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22"/>
  </p:notesMasterIdLst>
  <p:handoutMasterIdLst>
    <p:handoutMasterId r:id="rId23"/>
  </p:handoutMasterIdLst>
  <p:sldIdLst>
    <p:sldId id="256" r:id="rId3"/>
    <p:sldId id="257" r:id="rId4"/>
    <p:sldId id="263" r:id="rId5"/>
    <p:sldId id="258" r:id="rId6"/>
    <p:sldId id="259" r:id="rId7"/>
    <p:sldId id="260" r:id="rId8"/>
    <p:sldId id="262" r:id="rId9"/>
    <p:sldId id="268" r:id="rId10"/>
    <p:sldId id="261" r:id="rId11"/>
    <p:sldId id="266" r:id="rId12"/>
    <p:sldId id="264" r:id="rId13"/>
    <p:sldId id="265" r:id="rId14"/>
    <p:sldId id="274" r:id="rId15"/>
    <p:sldId id="275" r:id="rId16"/>
    <p:sldId id="276" r:id="rId17"/>
    <p:sldId id="267" r:id="rId18"/>
    <p:sldId id="269" r:id="rId19"/>
    <p:sldId id="270" r:id="rId20"/>
    <p:sldId id="271" r:id="rId2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p:scale>
          <a:sx n="63" d="100"/>
          <a:sy n="63" d="100"/>
        </p:scale>
        <p:origin x="-1696"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6178A3-ABB0-5644-901B-16019DA6DEB2}" type="datetimeFigureOut">
              <a:rPr lang="en-US" smtClean="0"/>
              <a:t>2013-10-14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A53664-1468-A242-ADAA-0245A75DD48A}" type="slidenum">
              <a:rPr lang="en-US" smtClean="0"/>
              <a:t>‹#›</a:t>
            </a:fld>
            <a:endParaRPr lang="en-US" dirty="0"/>
          </a:p>
        </p:txBody>
      </p:sp>
    </p:spTree>
    <p:extLst>
      <p:ext uri="{BB962C8B-B14F-4D97-AF65-F5344CB8AC3E}">
        <p14:creationId xmlns:p14="http://schemas.microsoft.com/office/powerpoint/2010/main" val="1615739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2013-10-14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dirty="0"/>
          </a:p>
        </p:txBody>
      </p:sp>
    </p:spTree>
    <p:extLst>
      <p:ext uri="{BB962C8B-B14F-4D97-AF65-F5344CB8AC3E}">
        <p14:creationId xmlns:p14="http://schemas.microsoft.com/office/powerpoint/2010/main" val="801894513"/>
      </p:ext>
    </p:extLst>
  </p:cSld>
  <p:clrMap bg1="lt1" tx1="dk1" bg2="lt2" tx2="dk2" accent1="accent1" accent2="accent2" accent3="accent3" accent4="accent4" accent5="accent5" accent6="accent6" hlink="hlink" folHlink="folHlink"/>
  <p:hf hdr="0"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854C5583-A880-D045-A0C9-C950AFFB0565}" type="datetime8">
              <a:rPr lang="en-CA" smtClean="0"/>
              <a:t>2013-10-14 08:41</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D12EF8-57AE-3E42-AB69-D8D3A6A6A321}" type="datetime8">
              <a:rPr lang="en-CA" smtClean="0">
                <a:solidFill>
                  <a:schemeClr val="tx2"/>
                </a:solidFill>
              </a:rPr>
              <a:t>2013-10-14 08:41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AA8C4B66-173B-0C48-83C5-C99BB505B0C7}" type="datetime8">
              <a:rPr lang="en-CA" smtClean="0">
                <a:solidFill>
                  <a:schemeClr val="tx2"/>
                </a:solidFill>
              </a:rPr>
              <a:t>2013-10-14 08:41</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7C62E37-E1FF-1F4B-B34D-EA88E37B3A30}" type="datetime8">
              <a:rPr lang="en-CA" smtClean="0"/>
              <a:t>2013-10-14 08:41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DD978835-3B0D-F849-8B88-04E4A7306C74}" type="datetime8">
              <a:rPr lang="en-CA" smtClean="0"/>
              <a:t>2013-10-14 08:41</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D5D894BB-E3F9-3C40-AF01-85A1EFEC3EB9}" type="datetime8">
              <a:rPr lang="en-CA" smtClean="0"/>
              <a:t>2013-10-14 08:41</a:t>
            </a:fld>
            <a:endParaRPr lang="en-US" dirty="0"/>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47D38BBE-DF19-E14F-A59C-3A9CC2BBF757}" type="datetime8">
              <a:rPr lang="en-CA" smtClean="0"/>
              <a:t>2013-10-14 08:41</a:t>
            </a:fld>
            <a:endParaRPr lang="en-US" dirty="0"/>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BCF2DB-A247-CD44-90DD-2F828A551032}" type="datetime8">
              <a:rPr lang="en-CA" smtClean="0"/>
              <a:t>2013-10-14 08:41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A046B-E1D7-D54E-BD38-47CC255A59BD}" type="datetime8">
              <a:rPr lang="en-CA" smtClean="0"/>
              <a:t>2013-10-14 08:41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359E6A50-9B03-1E4D-9B48-DF29263A6B5A}" type="datetime8">
              <a:rPr lang="en-CA" smtClean="0"/>
              <a:t>2013-10-14 08:41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book.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2" name="Date Placeholder 11"/>
          <p:cNvSpPr>
            <a:spLocks noGrp="1"/>
          </p:cNvSpPr>
          <p:nvPr>
            <p:ph type="dt" sz="half" idx="10"/>
          </p:nvPr>
        </p:nvSpPr>
        <p:spPr>
          <a:xfrm>
            <a:off x="6248400" y="6248400"/>
            <a:ext cx="2667000" cy="365125"/>
          </a:xfrm>
        </p:spPr>
        <p:txBody>
          <a:bodyPr rtlCol="0"/>
          <a:lstStyle/>
          <a:p>
            <a:fld id="{D5FA568D-8458-254A-B1D1-7BF7B143BB83}" type="datetime8">
              <a:rPr lang="en-CA" smtClean="0"/>
              <a:t>2013-10-14 08:41</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dirty="0"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243A229-63F0-604D-B31D-75944F854B6D}" type="datetime8">
              <a:rPr lang="en-CA" smtClean="0">
                <a:solidFill>
                  <a:schemeClr val="tx2"/>
                </a:solidFill>
              </a:rPr>
              <a:t>2013-10-14 08:41</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jpg"/><Relationship Id="rId3"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g"/><Relationship Id="rId3"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jpg"/><Relationship Id="rId3" Type="http://schemas.openxmlformats.org/officeDocument/2006/relationships/image" Target="../media/image2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g"/><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fontScale="90000"/>
          </a:bodyPr>
          <a:lstStyle/>
          <a:p>
            <a:r>
              <a:rPr lang="en-US" dirty="0" smtClean="0">
                <a:solidFill>
                  <a:schemeClr val="accent1">
                    <a:lumMod val="75000"/>
                  </a:schemeClr>
                </a:solidFill>
              </a:rPr>
              <a:t>Accessing the Curriculum for diverse Learners</a:t>
            </a:r>
            <a:endParaRPr lang="en-US" dirty="0">
              <a:solidFill>
                <a:schemeClr val="accent1">
                  <a:lumMod val="75000"/>
                </a:schemeClr>
              </a:solidFill>
            </a:endParaRPr>
          </a:p>
        </p:txBody>
      </p:sp>
      <p:sp>
        <p:nvSpPr>
          <p:cNvPr id="3" name="Rectangle 2"/>
          <p:cNvSpPr>
            <a:spLocks noGrp="1"/>
          </p:cNvSpPr>
          <p:nvPr>
            <p:ph type="subTitle" idx="1"/>
          </p:nvPr>
        </p:nvSpPr>
        <p:spPr/>
        <p:txBody>
          <a:bodyPr>
            <a:normAutofit/>
          </a:bodyPr>
          <a:lstStyle/>
          <a:p>
            <a:r>
              <a:rPr lang="en-US" dirty="0" smtClean="0"/>
              <a:t>Contemporary Functional Life Skills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Contemporary Life Skills</a:t>
            </a:r>
            <a:endParaRPr lang="en-US" dirty="0">
              <a:latin typeface="Arial"/>
              <a:cs typeface="Arial"/>
            </a:endParaRPr>
          </a:p>
        </p:txBody>
      </p:sp>
      <p:sp>
        <p:nvSpPr>
          <p:cNvPr id="3" name="Content Placeholder 2"/>
          <p:cNvSpPr>
            <a:spLocks noGrp="1"/>
          </p:cNvSpPr>
          <p:nvPr>
            <p:ph sz="quarter" idx="1"/>
          </p:nvPr>
        </p:nvSpPr>
        <p:spPr/>
        <p:txBody>
          <a:bodyPr>
            <a:normAutofit lnSpcReduction="10000"/>
          </a:bodyPr>
          <a:lstStyle/>
          <a:p>
            <a:r>
              <a:rPr lang="en-US" dirty="0" smtClean="0">
                <a:latin typeface="Arial"/>
                <a:cs typeface="Arial"/>
              </a:rPr>
              <a:t>Expanded to include:</a:t>
            </a:r>
          </a:p>
          <a:p>
            <a:pPr lvl="1"/>
            <a:r>
              <a:rPr lang="en-US" dirty="0" smtClean="0">
                <a:latin typeface="Arial"/>
                <a:cs typeface="Arial"/>
              </a:rPr>
              <a:t>Academic skills</a:t>
            </a:r>
          </a:p>
          <a:p>
            <a:pPr lvl="1"/>
            <a:r>
              <a:rPr lang="en-US" dirty="0">
                <a:latin typeface="Arial"/>
                <a:cs typeface="Arial"/>
              </a:rPr>
              <a:t>T</a:t>
            </a:r>
            <a:r>
              <a:rPr lang="en-US" dirty="0" smtClean="0">
                <a:latin typeface="Arial"/>
                <a:cs typeface="Arial"/>
              </a:rPr>
              <a:t>echnology skills (including assistive devices)</a:t>
            </a:r>
          </a:p>
          <a:p>
            <a:pPr lvl="1"/>
            <a:r>
              <a:rPr lang="en-US" dirty="0" smtClean="0">
                <a:latin typeface="Arial"/>
                <a:cs typeface="Arial"/>
              </a:rPr>
              <a:t>Communication skills</a:t>
            </a:r>
          </a:p>
          <a:p>
            <a:pPr lvl="1"/>
            <a:r>
              <a:rPr lang="en-US" dirty="0" smtClean="0">
                <a:latin typeface="Arial"/>
                <a:cs typeface="Arial"/>
              </a:rPr>
              <a:t>Social and interpersonal skills</a:t>
            </a:r>
          </a:p>
          <a:p>
            <a:pPr lvl="1"/>
            <a:r>
              <a:rPr lang="en-US" dirty="0" smtClean="0">
                <a:latin typeface="Arial"/>
                <a:cs typeface="Arial"/>
              </a:rPr>
              <a:t>Thinking strategies</a:t>
            </a:r>
            <a:endParaRPr lang="en-US" dirty="0">
              <a:latin typeface="Arial"/>
              <a:cs typeface="Arial"/>
            </a:endParaRPr>
          </a:p>
        </p:txBody>
      </p:sp>
      <p:pic>
        <p:nvPicPr>
          <p:cNvPr id="5" name="Content Placeholder 4" descr="technology.jpg"/>
          <p:cNvPicPr>
            <a:picLocks noGrp="1"/>
          </p:cNvPicPr>
          <p:nvPr>
            <p:ph sz="quarter" idx="2"/>
          </p:nvPr>
        </p:nvPicPr>
        <p:blipFill rotWithShape="1">
          <a:blip r:embed="rId2">
            <a:extLst>
              <a:ext uri="{28A0092B-C50C-407E-A947-70E740481C1C}">
                <a14:useLocalDpi xmlns:a14="http://schemas.microsoft.com/office/drawing/2010/main" val="0"/>
              </a:ext>
            </a:extLst>
          </a:blip>
          <a:srcRect l="-1051" r="1428"/>
          <a:stretch/>
        </p:blipFill>
        <p:spPr>
          <a:xfrm>
            <a:off x="4764952" y="1828800"/>
            <a:ext cx="4103993" cy="3785419"/>
          </a:xfrm>
        </p:spPr>
      </p:pic>
      <p:sp>
        <p:nvSpPr>
          <p:cNvPr id="4" name="Slide Number Placeholder 3"/>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10</a:t>
            </a:fld>
            <a:endParaRPr lang="en-US" dirty="0"/>
          </a:p>
        </p:txBody>
      </p:sp>
    </p:spTree>
    <p:extLst>
      <p:ext uri="{BB962C8B-B14F-4D97-AF65-F5344CB8AC3E}">
        <p14:creationId xmlns:p14="http://schemas.microsoft.com/office/powerpoint/2010/main" val="31881754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Contemporary Life Skills</a:t>
            </a:r>
            <a:endParaRPr lang="en-US" dirty="0">
              <a:latin typeface="Arial"/>
              <a:cs typeface="Arial"/>
            </a:endParaRPr>
          </a:p>
        </p:txBody>
      </p:sp>
      <p:sp>
        <p:nvSpPr>
          <p:cNvPr id="3" name="Content Placeholder 2"/>
          <p:cNvSpPr>
            <a:spLocks noGrp="1"/>
          </p:cNvSpPr>
          <p:nvPr>
            <p:ph sz="quarter" idx="1"/>
          </p:nvPr>
        </p:nvSpPr>
        <p:spPr/>
        <p:txBody>
          <a:bodyPr>
            <a:normAutofit lnSpcReduction="10000"/>
          </a:bodyPr>
          <a:lstStyle/>
          <a:p>
            <a:r>
              <a:rPr lang="en-US" dirty="0">
                <a:latin typeface="Arial"/>
                <a:cs typeface="Arial"/>
              </a:rPr>
              <a:t>B</a:t>
            </a:r>
            <a:r>
              <a:rPr lang="en-US" dirty="0" smtClean="0">
                <a:latin typeface="Arial"/>
                <a:cs typeface="Arial"/>
              </a:rPr>
              <a:t>road clusters:</a:t>
            </a:r>
          </a:p>
          <a:p>
            <a:pPr lvl="1"/>
            <a:r>
              <a:rPr lang="en-US" dirty="0" smtClean="0">
                <a:latin typeface="Arial"/>
                <a:cs typeface="Arial"/>
              </a:rPr>
              <a:t>Academics</a:t>
            </a:r>
          </a:p>
          <a:p>
            <a:pPr lvl="1"/>
            <a:r>
              <a:rPr lang="en-US" dirty="0" smtClean="0">
                <a:latin typeface="Arial"/>
                <a:cs typeface="Arial"/>
              </a:rPr>
              <a:t>Communication and Social Skills</a:t>
            </a:r>
          </a:p>
          <a:p>
            <a:pPr lvl="1"/>
            <a:r>
              <a:rPr lang="en-US" dirty="0" smtClean="0">
                <a:latin typeface="Arial"/>
                <a:cs typeface="Arial"/>
              </a:rPr>
              <a:t>Domestic living</a:t>
            </a:r>
          </a:p>
          <a:p>
            <a:pPr lvl="1"/>
            <a:r>
              <a:rPr lang="en-US" dirty="0" smtClean="0">
                <a:latin typeface="Arial"/>
                <a:cs typeface="Arial"/>
              </a:rPr>
              <a:t>Employment / Post secondary education</a:t>
            </a:r>
          </a:p>
          <a:p>
            <a:pPr lvl="1"/>
            <a:r>
              <a:rPr lang="en-US" dirty="0" smtClean="0">
                <a:latin typeface="Arial"/>
                <a:cs typeface="Arial"/>
              </a:rPr>
              <a:t>Community Inclusion</a:t>
            </a:r>
          </a:p>
          <a:p>
            <a:pPr lvl="1"/>
            <a:r>
              <a:rPr lang="en-US" dirty="0" smtClean="0">
                <a:latin typeface="Arial"/>
                <a:cs typeface="Arial"/>
              </a:rPr>
              <a:t>Recreation and leisure</a:t>
            </a:r>
          </a:p>
          <a:p>
            <a:pPr lvl="1"/>
            <a:r>
              <a:rPr lang="en-US" dirty="0" smtClean="0">
                <a:latin typeface="Arial"/>
                <a:cs typeface="Arial"/>
              </a:rPr>
              <a:t>Self care</a:t>
            </a:r>
          </a:p>
          <a:p>
            <a:pPr lvl="1"/>
            <a:endParaRPr lang="en-US" dirty="0">
              <a:latin typeface="Arial"/>
              <a:cs typeface="Arial"/>
            </a:endParaRPr>
          </a:p>
        </p:txBody>
      </p:sp>
      <p:pic>
        <p:nvPicPr>
          <p:cNvPr id="5" name="Content Placeholder 4" descr="cooking class.jpg"/>
          <p:cNvPicPr>
            <a:picLocks noGrp="1" noChangeAspect="1"/>
          </p:cNvPicPr>
          <p:nvPr>
            <p:ph sz="quarter" idx="2"/>
          </p:nvPr>
        </p:nvPicPr>
        <p:blipFill rotWithShape="1">
          <a:blip r:embed="rId2">
            <a:extLst>
              <a:ext uri="{28A0092B-C50C-407E-A947-70E740481C1C}">
                <a14:useLocalDpi xmlns:a14="http://schemas.microsoft.com/office/drawing/2010/main" val="0"/>
              </a:ext>
            </a:extLst>
          </a:blip>
          <a:srcRect l="22184" r="-17"/>
          <a:stretch/>
        </p:blipFill>
        <p:spPr>
          <a:xfrm>
            <a:off x="4724400" y="1600200"/>
            <a:ext cx="4172626" cy="4572000"/>
          </a:xfrm>
        </p:spPr>
      </p:pic>
      <p:sp>
        <p:nvSpPr>
          <p:cNvPr id="4" name="Slide Number Placeholder 3"/>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11</a:t>
            </a:fld>
            <a:endParaRPr lang="en-US" dirty="0"/>
          </a:p>
        </p:txBody>
      </p:sp>
    </p:spTree>
    <p:extLst>
      <p:ext uri="{BB962C8B-B14F-4D97-AF65-F5344CB8AC3E}">
        <p14:creationId xmlns:p14="http://schemas.microsoft.com/office/powerpoint/2010/main" val="7551112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Contemporary Life Skills</a:t>
            </a:r>
            <a:endParaRPr lang="en-US" dirty="0">
              <a:latin typeface="Arial"/>
              <a:cs typeface="Arial"/>
            </a:endParaRPr>
          </a:p>
        </p:txBody>
      </p:sp>
      <p:pic>
        <p:nvPicPr>
          <p:cNvPr id="5" name="Content Placeholder 4" descr="employment.jpg"/>
          <p:cNvPicPr>
            <a:picLocks noGrp="1"/>
          </p:cNvPicPr>
          <p:nvPr>
            <p:ph sz="quarter" idx="1"/>
          </p:nvPr>
        </p:nvPicPr>
        <p:blipFill rotWithShape="1">
          <a:blip r:embed="rId2">
            <a:extLst>
              <a:ext uri="{28A0092B-C50C-407E-A947-70E740481C1C}">
                <a14:useLocalDpi xmlns:a14="http://schemas.microsoft.com/office/drawing/2010/main" val="0"/>
              </a:ext>
            </a:extLst>
          </a:blip>
          <a:srcRect l="1293" r="12692"/>
          <a:stretch/>
        </p:blipFill>
        <p:spPr>
          <a:xfrm>
            <a:off x="152400" y="1600200"/>
            <a:ext cx="4463999" cy="4572000"/>
          </a:xfrm>
        </p:spPr>
      </p:pic>
      <p:sp>
        <p:nvSpPr>
          <p:cNvPr id="4" name="Content Placeholder 3"/>
          <p:cNvSpPr>
            <a:spLocks noGrp="1"/>
          </p:cNvSpPr>
          <p:nvPr>
            <p:ph sz="quarter" idx="2"/>
          </p:nvPr>
        </p:nvSpPr>
        <p:spPr/>
        <p:txBody>
          <a:bodyPr>
            <a:normAutofit/>
          </a:bodyPr>
          <a:lstStyle/>
          <a:p>
            <a:r>
              <a:rPr lang="en-US" sz="3200" dirty="0" smtClean="0">
                <a:latin typeface="Arial"/>
                <a:cs typeface="Arial"/>
              </a:rPr>
              <a:t>What skills are needed by this individual to access opportunities for enhanced community participation and quality of life?</a:t>
            </a:r>
            <a:endParaRPr lang="en-US" sz="3200" dirty="0">
              <a:latin typeface="Arial"/>
              <a:cs typeface="Arial"/>
            </a:endParaRPr>
          </a:p>
        </p:txBody>
      </p:sp>
      <p:sp>
        <p:nvSpPr>
          <p:cNvPr id="3" name="Slide Number Placeholder 2"/>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12</a:t>
            </a:fld>
            <a:endParaRPr lang="en-US" dirty="0"/>
          </a:p>
        </p:txBody>
      </p:sp>
    </p:spTree>
    <p:extLst>
      <p:ext uri="{BB962C8B-B14F-4D97-AF65-F5344CB8AC3E}">
        <p14:creationId xmlns:p14="http://schemas.microsoft.com/office/powerpoint/2010/main" val="40092605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Contemporary Roles</a:t>
            </a:r>
            <a:endParaRPr lang="en-US" dirty="0">
              <a:latin typeface="Arial"/>
              <a:cs typeface="Arial"/>
            </a:endParaRPr>
          </a:p>
        </p:txBody>
      </p:sp>
      <p:pic>
        <p:nvPicPr>
          <p:cNvPr id="5" name="Content Placeholder 4" descr="dancer.jpg"/>
          <p:cNvPicPr>
            <a:picLocks noGrp="1"/>
          </p:cNvPicPr>
          <p:nvPr>
            <p:ph sz="quarter" idx="1"/>
          </p:nvPr>
        </p:nvPicPr>
        <p:blipFill rotWithShape="1">
          <a:blip r:embed="rId2">
            <a:extLst>
              <a:ext uri="{28A0092B-C50C-407E-A947-70E740481C1C}">
                <a14:useLocalDpi xmlns:a14="http://schemas.microsoft.com/office/drawing/2010/main" val="0"/>
              </a:ext>
            </a:extLst>
          </a:blip>
          <a:srcRect l="263" r="2395"/>
          <a:stretch/>
        </p:blipFill>
        <p:spPr>
          <a:xfrm>
            <a:off x="304800" y="1676400"/>
            <a:ext cx="4211985" cy="4572000"/>
          </a:xfrm>
        </p:spPr>
      </p:pic>
      <p:pic>
        <p:nvPicPr>
          <p:cNvPr id="6" name="Content Placeholder 5" descr="data entry.jpg"/>
          <p:cNvPicPr>
            <a:picLocks noGrp="1" noChangeAspect="1"/>
          </p:cNvPicPr>
          <p:nvPr>
            <p:ph sz="quarter" idx="2"/>
          </p:nvPr>
        </p:nvPicPr>
        <p:blipFill>
          <a:blip r:embed="rId3">
            <a:extLst>
              <a:ext uri="{28A0092B-C50C-407E-A947-70E740481C1C}">
                <a14:useLocalDpi xmlns:a14="http://schemas.microsoft.com/office/drawing/2010/main" val="0"/>
              </a:ext>
            </a:extLst>
          </a:blip>
          <a:srcRect l="7500" r="7500"/>
          <a:stretch>
            <a:fillRect/>
          </a:stretch>
        </p:blipFill>
        <p:spPr/>
      </p:pic>
      <p:sp>
        <p:nvSpPr>
          <p:cNvPr id="3" name="Slide Number Placeholder 2"/>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13</a:t>
            </a:fld>
            <a:endParaRPr lang="en-US" dirty="0"/>
          </a:p>
        </p:txBody>
      </p:sp>
    </p:spTree>
    <p:extLst>
      <p:ext uri="{BB962C8B-B14F-4D97-AF65-F5344CB8AC3E}">
        <p14:creationId xmlns:p14="http://schemas.microsoft.com/office/powerpoint/2010/main" val="259856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Contemporary Roles</a:t>
            </a:r>
            <a:endParaRPr lang="en-US" dirty="0">
              <a:latin typeface="Arial"/>
              <a:cs typeface="Arial"/>
            </a:endParaRPr>
          </a:p>
        </p:txBody>
      </p:sp>
      <p:pic>
        <p:nvPicPr>
          <p:cNvPr id="5" name="Content Placeholder 4" descr="inclusive postsecondary.jp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2391" r="18098"/>
          <a:stretch/>
        </p:blipFill>
        <p:spPr>
          <a:xfrm>
            <a:off x="228600" y="1600200"/>
            <a:ext cx="4233751" cy="4572000"/>
          </a:xfrm>
        </p:spPr>
      </p:pic>
      <p:pic>
        <p:nvPicPr>
          <p:cNvPr id="6" name="Content Placeholder 5" descr="supported living.jpg"/>
          <p:cNvPicPr>
            <a:picLocks noGrp="1"/>
          </p:cNvPicPr>
          <p:nvPr>
            <p:ph sz="quarter" idx="2"/>
          </p:nvPr>
        </p:nvPicPr>
        <p:blipFill rotWithShape="1">
          <a:blip r:embed="rId3">
            <a:extLst>
              <a:ext uri="{28A0092B-C50C-407E-A947-70E740481C1C}">
                <a14:useLocalDpi xmlns:a14="http://schemas.microsoft.com/office/drawing/2010/main" val="0"/>
              </a:ext>
            </a:extLst>
          </a:blip>
          <a:srcRect l="4453" r="11352"/>
          <a:stretch/>
        </p:blipFill>
        <p:spPr>
          <a:xfrm>
            <a:off x="4724400" y="1676400"/>
            <a:ext cx="4067992" cy="4572000"/>
          </a:xfrm>
        </p:spPr>
      </p:pic>
      <p:sp>
        <p:nvSpPr>
          <p:cNvPr id="3" name="Slide Number Placeholder 2"/>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14</a:t>
            </a:fld>
            <a:endParaRPr lang="en-US" dirty="0"/>
          </a:p>
        </p:txBody>
      </p:sp>
    </p:spTree>
    <p:extLst>
      <p:ext uri="{BB962C8B-B14F-4D97-AF65-F5344CB8AC3E}">
        <p14:creationId xmlns:p14="http://schemas.microsoft.com/office/powerpoint/2010/main" val="3686877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Arial"/>
                <a:cs typeface="Arial"/>
              </a:rPr>
              <a:t>Contemporary Roles</a:t>
            </a:r>
            <a:endParaRPr lang="en-US" dirty="0">
              <a:latin typeface="Arial"/>
              <a:cs typeface="Arial"/>
            </a:endParaRPr>
          </a:p>
        </p:txBody>
      </p:sp>
      <p:pic>
        <p:nvPicPr>
          <p:cNvPr id="8" name="Content Placeholder 7" descr="university.jp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4119" r="26712"/>
          <a:stretch/>
        </p:blipFill>
        <p:spPr>
          <a:xfrm>
            <a:off x="304800" y="1676400"/>
            <a:ext cx="4212942" cy="4572000"/>
          </a:xfrm>
        </p:spPr>
      </p:pic>
      <p:pic>
        <p:nvPicPr>
          <p:cNvPr id="9" name="Picture 4" descr="interviews"/>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l="3667" r="3667"/>
          <a:stretch>
            <a:fillRect/>
          </a:stretch>
        </p:blipFill>
        <p:spPr/>
      </p:pic>
      <p:sp>
        <p:nvSpPr>
          <p:cNvPr id="2" name="Slide Number Placeholder 1"/>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15</a:t>
            </a:fld>
            <a:endParaRPr lang="en-US" dirty="0"/>
          </a:p>
        </p:txBody>
      </p:sp>
    </p:spTree>
    <p:extLst>
      <p:ext uri="{BB962C8B-B14F-4D97-AF65-F5344CB8AC3E}">
        <p14:creationId xmlns:p14="http://schemas.microsoft.com/office/powerpoint/2010/main" val="1802964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Alternative Definitions</a:t>
            </a:r>
            <a:endParaRPr lang="en-US" dirty="0">
              <a:latin typeface="Arial"/>
              <a:cs typeface="Arial"/>
            </a:endParaRPr>
          </a:p>
        </p:txBody>
      </p:sp>
      <p:sp>
        <p:nvSpPr>
          <p:cNvPr id="3" name="Content Placeholder 2"/>
          <p:cNvSpPr>
            <a:spLocks noGrp="1"/>
          </p:cNvSpPr>
          <p:nvPr>
            <p:ph sz="quarter" idx="1"/>
          </p:nvPr>
        </p:nvSpPr>
        <p:spPr/>
        <p:txBody>
          <a:bodyPr/>
          <a:lstStyle/>
          <a:p>
            <a:r>
              <a:rPr lang="en-US" dirty="0" smtClean="0">
                <a:latin typeface="Arial"/>
                <a:cs typeface="Arial"/>
              </a:rPr>
              <a:t>Evidence based practices for teaching academic skills combined with community skills to facilitate the transition process from high school to adult life for individuals with cognitive or physical disabilities. These skills should be directly linked to post-school outcomes like post secondary education, employment, independent living and community involvement. (Sharon Link)</a:t>
            </a:r>
            <a:endParaRPr lang="en-US" dirty="0">
              <a:latin typeface="Arial"/>
              <a:cs typeface="Arial"/>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Tree>
    <p:extLst>
      <p:ext uri="{BB962C8B-B14F-4D97-AF65-F5344CB8AC3E}">
        <p14:creationId xmlns:p14="http://schemas.microsoft.com/office/powerpoint/2010/main" val="31335811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a:cs typeface="Arial"/>
              </a:rPr>
              <a:t>Alternative Definition (Maryland Coalition)</a:t>
            </a:r>
            <a:endParaRPr lang="en-US" sz="3600" dirty="0">
              <a:latin typeface="Arial"/>
              <a:cs typeface="Arial"/>
            </a:endParaRPr>
          </a:p>
        </p:txBody>
      </p:sp>
      <p:sp>
        <p:nvSpPr>
          <p:cNvPr id="5" name="Content Placeholder 4"/>
          <p:cNvSpPr>
            <a:spLocks noGrp="1"/>
          </p:cNvSpPr>
          <p:nvPr>
            <p:ph sz="quarter" idx="1"/>
          </p:nvPr>
        </p:nvSpPr>
        <p:spPr/>
        <p:txBody>
          <a:bodyPr/>
          <a:lstStyle/>
          <a:p>
            <a:pPr marL="0" indent="0">
              <a:buNone/>
            </a:pPr>
            <a:r>
              <a:rPr lang="en-US" dirty="0" smtClean="0">
                <a:latin typeface="Arial"/>
                <a:cs typeface="Arial"/>
              </a:rPr>
              <a:t>IEPs with:</a:t>
            </a:r>
          </a:p>
          <a:p>
            <a:pPr marL="514350" indent="-514350">
              <a:buFont typeface="+mj-lt"/>
              <a:buAutoNum type="arabicPeriod"/>
            </a:pPr>
            <a:r>
              <a:rPr lang="en-US" dirty="0" smtClean="0">
                <a:latin typeface="Arial"/>
                <a:cs typeface="Arial"/>
              </a:rPr>
              <a:t>General education goals</a:t>
            </a:r>
          </a:p>
          <a:p>
            <a:pPr marL="514350" indent="-514350">
              <a:buFont typeface="+mj-lt"/>
              <a:buAutoNum type="arabicPeriod"/>
            </a:pPr>
            <a:r>
              <a:rPr lang="en-US" dirty="0" smtClean="0">
                <a:latin typeface="Arial"/>
                <a:cs typeface="Arial"/>
              </a:rPr>
              <a:t>Communication or social skills</a:t>
            </a:r>
          </a:p>
          <a:p>
            <a:pPr marL="514350" indent="-514350">
              <a:buFont typeface="+mj-lt"/>
              <a:buAutoNum type="arabicPeriod"/>
            </a:pPr>
            <a:r>
              <a:rPr lang="en-US" dirty="0" smtClean="0">
                <a:latin typeface="Arial"/>
                <a:cs typeface="Arial"/>
              </a:rPr>
              <a:t>Job skills </a:t>
            </a:r>
          </a:p>
          <a:p>
            <a:pPr marL="514350" indent="-514350">
              <a:buFont typeface="+mj-lt"/>
              <a:buAutoNum type="arabicPeriod"/>
            </a:pPr>
            <a:r>
              <a:rPr lang="en-US" dirty="0" smtClean="0">
                <a:latin typeface="Arial"/>
                <a:cs typeface="Arial"/>
              </a:rPr>
              <a:t>Skills that increase the student’s self-advocacy or participation as a learner in school </a:t>
            </a:r>
            <a:r>
              <a:rPr lang="en-US" u="sng" dirty="0" smtClean="0">
                <a:latin typeface="Arial"/>
                <a:cs typeface="Arial"/>
              </a:rPr>
              <a:t>and</a:t>
            </a:r>
          </a:p>
          <a:p>
            <a:pPr marL="514350" indent="-514350">
              <a:buFont typeface="+mj-lt"/>
              <a:buAutoNum type="arabicPeriod"/>
            </a:pPr>
            <a:r>
              <a:rPr lang="en-US" dirty="0" smtClean="0">
                <a:latin typeface="Arial"/>
                <a:cs typeface="Arial"/>
              </a:rPr>
              <a:t>Other skills as functional</a:t>
            </a:r>
            <a:endParaRPr lang="en-US" dirty="0">
              <a:latin typeface="Arial"/>
              <a:cs typeface="Arial"/>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Tree>
    <p:extLst>
      <p:ext uri="{BB962C8B-B14F-4D97-AF65-F5344CB8AC3E}">
        <p14:creationId xmlns:p14="http://schemas.microsoft.com/office/powerpoint/2010/main" val="1173778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a:cs typeface="Arial"/>
              </a:rPr>
              <a:t>Other skills as functional</a:t>
            </a:r>
            <a:endParaRPr lang="en-US" dirty="0">
              <a:latin typeface="Arial"/>
              <a:cs typeface="Arial"/>
            </a:endParaRPr>
          </a:p>
        </p:txBody>
      </p:sp>
      <p:sp>
        <p:nvSpPr>
          <p:cNvPr id="5" name="Content Placeholder 4"/>
          <p:cNvSpPr>
            <a:spLocks noGrp="1"/>
          </p:cNvSpPr>
          <p:nvPr>
            <p:ph sz="quarter" idx="1"/>
          </p:nvPr>
        </p:nvSpPr>
        <p:spPr>
          <a:xfrm>
            <a:off x="304800" y="1589567"/>
            <a:ext cx="4191000" cy="4572000"/>
          </a:xfrm>
        </p:spPr>
        <p:txBody>
          <a:bodyPr>
            <a:normAutofit/>
          </a:bodyPr>
          <a:lstStyle/>
          <a:p>
            <a:pPr marL="742950" indent="-742950">
              <a:buSzPct val="80000"/>
              <a:buFont typeface="+mj-ea"/>
              <a:buAutoNum type="circleNumDbPlain"/>
            </a:pPr>
            <a:r>
              <a:rPr lang="en-US" sz="4000" dirty="0" smtClean="0">
                <a:latin typeface="Arial"/>
                <a:cs typeface="Arial"/>
              </a:rPr>
              <a:t>Age appropriate</a:t>
            </a:r>
          </a:p>
          <a:p>
            <a:pPr marL="742950" indent="-742950">
              <a:buSzPct val="80000"/>
              <a:buFont typeface="+mj-ea"/>
              <a:buAutoNum type="circleNumDbPlain"/>
            </a:pPr>
            <a:r>
              <a:rPr lang="en-US" sz="4000" dirty="0" smtClean="0">
                <a:latin typeface="Arial"/>
                <a:cs typeface="Arial"/>
              </a:rPr>
              <a:t>Required now</a:t>
            </a:r>
          </a:p>
          <a:p>
            <a:pPr marL="742950" indent="-742950">
              <a:buSzPct val="80000"/>
              <a:buFont typeface="+mj-ea"/>
              <a:buAutoNum type="circleNumDbPlain"/>
            </a:pPr>
            <a:r>
              <a:rPr lang="en-US" sz="4000" dirty="0" smtClean="0">
                <a:latin typeface="Arial"/>
                <a:cs typeface="Arial"/>
              </a:rPr>
              <a:t>Required as an adult</a:t>
            </a:r>
          </a:p>
          <a:p>
            <a:pPr marL="742950" indent="-742950">
              <a:buSzPct val="80000"/>
              <a:buFont typeface="+mj-ea"/>
              <a:buAutoNum type="circleNumDbPlain"/>
            </a:pPr>
            <a:r>
              <a:rPr lang="en-US" sz="4000" dirty="0" smtClean="0">
                <a:latin typeface="Arial"/>
                <a:cs typeface="Arial"/>
              </a:rPr>
              <a:t>Usefulness</a:t>
            </a:r>
            <a:endParaRPr lang="en-US" sz="4000" dirty="0">
              <a:latin typeface="Arial"/>
              <a:cs typeface="Arial"/>
            </a:endParaRPr>
          </a:p>
        </p:txBody>
      </p:sp>
      <p:pic>
        <p:nvPicPr>
          <p:cNvPr id="7" name="Content Placeholder 6" descr="employment1.jpg"/>
          <p:cNvPicPr>
            <a:picLocks noGrp="1" noChangeAspect="1"/>
          </p:cNvPicPr>
          <p:nvPr>
            <p:ph sz="quarter" idx="2"/>
          </p:nvPr>
        </p:nvPicPr>
        <p:blipFill>
          <a:blip r:embed="rId2">
            <a:extLst>
              <a:ext uri="{28A0092B-C50C-407E-A947-70E740481C1C}">
                <a14:useLocalDpi xmlns:a14="http://schemas.microsoft.com/office/drawing/2010/main" val="0"/>
              </a:ext>
            </a:extLst>
          </a:blip>
          <a:srcRect l="18125" r="18125"/>
          <a:stretch>
            <a:fillRect/>
          </a:stretch>
        </p:blipFill>
        <p:spPr/>
      </p:pic>
      <p:sp>
        <p:nvSpPr>
          <p:cNvPr id="2" name="Slide Number Placeholder 1"/>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18</a:t>
            </a:fld>
            <a:endParaRPr lang="en-US" dirty="0"/>
          </a:p>
        </p:txBody>
      </p:sp>
    </p:spTree>
    <p:extLst>
      <p:ext uri="{BB962C8B-B14F-4D97-AF65-F5344CB8AC3E}">
        <p14:creationId xmlns:p14="http://schemas.microsoft.com/office/powerpoint/2010/main" val="15975838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Other skills as functional</a:t>
            </a:r>
            <a:endParaRPr lang="en-US" dirty="0">
              <a:latin typeface="Arial"/>
              <a:cs typeface="Arial"/>
            </a:endParaRPr>
          </a:p>
        </p:txBody>
      </p:sp>
      <p:pic>
        <p:nvPicPr>
          <p:cNvPr id="5" name="Content Placeholder 4" descr="hobby.jpg"/>
          <p:cNvPicPr>
            <a:picLocks noGrp="1"/>
          </p:cNvPicPr>
          <p:nvPr>
            <p:ph sz="quarter" idx="1"/>
          </p:nvPr>
        </p:nvPicPr>
        <p:blipFill rotWithShape="1">
          <a:blip r:embed="rId2">
            <a:extLst>
              <a:ext uri="{28A0092B-C50C-407E-A947-70E740481C1C}">
                <a14:useLocalDpi xmlns:a14="http://schemas.microsoft.com/office/drawing/2010/main" val="0"/>
              </a:ext>
            </a:extLst>
          </a:blip>
          <a:srcRect l="-50" t="-1323" r="24" b="1323"/>
          <a:stretch/>
        </p:blipFill>
        <p:spPr>
          <a:xfrm>
            <a:off x="152400" y="1600200"/>
            <a:ext cx="4322700" cy="4572000"/>
          </a:xfrm>
        </p:spPr>
      </p:pic>
      <p:sp>
        <p:nvSpPr>
          <p:cNvPr id="4" name="Content Placeholder 3"/>
          <p:cNvSpPr>
            <a:spLocks noGrp="1"/>
          </p:cNvSpPr>
          <p:nvPr>
            <p:ph sz="quarter" idx="2"/>
          </p:nvPr>
        </p:nvSpPr>
        <p:spPr/>
        <p:txBody>
          <a:bodyPr>
            <a:normAutofit/>
          </a:bodyPr>
          <a:lstStyle/>
          <a:p>
            <a:pPr marL="514350" indent="-514350">
              <a:buSzPct val="80000"/>
              <a:buFont typeface="+mj-ea"/>
              <a:buAutoNum type="circleNumDbPlain" startAt="5"/>
            </a:pPr>
            <a:r>
              <a:rPr lang="en-US" dirty="0" smtClean="0">
                <a:latin typeface="Arial"/>
                <a:cs typeface="Arial"/>
              </a:rPr>
              <a:t>Student and family preferences</a:t>
            </a:r>
          </a:p>
          <a:p>
            <a:pPr marL="514350" indent="-514350">
              <a:buSzPct val="80000"/>
              <a:buFont typeface="+mj-ea"/>
              <a:buAutoNum type="circleNumDbPlain" startAt="5"/>
            </a:pPr>
            <a:r>
              <a:rPr lang="en-US" dirty="0" smtClean="0">
                <a:latin typeface="Arial"/>
                <a:cs typeface="Arial"/>
              </a:rPr>
              <a:t>Enhancement of the student’s </a:t>
            </a:r>
            <a:r>
              <a:rPr lang="en-US" dirty="0">
                <a:latin typeface="Arial"/>
                <a:cs typeface="Arial"/>
              </a:rPr>
              <a:t>s</a:t>
            </a:r>
            <a:r>
              <a:rPr lang="en-US" dirty="0" smtClean="0">
                <a:latin typeface="Arial"/>
                <a:cs typeface="Arial"/>
              </a:rPr>
              <a:t>tatus</a:t>
            </a:r>
          </a:p>
          <a:p>
            <a:pPr marL="514350" indent="-514350">
              <a:buSzPct val="80000"/>
              <a:buFont typeface="+mj-ea"/>
              <a:buAutoNum type="circleNumDbPlain" startAt="5"/>
            </a:pPr>
            <a:r>
              <a:rPr lang="en-US" dirty="0" smtClean="0">
                <a:latin typeface="Arial"/>
                <a:cs typeface="Arial"/>
              </a:rPr>
              <a:t>Expands community </a:t>
            </a:r>
            <a:r>
              <a:rPr lang="en-US" dirty="0">
                <a:latin typeface="Arial"/>
                <a:cs typeface="Arial"/>
              </a:rPr>
              <a:t>p</a:t>
            </a:r>
            <a:r>
              <a:rPr lang="en-US" dirty="0" smtClean="0">
                <a:latin typeface="Arial"/>
                <a:cs typeface="Arial"/>
              </a:rPr>
              <a:t>articipation</a:t>
            </a:r>
          </a:p>
          <a:p>
            <a:pPr marL="514350" indent="-514350">
              <a:buSzPct val="80000"/>
              <a:buFont typeface="+mj-ea"/>
              <a:buAutoNum type="circleNumDbPlain" startAt="5"/>
            </a:pPr>
            <a:r>
              <a:rPr lang="en-US" dirty="0" smtClean="0">
                <a:latin typeface="Arial"/>
                <a:cs typeface="Arial"/>
              </a:rPr>
              <a:t>Probability of acquisition</a:t>
            </a:r>
            <a:endParaRPr lang="en-US" dirty="0">
              <a:latin typeface="Arial"/>
              <a:cs typeface="Arial"/>
            </a:endParaRPr>
          </a:p>
        </p:txBody>
      </p:sp>
      <p:sp>
        <p:nvSpPr>
          <p:cNvPr id="3" name="Slide Number Placeholder 2"/>
          <p:cNvSpPr>
            <a:spLocks noGrp="1"/>
          </p:cNvSpPr>
          <p:nvPr>
            <p:ph type="sldNum" sz="quarter" idx="16"/>
          </p:nvPr>
        </p:nvSpPr>
        <p:spPr/>
        <p:txBody>
          <a:bodyPr/>
          <a:lstStyle/>
          <a:p>
            <a:pPr algn="ctr"/>
            <a:fld id="{1AD93096-5B34-4342-9326-69289CEAE4C2}" type="slidenum">
              <a:rPr lang="en-US" smtClean="0"/>
              <a:pPr algn="ctr"/>
              <a:t>19</a:t>
            </a:fld>
            <a:endParaRPr lang="en-US" dirty="0"/>
          </a:p>
        </p:txBody>
      </p:sp>
    </p:spTree>
    <p:extLst>
      <p:ext uri="{BB962C8B-B14F-4D97-AF65-F5344CB8AC3E}">
        <p14:creationId xmlns:p14="http://schemas.microsoft.com/office/powerpoint/2010/main" val="15663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a:cs typeface="Arial"/>
              </a:rPr>
              <a:t>Numeracy: money skills</a:t>
            </a:r>
            <a:endParaRPr lang="en-US" dirty="0">
              <a:latin typeface="Arial"/>
              <a:cs typeface="Arial"/>
            </a:endParaRPr>
          </a:p>
        </p:txBody>
      </p:sp>
      <p:sp>
        <p:nvSpPr>
          <p:cNvPr id="6" name="Content Placeholder 5"/>
          <p:cNvSpPr>
            <a:spLocks noGrp="1"/>
          </p:cNvSpPr>
          <p:nvPr>
            <p:ph sz="quarter" idx="2"/>
          </p:nvPr>
        </p:nvSpPr>
        <p:spPr>
          <a:xfrm>
            <a:off x="4844901" y="1904999"/>
            <a:ext cx="3886200" cy="4256567"/>
          </a:xfrm>
        </p:spPr>
        <p:txBody>
          <a:bodyPr>
            <a:normAutofit/>
          </a:bodyPr>
          <a:lstStyle/>
          <a:p>
            <a:r>
              <a:rPr lang="en-US" sz="2800" dirty="0" smtClean="0">
                <a:latin typeface="Arial"/>
                <a:cs typeface="Arial"/>
              </a:rPr>
              <a:t>Recognition</a:t>
            </a:r>
          </a:p>
          <a:p>
            <a:r>
              <a:rPr lang="en-US" sz="2800" dirty="0" smtClean="0">
                <a:latin typeface="Arial"/>
                <a:cs typeface="Arial"/>
              </a:rPr>
              <a:t>Value: coins and bills</a:t>
            </a:r>
          </a:p>
          <a:p>
            <a:r>
              <a:rPr lang="en-US" sz="2800" dirty="0" smtClean="0">
                <a:latin typeface="Arial"/>
                <a:cs typeface="Arial"/>
              </a:rPr>
              <a:t>Purchasing</a:t>
            </a:r>
          </a:p>
          <a:p>
            <a:r>
              <a:rPr lang="en-US" sz="2800" dirty="0" smtClean="0">
                <a:latin typeface="Arial"/>
                <a:cs typeface="Arial"/>
              </a:rPr>
              <a:t>Banking</a:t>
            </a:r>
          </a:p>
          <a:p>
            <a:r>
              <a:rPr lang="en-US" sz="2800" dirty="0" smtClean="0">
                <a:latin typeface="Arial"/>
                <a:cs typeface="Arial"/>
              </a:rPr>
              <a:t>Budgeting</a:t>
            </a:r>
          </a:p>
          <a:p>
            <a:r>
              <a:rPr lang="en-US" sz="2800" dirty="0" smtClean="0">
                <a:latin typeface="Arial"/>
                <a:cs typeface="Arial"/>
              </a:rPr>
              <a:t>Credit</a:t>
            </a:r>
          </a:p>
          <a:p>
            <a:r>
              <a:rPr lang="en-US" sz="2800" dirty="0" smtClean="0">
                <a:latin typeface="Arial"/>
                <a:cs typeface="Arial"/>
              </a:rPr>
              <a:t>ATM’s</a:t>
            </a:r>
          </a:p>
          <a:p>
            <a:r>
              <a:rPr lang="en-US" sz="2800" dirty="0" smtClean="0">
                <a:solidFill>
                  <a:srgbClr val="FF0000"/>
                </a:solidFill>
                <a:latin typeface="Arial"/>
                <a:cs typeface="Arial"/>
              </a:rPr>
              <a:t>What else?</a:t>
            </a:r>
            <a:endParaRPr lang="en-US" sz="2800" dirty="0">
              <a:solidFill>
                <a:srgbClr val="FF0000"/>
              </a:solidFill>
              <a:latin typeface="Arial"/>
              <a:cs typeface="Arial"/>
            </a:endParaRPr>
          </a:p>
        </p:txBody>
      </p:sp>
      <p:pic>
        <p:nvPicPr>
          <p:cNvPr id="9" name="Content Placeholder 8" descr="Canadiancoinz.jpg"/>
          <p:cNvPicPr>
            <a:picLocks noGrp="1"/>
          </p:cNvPicPr>
          <p:nvPr>
            <p:ph sz="quarter" idx="1"/>
          </p:nvPr>
        </p:nvPicPr>
        <p:blipFill rotWithShape="1">
          <a:blip r:embed="rId2">
            <a:extLst>
              <a:ext uri="{28A0092B-C50C-407E-A947-70E740481C1C}">
                <a14:useLocalDpi xmlns:a14="http://schemas.microsoft.com/office/drawing/2010/main" val="0"/>
              </a:ext>
            </a:extLst>
          </a:blip>
          <a:srcRect l="-1938" r="-556"/>
          <a:stretch/>
        </p:blipFill>
        <p:spPr>
          <a:xfrm>
            <a:off x="152400" y="1752600"/>
            <a:ext cx="4607985" cy="4572000"/>
          </a:xfrm>
        </p:spPr>
      </p:pic>
      <p:sp>
        <p:nvSpPr>
          <p:cNvPr id="3" name="Slide Number Placeholder 2"/>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2</a:t>
            </a:fld>
            <a:endParaRPr lang="en-US" dirty="0"/>
          </a:p>
        </p:txBody>
      </p:sp>
    </p:spTree>
    <p:extLst>
      <p:ext uri="{BB962C8B-B14F-4D97-AF65-F5344CB8AC3E}">
        <p14:creationId xmlns:p14="http://schemas.microsoft.com/office/powerpoint/2010/main" val="21891180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a:cs typeface="Arial"/>
              </a:rPr>
              <a:t>Numeracy: money skills</a:t>
            </a:r>
            <a:endParaRPr lang="en-US" dirty="0">
              <a:latin typeface="Arial"/>
              <a:cs typeface="Arial"/>
            </a:endParaRPr>
          </a:p>
        </p:txBody>
      </p:sp>
      <p:pic>
        <p:nvPicPr>
          <p:cNvPr id="7" name="Content Placeholder 6" descr="canadian money.jpg"/>
          <p:cNvPicPr>
            <a:picLocks noGrp="1"/>
          </p:cNvPicPr>
          <p:nvPr>
            <p:ph sz="quarter" idx="1"/>
          </p:nvPr>
        </p:nvPicPr>
        <p:blipFill rotWithShape="1">
          <a:blip r:embed="rId2">
            <a:extLst>
              <a:ext uri="{28A0092B-C50C-407E-A947-70E740481C1C}">
                <a14:useLocalDpi xmlns:a14="http://schemas.microsoft.com/office/drawing/2010/main" val="0"/>
              </a:ext>
            </a:extLst>
          </a:blip>
          <a:srcRect l="-233" r="700"/>
          <a:stretch/>
        </p:blipFill>
        <p:spPr>
          <a:xfrm>
            <a:off x="381000" y="1981200"/>
            <a:ext cx="4041951" cy="4191000"/>
          </a:xfrm>
        </p:spPr>
      </p:pic>
      <p:sp>
        <p:nvSpPr>
          <p:cNvPr id="6" name="Content Placeholder 5"/>
          <p:cNvSpPr>
            <a:spLocks noGrp="1"/>
          </p:cNvSpPr>
          <p:nvPr>
            <p:ph sz="quarter" idx="2"/>
          </p:nvPr>
        </p:nvSpPr>
        <p:spPr>
          <a:xfrm>
            <a:off x="4844901" y="1904999"/>
            <a:ext cx="3886200" cy="4256567"/>
          </a:xfrm>
        </p:spPr>
        <p:txBody>
          <a:bodyPr>
            <a:normAutofit/>
          </a:bodyPr>
          <a:lstStyle/>
          <a:p>
            <a:r>
              <a:rPr lang="en-US" sz="2800" dirty="0" smtClean="0">
                <a:latin typeface="Arial"/>
                <a:cs typeface="Arial"/>
              </a:rPr>
              <a:t>Many adaptations and / or strategies to increase students’ abilities to use money for purchases</a:t>
            </a:r>
          </a:p>
          <a:p>
            <a:r>
              <a:rPr lang="en-US" sz="2800" dirty="0" smtClean="0">
                <a:latin typeface="Arial"/>
                <a:cs typeface="Arial"/>
              </a:rPr>
              <a:t>Real opportunities (not just simulation) increases learning and generalization</a:t>
            </a:r>
            <a:endParaRPr lang="en-US" sz="2800" dirty="0">
              <a:latin typeface="Arial"/>
              <a:cs typeface="Arial"/>
            </a:endParaRPr>
          </a:p>
        </p:txBody>
      </p:sp>
      <p:sp>
        <p:nvSpPr>
          <p:cNvPr id="3" name="Slide Number Placeholder 2"/>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3</a:t>
            </a:fld>
            <a:endParaRPr lang="en-US" dirty="0"/>
          </a:p>
        </p:txBody>
      </p:sp>
    </p:spTree>
    <p:extLst>
      <p:ext uri="{BB962C8B-B14F-4D97-AF65-F5344CB8AC3E}">
        <p14:creationId xmlns:p14="http://schemas.microsoft.com/office/powerpoint/2010/main" val="41468705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a:cs typeface="Arial"/>
              </a:rPr>
              <a:t>Activity: Purchasing items</a:t>
            </a:r>
            <a:endParaRPr lang="en-US" dirty="0">
              <a:latin typeface="Arial"/>
              <a:cs typeface="Arial"/>
            </a:endParaRPr>
          </a:p>
        </p:txBody>
      </p:sp>
      <p:sp>
        <p:nvSpPr>
          <p:cNvPr id="5" name="Content Placeholder 4"/>
          <p:cNvSpPr>
            <a:spLocks noGrp="1"/>
          </p:cNvSpPr>
          <p:nvPr>
            <p:ph sz="quarter" idx="1"/>
          </p:nvPr>
        </p:nvSpPr>
        <p:spPr>
          <a:xfrm>
            <a:off x="381000" y="1589567"/>
            <a:ext cx="4114800" cy="4572000"/>
          </a:xfrm>
        </p:spPr>
        <p:txBody>
          <a:bodyPr>
            <a:normAutofit fontScale="92500" lnSpcReduction="10000"/>
          </a:bodyPr>
          <a:lstStyle/>
          <a:p>
            <a:pPr marL="514350" indent="-514350">
              <a:buSzPct val="80000"/>
              <a:buFont typeface="+mj-ea"/>
              <a:buAutoNum type="circleNumDbPlain"/>
            </a:pPr>
            <a:r>
              <a:rPr lang="en-US" dirty="0" smtClean="0">
                <a:latin typeface="Arial"/>
                <a:cs typeface="Arial"/>
              </a:rPr>
              <a:t>Envelope with predetermined amount of money for a purchasing exchange</a:t>
            </a:r>
          </a:p>
          <a:p>
            <a:pPr marL="514350" indent="-514350">
              <a:buSzPct val="80000"/>
              <a:buFont typeface="+mj-ea"/>
              <a:buAutoNum type="circleNumDbPlain"/>
            </a:pPr>
            <a:r>
              <a:rPr lang="en-US" dirty="0" smtClean="0">
                <a:latin typeface="Arial"/>
                <a:cs typeface="Arial"/>
              </a:rPr>
              <a:t>“More-than-one” technique</a:t>
            </a:r>
          </a:p>
          <a:p>
            <a:pPr marL="514350" indent="-514350">
              <a:buSzPct val="80000"/>
              <a:buFont typeface="+mj-ea"/>
              <a:buAutoNum type="circleNumDbPlain"/>
            </a:pPr>
            <a:r>
              <a:rPr lang="en-US" dirty="0" smtClean="0">
                <a:latin typeface="Arial"/>
                <a:cs typeface="Arial"/>
              </a:rPr>
              <a:t>Selecting lower priced item</a:t>
            </a:r>
          </a:p>
          <a:p>
            <a:pPr marL="514350" indent="-514350">
              <a:buSzPct val="80000"/>
              <a:buFont typeface="+mj-ea"/>
              <a:buAutoNum type="circleNumDbPlain"/>
            </a:pPr>
            <a:r>
              <a:rPr lang="en-US" dirty="0" smtClean="0">
                <a:latin typeface="Arial"/>
                <a:cs typeface="Arial"/>
              </a:rPr>
              <a:t>“Enough money” strategy</a:t>
            </a:r>
            <a:endParaRPr lang="en-US" dirty="0">
              <a:latin typeface="Arial"/>
              <a:cs typeface="Arial"/>
            </a:endParaRPr>
          </a:p>
        </p:txBody>
      </p:sp>
      <p:pic>
        <p:nvPicPr>
          <p:cNvPr id="7" name="Content Placeholder 6" descr="shopping at store.jpg"/>
          <p:cNvPicPr>
            <a:picLocks noGrp="1"/>
          </p:cNvPicPr>
          <p:nvPr>
            <p:ph sz="quarter" idx="2"/>
          </p:nvPr>
        </p:nvPicPr>
        <p:blipFill rotWithShape="1">
          <a:blip r:embed="rId2">
            <a:extLst>
              <a:ext uri="{28A0092B-C50C-407E-A947-70E740481C1C}">
                <a14:useLocalDpi xmlns:a14="http://schemas.microsoft.com/office/drawing/2010/main" val="0"/>
              </a:ext>
            </a:extLst>
          </a:blip>
          <a:srcRect l="-149" r="-1532"/>
          <a:stretch/>
        </p:blipFill>
        <p:spPr>
          <a:xfrm>
            <a:off x="5029200" y="1600200"/>
            <a:ext cx="3959993" cy="4572000"/>
          </a:xfrm>
        </p:spPr>
      </p:pic>
      <p:sp>
        <p:nvSpPr>
          <p:cNvPr id="2" name="Slide Number Placeholder 1"/>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4</a:t>
            </a:fld>
            <a:endParaRPr lang="en-US" dirty="0"/>
          </a:p>
        </p:txBody>
      </p:sp>
    </p:spTree>
    <p:extLst>
      <p:ext uri="{BB962C8B-B14F-4D97-AF65-F5344CB8AC3E}">
        <p14:creationId xmlns:p14="http://schemas.microsoft.com/office/powerpoint/2010/main" val="42618265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Functional Life Skills</a:t>
            </a:r>
            <a:endParaRPr lang="en-US" dirty="0">
              <a:latin typeface="Arial"/>
              <a:cs typeface="Arial"/>
            </a:endParaRPr>
          </a:p>
        </p:txBody>
      </p:sp>
      <p:sp>
        <p:nvSpPr>
          <p:cNvPr id="4" name="Content Placeholder 3"/>
          <p:cNvSpPr>
            <a:spLocks noGrp="1"/>
          </p:cNvSpPr>
          <p:nvPr>
            <p:ph sz="quarter" idx="1"/>
          </p:nvPr>
        </p:nvSpPr>
        <p:spPr>
          <a:xfrm>
            <a:off x="152400" y="1589566"/>
            <a:ext cx="4343400" cy="4963633"/>
          </a:xfrm>
        </p:spPr>
        <p:txBody>
          <a:bodyPr>
            <a:normAutofit fontScale="92500" lnSpcReduction="20000"/>
          </a:bodyPr>
          <a:lstStyle/>
          <a:p>
            <a:r>
              <a:rPr lang="en-US" dirty="0" smtClean="0">
                <a:solidFill>
                  <a:srgbClr val="FF0000"/>
                </a:solidFill>
                <a:latin typeface="Arial"/>
                <a:cs typeface="Arial"/>
              </a:rPr>
              <a:t>1970’s to 1990’s</a:t>
            </a:r>
          </a:p>
          <a:p>
            <a:pPr lvl="1"/>
            <a:r>
              <a:rPr lang="en-US" sz="3000" dirty="0" smtClean="0">
                <a:latin typeface="Arial"/>
                <a:cs typeface="Arial"/>
              </a:rPr>
              <a:t>First options for students with severe disabilities to live and work in the community</a:t>
            </a:r>
          </a:p>
          <a:p>
            <a:pPr lvl="1"/>
            <a:r>
              <a:rPr lang="en-US" sz="3000" dirty="0" smtClean="0">
                <a:latin typeface="Arial"/>
                <a:cs typeface="Arial"/>
              </a:rPr>
              <a:t>Task analysis for domestic and vocational tasks</a:t>
            </a:r>
          </a:p>
          <a:p>
            <a:pPr lvl="1"/>
            <a:r>
              <a:rPr lang="en-US" sz="3000" dirty="0" smtClean="0">
                <a:latin typeface="Arial"/>
                <a:cs typeface="Arial"/>
              </a:rPr>
              <a:t>Sight words &amp; identifying coins</a:t>
            </a:r>
          </a:p>
          <a:p>
            <a:pPr lvl="1"/>
            <a:r>
              <a:rPr lang="en-US" sz="3000" dirty="0">
                <a:latin typeface="Arial"/>
                <a:cs typeface="Arial"/>
              </a:rPr>
              <a:t>Often promotes a separate curriculum</a:t>
            </a:r>
          </a:p>
          <a:p>
            <a:pPr lvl="1"/>
            <a:endParaRPr lang="en-US" dirty="0">
              <a:latin typeface="Arial"/>
              <a:cs typeface="Arial"/>
            </a:endParaRPr>
          </a:p>
        </p:txBody>
      </p:sp>
      <p:pic>
        <p:nvPicPr>
          <p:cNvPr id="6" name="Content Placeholder 5" descr="symbol.jpg"/>
          <p:cNvPicPr>
            <a:picLocks noGrp="1" noChangeAspect="1"/>
          </p:cNvPicPr>
          <p:nvPr>
            <p:ph sz="quarter" idx="2"/>
          </p:nvPr>
        </p:nvPicPr>
        <p:blipFill>
          <a:blip r:embed="rId2">
            <a:extLst>
              <a:ext uri="{28A0092B-C50C-407E-A947-70E740481C1C}">
                <a14:useLocalDpi xmlns:a14="http://schemas.microsoft.com/office/drawing/2010/main" val="0"/>
              </a:ext>
            </a:extLst>
          </a:blip>
          <a:srcRect l="18648" r="18648"/>
          <a:stretch>
            <a:fillRect/>
          </a:stretch>
        </p:blipFill>
        <p:spPr/>
      </p:pic>
      <p:sp>
        <p:nvSpPr>
          <p:cNvPr id="3" name="Slide Number Placeholder 2"/>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5</a:t>
            </a:fld>
            <a:endParaRPr lang="en-US" dirty="0"/>
          </a:p>
        </p:txBody>
      </p:sp>
    </p:spTree>
    <p:extLst>
      <p:ext uri="{BB962C8B-B14F-4D97-AF65-F5344CB8AC3E}">
        <p14:creationId xmlns:p14="http://schemas.microsoft.com/office/powerpoint/2010/main" val="16601536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a:cs typeface="Arial"/>
              </a:rPr>
              <a:t>Functional Life Skills</a:t>
            </a:r>
            <a:endParaRPr lang="en-US" dirty="0">
              <a:latin typeface="Arial"/>
              <a:cs typeface="Arial"/>
            </a:endParaRPr>
          </a:p>
        </p:txBody>
      </p:sp>
      <p:pic>
        <p:nvPicPr>
          <p:cNvPr id="7" name="Content Placeholder 6" descr="community based instruction.jpg"/>
          <p:cNvPicPr>
            <a:picLocks noGrp="1"/>
          </p:cNvPicPr>
          <p:nvPr>
            <p:ph sz="quarter" idx="1"/>
          </p:nvPr>
        </p:nvPicPr>
        <p:blipFill rotWithShape="1">
          <a:blip r:embed="rId2">
            <a:extLst>
              <a:ext uri="{28A0092B-C50C-407E-A947-70E740481C1C}">
                <a14:useLocalDpi xmlns:a14="http://schemas.microsoft.com/office/drawing/2010/main" val="0"/>
              </a:ext>
            </a:extLst>
          </a:blip>
          <a:srcRect l="-546" t="1763" r="22040" b="-1763"/>
          <a:stretch/>
        </p:blipFill>
        <p:spPr>
          <a:xfrm>
            <a:off x="457200" y="1676400"/>
            <a:ext cx="4209366" cy="4572000"/>
          </a:xfrm>
        </p:spPr>
      </p:pic>
      <p:sp>
        <p:nvSpPr>
          <p:cNvPr id="6" name="Content Placeholder 5"/>
          <p:cNvSpPr>
            <a:spLocks noGrp="1"/>
          </p:cNvSpPr>
          <p:nvPr>
            <p:ph sz="quarter" idx="2"/>
          </p:nvPr>
        </p:nvSpPr>
        <p:spPr>
          <a:xfrm>
            <a:off x="4844901" y="1589566"/>
            <a:ext cx="3886200" cy="4811233"/>
          </a:xfrm>
        </p:spPr>
        <p:txBody>
          <a:bodyPr>
            <a:normAutofit lnSpcReduction="10000"/>
          </a:bodyPr>
          <a:lstStyle/>
          <a:p>
            <a:r>
              <a:rPr lang="en-US" dirty="0" smtClean="0">
                <a:solidFill>
                  <a:srgbClr val="FF0000"/>
                </a:solidFill>
                <a:latin typeface="Arial"/>
                <a:cs typeface="Arial"/>
              </a:rPr>
              <a:t>1990’s-2000’s</a:t>
            </a:r>
          </a:p>
          <a:p>
            <a:pPr lvl="1"/>
            <a:r>
              <a:rPr lang="en-US" dirty="0" smtClean="0">
                <a:latin typeface="Arial"/>
                <a:cs typeface="Arial"/>
              </a:rPr>
              <a:t>Community based instruction</a:t>
            </a:r>
          </a:p>
          <a:p>
            <a:pPr lvl="1"/>
            <a:r>
              <a:rPr lang="en-US" dirty="0" smtClean="0">
                <a:latin typeface="Arial"/>
                <a:cs typeface="Arial"/>
              </a:rPr>
              <a:t>Integration for some students, grade and courses at high school</a:t>
            </a:r>
          </a:p>
          <a:p>
            <a:pPr lvl="1"/>
            <a:r>
              <a:rPr lang="en-US" dirty="0" smtClean="0">
                <a:latin typeface="Arial"/>
                <a:cs typeface="Arial"/>
              </a:rPr>
              <a:t>Social integration</a:t>
            </a:r>
          </a:p>
          <a:p>
            <a:pPr lvl="1"/>
            <a:r>
              <a:rPr lang="en-US" dirty="0" smtClean="0">
                <a:latin typeface="Arial"/>
                <a:cs typeface="Arial"/>
              </a:rPr>
              <a:t>Expectation for learning</a:t>
            </a:r>
          </a:p>
          <a:p>
            <a:pPr lvl="1"/>
            <a:r>
              <a:rPr lang="en-US" dirty="0" smtClean="0">
                <a:latin typeface="Arial"/>
                <a:cs typeface="Arial"/>
              </a:rPr>
              <a:t>Adaptations and modifications</a:t>
            </a:r>
          </a:p>
        </p:txBody>
      </p:sp>
      <p:sp>
        <p:nvSpPr>
          <p:cNvPr id="2" name="Slide Number Placeholder 1"/>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6</a:t>
            </a:fld>
            <a:endParaRPr lang="en-US" dirty="0"/>
          </a:p>
        </p:txBody>
      </p:sp>
    </p:spTree>
    <p:extLst>
      <p:ext uri="{BB962C8B-B14F-4D97-AF65-F5344CB8AC3E}">
        <p14:creationId xmlns:p14="http://schemas.microsoft.com/office/powerpoint/2010/main" val="16546638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Original definition</a:t>
            </a:r>
            <a:endParaRPr lang="en-US" dirty="0">
              <a:latin typeface="Arial"/>
              <a:cs typeface="Arial"/>
            </a:endParaRPr>
          </a:p>
        </p:txBody>
      </p:sp>
      <p:sp>
        <p:nvSpPr>
          <p:cNvPr id="4" name="Content Placeholder 3"/>
          <p:cNvSpPr>
            <a:spLocks noGrp="1"/>
          </p:cNvSpPr>
          <p:nvPr>
            <p:ph sz="quarter" idx="1"/>
          </p:nvPr>
        </p:nvSpPr>
        <p:spPr>
          <a:xfrm>
            <a:off x="304800" y="1589567"/>
            <a:ext cx="4191000" cy="4572000"/>
          </a:xfrm>
        </p:spPr>
        <p:txBody>
          <a:bodyPr>
            <a:normAutofit fontScale="92500"/>
          </a:bodyPr>
          <a:lstStyle/>
          <a:p>
            <a:r>
              <a:rPr lang="en-US" sz="2800" dirty="0" smtClean="0">
                <a:latin typeface="Arial"/>
                <a:cs typeface="Arial"/>
              </a:rPr>
              <a:t>Variety of skills need in natural domestic, vocational and community environments</a:t>
            </a:r>
          </a:p>
          <a:p>
            <a:r>
              <a:rPr lang="en-US" sz="2800" dirty="0" smtClean="0">
                <a:latin typeface="Arial"/>
                <a:cs typeface="Arial"/>
              </a:rPr>
              <a:t>Who would perform the activity?</a:t>
            </a:r>
          </a:p>
          <a:p>
            <a:r>
              <a:rPr lang="en-US" sz="2800" dirty="0" smtClean="0">
                <a:latin typeface="Arial"/>
                <a:cs typeface="Arial"/>
              </a:rPr>
              <a:t>Promoted transition for adolescents</a:t>
            </a:r>
          </a:p>
          <a:p>
            <a:r>
              <a:rPr lang="en-US" sz="2800" dirty="0" smtClean="0">
                <a:latin typeface="Arial"/>
                <a:cs typeface="Arial"/>
              </a:rPr>
              <a:t>Contribute to functioning in adulthood</a:t>
            </a:r>
          </a:p>
          <a:p>
            <a:endParaRPr lang="en-US" sz="2800" dirty="0">
              <a:latin typeface="Arial"/>
              <a:cs typeface="Arial"/>
            </a:endParaRPr>
          </a:p>
        </p:txBody>
      </p:sp>
      <p:pic>
        <p:nvPicPr>
          <p:cNvPr id="6" name="Content Placeholder 5" descr="laundry.jpg"/>
          <p:cNvPicPr>
            <a:picLocks noGrp="1"/>
          </p:cNvPicPr>
          <p:nvPr>
            <p:ph sz="quarter" idx="2"/>
          </p:nvPr>
        </p:nvPicPr>
        <p:blipFill rotWithShape="1">
          <a:blip r:embed="rId2">
            <a:extLst>
              <a:ext uri="{28A0092B-C50C-407E-A947-70E740481C1C}">
                <a14:useLocalDpi xmlns:a14="http://schemas.microsoft.com/office/drawing/2010/main" val="0"/>
              </a:ext>
            </a:extLst>
          </a:blip>
          <a:srcRect l="107" r="-1805"/>
          <a:stretch/>
        </p:blipFill>
        <p:spPr>
          <a:xfrm>
            <a:off x="4800600" y="1752600"/>
            <a:ext cx="4103984" cy="4191000"/>
          </a:xfrm>
        </p:spPr>
      </p:pic>
      <p:sp>
        <p:nvSpPr>
          <p:cNvPr id="3" name="Slide Number Placeholder 2"/>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7</a:t>
            </a:fld>
            <a:endParaRPr lang="en-US" dirty="0"/>
          </a:p>
        </p:txBody>
      </p:sp>
    </p:spTree>
    <p:extLst>
      <p:ext uri="{BB962C8B-B14F-4D97-AF65-F5344CB8AC3E}">
        <p14:creationId xmlns:p14="http://schemas.microsoft.com/office/powerpoint/2010/main" val="38467341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Traditional Life Skills</a:t>
            </a:r>
            <a:endParaRPr lang="en-US" dirty="0">
              <a:latin typeface="Arial"/>
              <a:cs typeface="Arial"/>
            </a:endParaRPr>
          </a:p>
        </p:txBody>
      </p:sp>
      <p:pic>
        <p:nvPicPr>
          <p:cNvPr id="5" name="Content Placeholder 4" descr="brushing teeth.jpg"/>
          <p:cNvPicPr>
            <a:picLocks noGrp="1"/>
          </p:cNvPicPr>
          <p:nvPr>
            <p:ph sz="quarter" idx="1"/>
          </p:nvPr>
        </p:nvPicPr>
        <p:blipFill rotWithShape="1">
          <a:blip r:embed="rId2">
            <a:extLst>
              <a:ext uri="{28A0092B-C50C-407E-A947-70E740481C1C}">
                <a14:useLocalDpi xmlns:a14="http://schemas.microsoft.com/office/drawing/2010/main" val="0"/>
              </a:ext>
            </a:extLst>
          </a:blip>
          <a:srcRect l="10597" r="11928"/>
          <a:stretch/>
        </p:blipFill>
        <p:spPr>
          <a:xfrm>
            <a:off x="304800" y="1600200"/>
            <a:ext cx="4355995" cy="4572000"/>
          </a:xfrm>
        </p:spPr>
      </p:pic>
      <p:pic>
        <p:nvPicPr>
          <p:cNvPr id="6" name="Content Placeholder 5" descr="dishwasher.jpg"/>
          <p:cNvPicPr>
            <a:picLocks noGrp="1" noChangeAspect="1"/>
          </p:cNvPicPr>
          <p:nvPr>
            <p:ph sz="quarter" idx="2"/>
          </p:nvPr>
        </p:nvPicPr>
        <p:blipFill>
          <a:blip r:embed="rId3">
            <a:extLst>
              <a:ext uri="{28A0092B-C50C-407E-A947-70E740481C1C}">
                <a14:useLocalDpi xmlns:a14="http://schemas.microsoft.com/office/drawing/2010/main" val="0"/>
              </a:ext>
            </a:extLst>
          </a:blip>
          <a:srcRect t="1815" b="1815"/>
          <a:stretch>
            <a:fillRect/>
          </a:stretch>
        </p:blipFill>
        <p:spPr/>
      </p:pic>
      <p:sp>
        <p:nvSpPr>
          <p:cNvPr id="3" name="Slide Number Placeholder 2"/>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8</a:t>
            </a:fld>
            <a:endParaRPr lang="en-US" dirty="0"/>
          </a:p>
        </p:txBody>
      </p:sp>
    </p:spTree>
    <p:extLst>
      <p:ext uri="{BB962C8B-B14F-4D97-AF65-F5344CB8AC3E}">
        <p14:creationId xmlns:p14="http://schemas.microsoft.com/office/powerpoint/2010/main" val="31042417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Contemporary Life Skills</a:t>
            </a:r>
            <a:endParaRPr lang="en-US" dirty="0">
              <a:latin typeface="Arial"/>
              <a:cs typeface="Arial"/>
            </a:endParaRPr>
          </a:p>
        </p:txBody>
      </p:sp>
      <p:pic>
        <p:nvPicPr>
          <p:cNvPr id="8" name="Content Placeholder 7" descr="community based learning.jp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5835" r="456"/>
          <a:stretch/>
        </p:blipFill>
        <p:spPr>
          <a:xfrm>
            <a:off x="362837" y="1589567"/>
            <a:ext cx="4132963" cy="4572000"/>
          </a:xfrm>
        </p:spPr>
      </p:pic>
      <p:pic>
        <p:nvPicPr>
          <p:cNvPr id="9" name="Content Placeholder 8" descr="hs students learning.jpg"/>
          <p:cNvPicPr>
            <a:picLocks noGrp="1" noChangeAspect="1"/>
          </p:cNvPicPr>
          <p:nvPr>
            <p:ph sz="quarter" idx="2"/>
          </p:nvPr>
        </p:nvPicPr>
        <p:blipFill rotWithShape="1">
          <a:blip r:embed="rId3">
            <a:extLst>
              <a:ext uri="{28A0092B-C50C-407E-A947-70E740481C1C}">
                <a14:useLocalDpi xmlns:a14="http://schemas.microsoft.com/office/drawing/2010/main" val="0"/>
              </a:ext>
            </a:extLst>
          </a:blip>
          <a:srcRect l="7845" t="1763" r="13734" b="-1763"/>
          <a:stretch/>
        </p:blipFill>
        <p:spPr>
          <a:xfrm>
            <a:off x="4953000" y="1600200"/>
            <a:ext cx="3657600" cy="4572000"/>
          </a:xfrm>
        </p:spPr>
      </p:pic>
      <p:sp>
        <p:nvSpPr>
          <p:cNvPr id="3" name="Slide Number Placeholder 2"/>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9</a:t>
            </a:fld>
            <a:endParaRPr lang="en-US" dirty="0"/>
          </a:p>
        </p:txBody>
      </p:sp>
    </p:spTree>
    <p:extLst>
      <p:ext uri="{BB962C8B-B14F-4D97-AF65-F5344CB8AC3E}">
        <p14:creationId xmlns:p14="http://schemas.microsoft.com/office/powerpoint/2010/main" val="154809152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C103524809990">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34D3FD-D06A-455F-9219-F6CA2F50D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TC103524809990</Template>
  <TotalTime>0</TotalTime>
  <Words>424</Words>
  <Application>Microsoft Macintosh PowerPoint</Application>
  <PresentationFormat>On-screen Show (4:3)</PresentationFormat>
  <Paragraphs>98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TC103524809990</vt:lpstr>
      <vt:lpstr>Accessing the Curriculum for diverse Learners</vt:lpstr>
      <vt:lpstr>Numeracy: money skills</vt:lpstr>
      <vt:lpstr>Numeracy: money skills</vt:lpstr>
      <vt:lpstr>Activity: Purchasing items</vt:lpstr>
      <vt:lpstr>Functional Life Skills</vt:lpstr>
      <vt:lpstr>Functional Life Skills</vt:lpstr>
      <vt:lpstr>Original definition</vt:lpstr>
      <vt:lpstr>Traditional Life Skills</vt:lpstr>
      <vt:lpstr>Contemporary Life Skills</vt:lpstr>
      <vt:lpstr>Contemporary Life Skills</vt:lpstr>
      <vt:lpstr>Contemporary Life Skills</vt:lpstr>
      <vt:lpstr>Contemporary Life Skills</vt:lpstr>
      <vt:lpstr>Contemporary Roles</vt:lpstr>
      <vt:lpstr>Contemporary Roles</vt:lpstr>
      <vt:lpstr>Contemporary Roles</vt:lpstr>
      <vt:lpstr>Alternative Definitions</vt:lpstr>
      <vt:lpstr>Alternative Definition (Maryland Coalition)</vt:lpstr>
      <vt:lpstr>Other skills as functional</vt:lpstr>
      <vt:lpstr>Other skills as functional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(textbook design)</dc:title>
  <dc:creator/>
  <cp:keywords/>
  <cp:lastModifiedBy/>
  <cp:revision>1</cp:revision>
  <dcterms:modified xsi:type="dcterms:W3CDTF">2013-10-14T15:41:26Z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