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7" r:id="rId4"/>
    <p:sldId id="266" r:id="rId5"/>
    <p:sldId id="259" r:id="rId6"/>
    <p:sldId id="260" r:id="rId7"/>
    <p:sldId id="261" r:id="rId8"/>
    <p:sldId id="258" r:id="rId9"/>
    <p:sldId id="257" r:id="rId10"/>
    <p:sldId id="262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3" autoAdjust="0"/>
    <p:restoredTop sz="94660"/>
  </p:normalViewPr>
  <p:slideViewPr>
    <p:cSldViewPr>
      <p:cViewPr>
        <p:scale>
          <a:sx n="45" d="100"/>
          <a:sy n="45" d="100"/>
        </p:scale>
        <p:origin x="-1888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3694E-F031-F24B-8E9D-1DC209059555}" type="doc">
      <dgm:prSet loTypeId="urn:microsoft.com/office/officeart/2005/8/layout/vList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07C181-1221-9A45-97DE-71EE3E2AA7A0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Embedded instruction</a:t>
          </a:r>
          <a:endParaRPr lang="en-US" sz="2800" dirty="0">
            <a:latin typeface="Arial"/>
            <a:cs typeface="Arial"/>
          </a:endParaRPr>
        </a:p>
      </dgm:t>
    </dgm:pt>
    <dgm:pt modelId="{9F699E74-BEEB-D74A-9EED-B99EA3D9A87C}" type="parTrans" cxnId="{78EEF634-801A-D346-BBFC-D03BBB89410B}">
      <dgm:prSet/>
      <dgm:spPr/>
      <dgm:t>
        <a:bodyPr/>
        <a:lstStyle/>
        <a:p>
          <a:endParaRPr lang="en-US"/>
        </a:p>
      </dgm:t>
    </dgm:pt>
    <dgm:pt modelId="{3C080D98-F4C8-FA42-B9E0-39C4E8B01E8B}" type="sibTrans" cxnId="{78EEF634-801A-D346-BBFC-D03BBB89410B}">
      <dgm:prSet/>
      <dgm:spPr/>
      <dgm:t>
        <a:bodyPr/>
        <a:lstStyle/>
        <a:p>
          <a:endParaRPr lang="en-US"/>
        </a:p>
      </dgm:t>
    </dgm:pt>
    <dgm:pt modelId="{507099B7-7EB3-C04F-806E-AB10C4840EEC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Planned</a:t>
          </a:r>
          <a:endParaRPr lang="en-US" sz="2000" dirty="0">
            <a:latin typeface="Arial"/>
            <a:cs typeface="Arial"/>
          </a:endParaRPr>
        </a:p>
      </dgm:t>
    </dgm:pt>
    <dgm:pt modelId="{DC31F803-4DD2-1B42-B686-13A188C18C07}" type="parTrans" cxnId="{7DDFE8CB-8AFD-9D4E-B2E5-45CC1F5EF783}">
      <dgm:prSet/>
      <dgm:spPr/>
      <dgm:t>
        <a:bodyPr/>
        <a:lstStyle/>
        <a:p>
          <a:endParaRPr lang="en-US"/>
        </a:p>
      </dgm:t>
    </dgm:pt>
    <dgm:pt modelId="{1344FDFC-9792-A440-9DE1-536AB037A8F4}" type="sibTrans" cxnId="{7DDFE8CB-8AFD-9D4E-B2E5-45CC1F5EF783}">
      <dgm:prSet/>
      <dgm:spPr/>
      <dgm:t>
        <a:bodyPr/>
        <a:lstStyle/>
        <a:p>
          <a:endParaRPr lang="en-US"/>
        </a:p>
      </dgm:t>
    </dgm:pt>
    <dgm:pt modelId="{90E74CD7-4608-CC46-BC67-BA5EAE7DFDB3}">
      <dgm:prSet phldrT="[Text]" custT="1"/>
      <dgm:spPr/>
      <dgm:t>
        <a:bodyPr/>
        <a:lstStyle/>
        <a:p>
          <a:r>
            <a:rPr lang="en-US" sz="2800" dirty="0" smtClean="0">
              <a:latin typeface="Arial"/>
              <a:cs typeface="Arial"/>
            </a:rPr>
            <a:t>Teachable Moments</a:t>
          </a:r>
          <a:endParaRPr lang="en-US" sz="2800" dirty="0">
            <a:latin typeface="Arial"/>
            <a:cs typeface="Arial"/>
          </a:endParaRPr>
        </a:p>
      </dgm:t>
    </dgm:pt>
    <dgm:pt modelId="{AD963B64-30E2-9340-BC47-D265BC182F00}" type="parTrans" cxnId="{BBF01C89-3BBA-8742-BCB7-4749B30F5E47}">
      <dgm:prSet/>
      <dgm:spPr/>
      <dgm:t>
        <a:bodyPr/>
        <a:lstStyle/>
        <a:p>
          <a:endParaRPr lang="en-US"/>
        </a:p>
      </dgm:t>
    </dgm:pt>
    <dgm:pt modelId="{D34AF332-E375-DB42-B32F-EEB8DCB01731}" type="sibTrans" cxnId="{BBF01C89-3BBA-8742-BCB7-4749B30F5E47}">
      <dgm:prSet/>
      <dgm:spPr/>
      <dgm:t>
        <a:bodyPr/>
        <a:lstStyle/>
        <a:p>
          <a:endParaRPr lang="en-US"/>
        </a:p>
      </dgm:t>
    </dgm:pt>
    <dgm:pt modelId="{05D8BEF5-E239-E94E-953F-50E6FAB530BC}">
      <dgm:prSet phldrT="[Text]" custT="1"/>
      <dgm:spPr/>
      <dgm:t>
        <a:bodyPr/>
        <a:lstStyle/>
        <a:p>
          <a:r>
            <a:rPr lang="en-US" sz="2000" b="0" dirty="0" smtClean="0">
              <a:latin typeface="Arial"/>
              <a:cs typeface="Arial"/>
            </a:rPr>
            <a:t>Spontaneous</a:t>
          </a:r>
          <a:endParaRPr lang="en-US" sz="2000" b="0" dirty="0">
            <a:latin typeface="Arial"/>
            <a:cs typeface="Arial"/>
          </a:endParaRPr>
        </a:p>
      </dgm:t>
    </dgm:pt>
    <dgm:pt modelId="{19502C09-A1BD-774B-A119-EFEC5C7E7E65}" type="parTrans" cxnId="{98824B9C-4752-1441-AC0C-56225733592E}">
      <dgm:prSet/>
      <dgm:spPr/>
      <dgm:t>
        <a:bodyPr/>
        <a:lstStyle/>
        <a:p>
          <a:endParaRPr lang="en-US"/>
        </a:p>
      </dgm:t>
    </dgm:pt>
    <dgm:pt modelId="{B64EB61F-402E-6A4A-8705-38EFC955DA2B}" type="sibTrans" cxnId="{98824B9C-4752-1441-AC0C-56225733592E}">
      <dgm:prSet/>
      <dgm:spPr/>
      <dgm:t>
        <a:bodyPr/>
        <a:lstStyle/>
        <a:p>
          <a:endParaRPr lang="en-US"/>
        </a:p>
      </dgm:t>
    </dgm:pt>
    <dgm:pt modelId="{65597FF5-54C1-554F-9B28-EF1E0FD36331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Driven by a student’s goals</a:t>
          </a:r>
          <a:endParaRPr lang="en-US" sz="2000" dirty="0">
            <a:latin typeface="Arial"/>
            <a:cs typeface="Arial"/>
          </a:endParaRPr>
        </a:p>
      </dgm:t>
    </dgm:pt>
    <dgm:pt modelId="{7C4E8865-8673-D04C-B34E-A7A1644EA578}" type="parTrans" cxnId="{564F723C-2535-0B4B-BCA6-42B09E8F19A8}">
      <dgm:prSet/>
      <dgm:spPr/>
      <dgm:t>
        <a:bodyPr/>
        <a:lstStyle/>
        <a:p>
          <a:endParaRPr lang="en-US"/>
        </a:p>
      </dgm:t>
    </dgm:pt>
    <dgm:pt modelId="{3759607A-FDD0-EE43-A7DE-D5168F56CDC3}" type="sibTrans" cxnId="{564F723C-2535-0B4B-BCA6-42B09E8F19A8}">
      <dgm:prSet/>
      <dgm:spPr/>
      <dgm:t>
        <a:bodyPr/>
        <a:lstStyle/>
        <a:p>
          <a:endParaRPr lang="en-US"/>
        </a:p>
      </dgm:t>
    </dgm:pt>
    <dgm:pt modelId="{0CB92F38-88D9-E24C-A5A6-5F11514FA215}">
      <dgm:prSet phldrT="[Text]"/>
      <dgm:spPr/>
      <dgm:t>
        <a:bodyPr/>
        <a:lstStyle/>
        <a:p>
          <a:endParaRPr lang="en-US" sz="900" dirty="0"/>
        </a:p>
      </dgm:t>
    </dgm:pt>
    <dgm:pt modelId="{060F410B-C80A-454E-9F2E-FCE5C678BBD4}" type="parTrans" cxnId="{9E2C5FC4-2656-254D-A82C-22D0D97A8F17}">
      <dgm:prSet/>
      <dgm:spPr/>
      <dgm:t>
        <a:bodyPr/>
        <a:lstStyle/>
        <a:p>
          <a:endParaRPr lang="en-US"/>
        </a:p>
      </dgm:t>
    </dgm:pt>
    <dgm:pt modelId="{61DBE509-1910-1D4E-8913-38C8995950AE}" type="sibTrans" cxnId="{9E2C5FC4-2656-254D-A82C-22D0D97A8F17}">
      <dgm:prSet/>
      <dgm:spPr/>
      <dgm:t>
        <a:bodyPr/>
        <a:lstStyle/>
        <a:p>
          <a:endParaRPr lang="en-US"/>
        </a:p>
      </dgm:t>
    </dgm:pt>
    <dgm:pt modelId="{63A5DCE9-BFB4-0F4E-A2D6-67F80E3FE856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Ensures instruction occurs</a:t>
          </a:r>
          <a:endParaRPr lang="en-US" sz="2000" dirty="0">
            <a:latin typeface="Arial"/>
            <a:cs typeface="Arial"/>
          </a:endParaRPr>
        </a:p>
      </dgm:t>
    </dgm:pt>
    <dgm:pt modelId="{4DBC13F0-E9F2-8340-8C77-F5E8B60B1D21}" type="parTrans" cxnId="{7F00B862-79A5-C64C-90B9-4DA8C2E9D3D5}">
      <dgm:prSet/>
      <dgm:spPr/>
      <dgm:t>
        <a:bodyPr/>
        <a:lstStyle/>
        <a:p>
          <a:endParaRPr lang="en-US"/>
        </a:p>
      </dgm:t>
    </dgm:pt>
    <dgm:pt modelId="{72AB4B3A-05C3-144A-A30A-5478B80C7091}" type="sibTrans" cxnId="{7F00B862-79A5-C64C-90B9-4DA8C2E9D3D5}">
      <dgm:prSet/>
      <dgm:spPr/>
      <dgm:t>
        <a:bodyPr/>
        <a:lstStyle/>
        <a:p>
          <a:endParaRPr lang="en-US"/>
        </a:p>
      </dgm:t>
    </dgm:pt>
    <dgm:pt modelId="{D08FCE78-A917-2B4D-A73A-8768775710C2}">
      <dgm:prSet phldrT="[Text]" custT="1"/>
      <dgm:spPr/>
      <dgm:t>
        <a:bodyPr/>
        <a:lstStyle/>
        <a:p>
          <a:r>
            <a:rPr lang="en-US" sz="2000" dirty="0" smtClean="0">
              <a:latin typeface="Arial"/>
              <a:cs typeface="Arial"/>
            </a:rPr>
            <a:t>Systematic monitoring</a:t>
          </a:r>
          <a:endParaRPr lang="en-US" sz="2000" dirty="0">
            <a:latin typeface="Arial"/>
            <a:cs typeface="Arial"/>
          </a:endParaRPr>
        </a:p>
      </dgm:t>
    </dgm:pt>
    <dgm:pt modelId="{2D1C5B87-B123-D243-9B67-311DC0B8BC71}" type="parTrans" cxnId="{0553B00C-09FE-0F46-902C-D542AA52507E}">
      <dgm:prSet/>
      <dgm:spPr/>
      <dgm:t>
        <a:bodyPr/>
        <a:lstStyle/>
        <a:p>
          <a:endParaRPr lang="en-US"/>
        </a:p>
      </dgm:t>
    </dgm:pt>
    <dgm:pt modelId="{72CB404F-C7BA-DC48-91F6-7414FEF47604}" type="sibTrans" cxnId="{0553B00C-09FE-0F46-902C-D542AA52507E}">
      <dgm:prSet/>
      <dgm:spPr/>
      <dgm:t>
        <a:bodyPr/>
        <a:lstStyle/>
        <a:p>
          <a:endParaRPr lang="en-US"/>
        </a:p>
      </dgm:t>
    </dgm:pt>
    <dgm:pt modelId="{F08867BE-1C9F-594D-9EE7-B12D25844BDB}">
      <dgm:prSet phldrT="[Text]" custT="1"/>
      <dgm:spPr/>
      <dgm:t>
        <a:bodyPr/>
        <a:lstStyle/>
        <a:p>
          <a:r>
            <a:rPr lang="en-US" sz="2000" b="0" dirty="0" smtClean="0">
              <a:latin typeface="Arial"/>
              <a:cs typeface="Arial"/>
            </a:rPr>
            <a:t>Driven by “the moment”</a:t>
          </a:r>
          <a:endParaRPr lang="en-US" sz="2000" b="0" dirty="0">
            <a:latin typeface="Arial"/>
            <a:cs typeface="Arial"/>
          </a:endParaRPr>
        </a:p>
      </dgm:t>
    </dgm:pt>
    <dgm:pt modelId="{980A2C73-7620-F040-A35B-30FF3EB59F18}" type="parTrans" cxnId="{7CF3CE98-C2A3-3A43-8183-9EDA1199840B}">
      <dgm:prSet/>
      <dgm:spPr/>
      <dgm:t>
        <a:bodyPr/>
        <a:lstStyle/>
        <a:p>
          <a:endParaRPr lang="en-US"/>
        </a:p>
      </dgm:t>
    </dgm:pt>
    <dgm:pt modelId="{85D03E46-D69F-BA47-BA49-3697F14FCB98}" type="sibTrans" cxnId="{7CF3CE98-C2A3-3A43-8183-9EDA1199840B}">
      <dgm:prSet/>
      <dgm:spPr/>
      <dgm:t>
        <a:bodyPr/>
        <a:lstStyle/>
        <a:p>
          <a:endParaRPr lang="en-US"/>
        </a:p>
      </dgm:t>
    </dgm:pt>
    <dgm:pt modelId="{90A1EC9A-5182-0046-9013-00EBFEFF7119}">
      <dgm:prSet phldrT="[Text]" custT="1"/>
      <dgm:spPr/>
      <dgm:t>
        <a:bodyPr/>
        <a:lstStyle/>
        <a:p>
          <a:r>
            <a:rPr lang="en-US" sz="2000" b="0" dirty="0" smtClean="0">
              <a:latin typeface="Arial"/>
              <a:cs typeface="Arial"/>
            </a:rPr>
            <a:t>Taking advantage of an opportunity</a:t>
          </a:r>
          <a:endParaRPr lang="en-US" sz="2000" b="0" dirty="0">
            <a:latin typeface="Arial"/>
            <a:cs typeface="Arial"/>
          </a:endParaRPr>
        </a:p>
      </dgm:t>
    </dgm:pt>
    <dgm:pt modelId="{6506979C-7E1F-D845-8371-1A10660B39E5}" type="parTrans" cxnId="{3887EF39-EC55-D14B-9A23-93887C7428C5}">
      <dgm:prSet/>
      <dgm:spPr/>
      <dgm:t>
        <a:bodyPr/>
        <a:lstStyle/>
        <a:p>
          <a:endParaRPr lang="en-US"/>
        </a:p>
      </dgm:t>
    </dgm:pt>
    <dgm:pt modelId="{938272E7-8F4F-B64E-955A-E315463D36A4}" type="sibTrans" cxnId="{3887EF39-EC55-D14B-9A23-93887C7428C5}">
      <dgm:prSet/>
      <dgm:spPr/>
      <dgm:t>
        <a:bodyPr/>
        <a:lstStyle/>
        <a:p>
          <a:endParaRPr lang="en-US"/>
        </a:p>
      </dgm:t>
    </dgm:pt>
    <dgm:pt modelId="{A2939A8A-1D7D-0A45-AB76-3A45104F47C0}">
      <dgm:prSet phldrT="[Text]" custT="1"/>
      <dgm:spPr/>
      <dgm:t>
        <a:bodyPr/>
        <a:lstStyle/>
        <a:p>
          <a:r>
            <a:rPr lang="en-US" sz="2000" b="0" dirty="0" smtClean="0">
              <a:latin typeface="Arial"/>
              <a:cs typeface="Arial"/>
            </a:rPr>
            <a:t>Monitoring haphazard</a:t>
          </a:r>
          <a:endParaRPr lang="en-US" sz="2000" b="0" dirty="0">
            <a:latin typeface="Arial"/>
            <a:cs typeface="Arial"/>
          </a:endParaRPr>
        </a:p>
      </dgm:t>
    </dgm:pt>
    <dgm:pt modelId="{34845D5E-33D5-0F46-92E1-F362EFBC0EC3}" type="parTrans" cxnId="{28760CA7-F122-354F-9706-3555AB84AA7D}">
      <dgm:prSet/>
      <dgm:spPr/>
      <dgm:t>
        <a:bodyPr/>
        <a:lstStyle/>
        <a:p>
          <a:endParaRPr lang="en-US"/>
        </a:p>
      </dgm:t>
    </dgm:pt>
    <dgm:pt modelId="{64AAE686-B77A-E74C-BB45-ECD9E871FE9B}" type="sibTrans" cxnId="{28760CA7-F122-354F-9706-3555AB84AA7D}">
      <dgm:prSet/>
      <dgm:spPr/>
      <dgm:t>
        <a:bodyPr/>
        <a:lstStyle/>
        <a:p>
          <a:endParaRPr lang="en-US"/>
        </a:p>
      </dgm:t>
    </dgm:pt>
    <dgm:pt modelId="{B530E5A9-1310-C148-840B-0374AFDDC7AC}" type="pres">
      <dgm:prSet presAssocID="{1333694E-F031-F24B-8E9D-1DC20905955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095A37-C063-6647-BED9-A1258BB6F4DE}" type="pres">
      <dgm:prSet presAssocID="{E807C181-1221-9A45-97DE-71EE3E2AA7A0}" presName="parentText" presStyleLbl="node1" presStyleIdx="0" presStyleCnt="2" custScaleY="32693" custLinFactNeighborX="897" custLinFactNeighborY="-5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0BF11-8A23-1947-B9F5-C21C83CBA06B}" type="pres">
      <dgm:prSet presAssocID="{E807C181-1221-9A45-97DE-71EE3E2AA7A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B811A-BEB6-3447-A4E2-612C89BF109E}" type="pres">
      <dgm:prSet presAssocID="{90E74CD7-4608-CC46-BC67-BA5EAE7DFDB3}" presName="parentText" presStyleLbl="node1" presStyleIdx="1" presStyleCnt="2" custScaleY="32256" custLinFactNeighborX="-37" custLinFactNeighborY="-46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ECBD4E-8116-C04F-9C77-21B73A8EA521}" type="pres">
      <dgm:prSet presAssocID="{90E74CD7-4608-CC46-BC67-BA5EAE7DFDB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00B862-79A5-C64C-90B9-4DA8C2E9D3D5}" srcId="{E807C181-1221-9A45-97DE-71EE3E2AA7A0}" destId="{63A5DCE9-BFB4-0F4E-A2D6-67F80E3FE856}" srcOrd="2" destOrd="0" parTransId="{4DBC13F0-E9F2-8340-8C77-F5E8B60B1D21}" sibTransId="{72AB4B3A-05C3-144A-A30A-5478B80C7091}"/>
    <dgm:cxn modelId="{12F78068-4D16-3849-A47F-AFDEAF928DFB}" type="presOf" srcId="{A2939A8A-1D7D-0A45-AB76-3A45104F47C0}" destId="{1CECBD4E-8116-C04F-9C77-21B73A8EA521}" srcOrd="0" destOrd="3" presId="urn:microsoft.com/office/officeart/2005/8/layout/vList2"/>
    <dgm:cxn modelId="{2404E708-7598-794F-A96B-D96797E78C10}" type="presOf" srcId="{65597FF5-54C1-554F-9B28-EF1E0FD36331}" destId="{1AB0BF11-8A23-1947-B9F5-C21C83CBA06B}" srcOrd="0" destOrd="1" presId="urn:microsoft.com/office/officeart/2005/8/layout/vList2"/>
    <dgm:cxn modelId="{4CEDA1A6-F8DF-3B4E-8518-9C48A42DC68C}" type="presOf" srcId="{0CB92F38-88D9-E24C-A5A6-5F11514FA215}" destId="{1AB0BF11-8A23-1947-B9F5-C21C83CBA06B}" srcOrd="0" destOrd="4" presId="urn:microsoft.com/office/officeart/2005/8/layout/vList2"/>
    <dgm:cxn modelId="{242F6438-C963-564F-9F20-D5E3A3D505D1}" type="presOf" srcId="{F08867BE-1C9F-594D-9EE7-B12D25844BDB}" destId="{1CECBD4E-8116-C04F-9C77-21B73A8EA521}" srcOrd="0" destOrd="1" presId="urn:microsoft.com/office/officeart/2005/8/layout/vList2"/>
    <dgm:cxn modelId="{3887EF39-EC55-D14B-9A23-93887C7428C5}" srcId="{90E74CD7-4608-CC46-BC67-BA5EAE7DFDB3}" destId="{90A1EC9A-5182-0046-9013-00EBFEFF7119}" srcOrd="2" destOrd="0" parTransId="{6506979C-7E1F-D845-8371-1A10660B39E5}" sibTransId="{938272E7-8F4F-B64E-955A-E315463D36A4}"/>
    <dgm:cxn modelId="{071DEBA8-9FCE-D040-83BF-62D41FD2D472}" type="presOf" srcId="{63A5DCE9-BFB4-0F4E-A2D6-67F80E3FE856}" destId="{1AB0BF11-8A23-1947-B9F5-C21C83CBA06B}" srcOrd="0" destOrd="2" presId="urn:microsoft.com/office/officeart/2005/8/layout/vList2"/>
    <dgm:cxn modelId="{7DDFE8CB-8AFD-9D4E-B2E5-45CC1F5EF783}" srcId="{E807C181-1221-9A45-97DE-71EE3E2AA7A0}" destId="{507099B7-7EB3-C04F-806E-AB10C4840EEC}" srcOrd="0" destOrd="0" parTransId="{DC31F803-4DD2-1B42-B686-13A188C18C07}" sibTransId="{1344FDFC-9792-A440-9DE1-536AB037A8F4}"/>
    <dgm:cxn modelId="{BBF01C89-3BBA-8742-BCB7-4749B30F5E47}" srcId="{1333694E-F031-F24B-8E9D-1DC209059555}" destId="{90E74CD7-4608-CC46-BC67-BA5EAE7DFDB3}" srcOrd="1" destOrd="0" parTransId="{AD963B64-30E2-9340-BC47-D265BC182F00}" sibTransId="{D34AF332-E375-DB42-B32F-EEB8DCB01731}"/>
    <dgm:cxn modelId="{564F723C-2535-0B4B-BCA6-42B09E8F19A8}" srcId="{E807C181-1221-9A45-97DE-71EE3E2AA7A0}" destId="{65597FF5-54C1-554F-9B28-EF1E0FD36331}" srcOrd="1" destOrd="0" parTransId="{7C4E8865-8673-D04C-B34E-A7A1644EA578}" sibTransId="{3759607A-FDD0-EE43-A7DE-D5168F56CDC3}"/>
    <dgm:cxn modelId="{7CF3CE98-C2A3-3A43-8183-9EDA1199840B}" srcId="{90E74CD7-4608-CC46-BC67-BA5EAE7DFDB3}" destId="{F08867BE-1C9F-594D-9EE7-B12D25844BDB}" srcOrd="1" destOrd="0" parTransId="{980A2C73-7620-F040-A35B-30FF3EB59F18}" sibTransId="{85D03E46-D69F-BA47-BA49-3697F14FCB98}"/>
    <dgm:cxn modelId="{78EEF634-801A-D346-BBFC-D03BBB89410B}" srcId="{1333694E-F031-F24B-8E9D-1DC209059555}" destId="{E807C181-1221-9A45-97DE-71EE3E2AA7A0}" srcOrd="0" destOrd="0" parTransId="{9F699E74-BEEB-D74A-9EED-B99EA3D9A87C}" sibTransId="{3C080D98-F4C8-FA42-B9E0-39C4E8B01E8B}"/>
    <dgm:cxn modelId="{B5975D6E-649B-C544-8952-2E54AD8A3301}" type="presOf" srcId="{1333694E-F031-F24B-8E9D-1DC209059555}" destId="{B530E5A9-1310-C148-840B-0374AFDDC7AC}" srcOrd="0" destOrd="0" presId="urn:microsoft.com/office/officeart/2005/8/layout/vList2"/>
    <dgm:cxn modelId="{322FB0A6-981D-8D41-998F-B7D2DB7DF2B2}" type="presOf" srcId="{90A1EC9A-5182-0046-9013-00EBFEFF7119}" destId="{1CECBD4E-8116-C04F-9C77-21B73A8EA521}" srcOrd="0" destOrd="2" presId="urn:microsoft.com/office/officeart/2005/8/layout/vList2"/>
    <dgm:cxn modelId="{3F97F7A8-8734-9B42-899B-815E7F151D1C}" type="presOf" srcId="{507099B7-7EB3-C04F-806E-AB10C4840EEC}" destId="{1AB0BF11-8A23-1947-B9F5-C21C83CBA06B}" srcOrd="0" destOrd="0" presId="urn:microsoft.com/office/officeart/2005/8/layout/vList2"/>
    <dgm:cxn modelId="{5CDA0880-AB25-4B43-A605-2FD3EB40DF8C}" type="presOf" srcId="{05D8BEF5-E239-E94E-953F-50E6FAB530BC}" destId="{1CECBD4E-8116-C04F-9C77-21B73A8EA521}" srcOrd="0" destOrd="0" presId="urn:microsoft.com/office/officeart/2005/8/layout/vList2"/>
    <dgm:cxn modelId="{9E2C5FC4-2656-254D-A82C-22D0D97A8F17}" srcId="{E807C181-1221-9A45-97DE-71EE3E2AA7A0}" destId="{0CB92F38-88D9-E24C-A5A6-5F11514FA215}" srcOrd="4" destOrd="0" parTransId="{060F410B-C80A-454E-9F2E-FCE5C678BBD4}" sibTransId="{61DBE509-1910-1D4E-8913-38C8995950AE}"/>
    <dgm:cxn modelId="{28760CA7-F122-354F-9706-3555AB84AA7D}" srcId="{90E74CD7-4608-CC46-BC67-BA5EAE7DFDB3}" destId="{A2939A8A-1D7D-0A45-AB76-3A45104F47C0}" srcOrd="3" destOrd="0" parTransId="{34845D5E-33D5-0F46-92E1-F362EFBC0EC3}" sibTransId="{64AAE686-B77A-E74C-BB45-ECD9E871FE9B}"/>
    <dgm:cxn modelId="{3748D1B2-8DDB-334A-A841-35C59335F8E4}" type="presOf" srcId="{90E74CD7-4608-CC46-BC67-BA5EAE7DFDB3}" destId="{B97B811A-BEB6-3447-A4E2-612C89BF109E}" srcOrd="0" destOrd="0" presId="urn:microsoft.com/office/officeart/2005/8/layout/vList2"/>
    <dgm:cxn modelId="{0553B00C-09FE-0F46-902C-D542AA52507E}" srcId="{E807C181-1221-9A45-97DE-71EE3E2AA7A0}" destId="{D08FCE78-A917-2B4D-A73A-8768775710C2}" srcOrd="3" destOrd="0" parTransId="{2D1C5B87-B123-D243-9B67-311DC0B8BC71}" sibTransId="{72CB404F-C7BA-DC48-91F6-7414FEF47604}"/>
    <dgm:cxn modelId="{20D83A6A-C6B8-BD4D-967E-D66AB1922794}" type="presOf" srcId="{E807C181-1221-9A45-97DE-71EE3E2AA7A0}" destId="{FF095A37-C063-6647-BED9-A1258BB6F4DE}" srcOrd="0" destOrd="0" presId="urn:microsoft.com/office/officeart/2005/8/layout/vList2"/>
    <dgm:cxn modelId="{98824B9C-4752-1441-AC0C-56225733592E}" srcId="{90E74CD7-4608-CC46-BC67-BA5EAE7DFDB3}" destId="{05D8BEF5-E239-E94E-953F-50E6FAB530BC}" srcOrd="0" destOrd="0" parTransId="{19502C09-A1BD-774B-A119-EFEC5C7E7E65}" sibTransId="{B64EB61F-402E-6A4A-8705-38EFC955DA2B}"/>
    <dgm:cxn modelId="{FBC511DD-3480-704D-8336-E85886272C19}" type="presOf" srcId="{D08FCE78-A917-2B4D-A73A-8768775710C2}" destId="{1AB0BF11-8A23-1947-B9F5-C21C83CBA06B}" srcOrd="0" destOrd="3" presId="urn:microsoft.com/office/officeart/2005/8/layout/vList2"/>
    <dgm:cxn modelId="{93BBCD0A-4441-5645-914C-488152BFDCB1}" type="presParOf" srcId="{B530E5A9-1310-C148-840B-0374AFDDC7AC}" destId="{FF095A37-C063-6647-BED9-A1258BB6F4DE}" srcOrd="0" destOrd="0" presId="urn:microsoft.com/office/officeart/2005/8/layout/vList2"/>
    <dgm:cxn modelId="{1A2948F5-A487-4840-8D1F-200E27FDBAE6}" type="presParOf" srcId="{B530E5A9-1310-C148-840B-0374AFDDC7AC}" destId="{1AB0BF11-8A23-1947-B9F5-C21C83CBA06B}" srcOrd="1" destOrd="0" presId="urn:microsoft.com/office/officeart/2005/8/layout/vList2"/>
    <dgm:cxn modelId="{F17E36ED-2F4B-7F4D-9A85-14E3FC013282}" type="presParOf" srcId="{B530E5A9-1310-C148-840B-0374AFDDC7AC}" destId="{B97B811A-BEB6-3447-A4E2-612C89BF109E}" srcOrd="2" destOrd="0" presId="urn:microsoft.com/office/officeart/2005/8/layout/vList2"/>
    <dgm:cxn modelId="{565A100A-FE1C-1B46-A413-8F24FB5F70CA}" type="presParOf" srcId="{B530E5A9-1310-C148-840B-0374AFDDC7AC}" destId="{1CECBD4E-8116-C04F-9C77-21B73A8EA52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95A37-C063-6647-BED9-A1258BB6F4DE}">
      <dsp:nvSpPr>
        <dsp:cNvPr id="0" name=""/>
        <dsp:cNvSpPr/>
      </dsp:nvSpPr>
      <dsp:spPr>
        <a:xfrm>
          <a:off x="0" y="409181"/>
          <a:ext cx="8153400" cy="3916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Embedded instruction</a:t>
          </a:r>
          <a:endParaRPr lang="en-US" sz="2800" kern="1200" dirty="0">
            <a:latin typeface="Arial"/>
            <a:cs typeface="Arial"/>
          </a:endParaRPr>
        </a:p>
      </dsp:txBody>
      <dsp:txXfrm>
        <a:off x="19121" y="428302"/>
        <a:ext cx="8115158" cy="353446"/>
      </dsp:txXfrm>
    </dsp:sp>
    <dsp:sp modelId="{1AB0BF11-8A23-1947-B9F5-C21C83CBA06B}">
      <dsp:nvSpPr>
        <dsp:cNvPr id="0" name=""/>
        <dsp:cNvSpPr/>
      </dsp:nvSpPr>
      <dsp:spPr>
        <a:xfrm>
          <a:off x="0" y="809797"/>
          <a:ext cx="8153400" cy="152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Planned</a:t>
          </a:r>
          <a:endParaRPr lang="en-US" sz="2000" kern="1200" dirty="0">
            <a:latin typeface="Arial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Driven by a student’s goals</a:t>
          </a:r>
          <a:endParaRPr lang="en-US" sz="2000" kern="1200" dirty="0">
            <a:latin typeface="Arial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Ensures instruction occurs</a:t>
          </a:r>
          <a:endParaRPr lang="en-US" sz="2000" kern="1200" dirty="0">
            <a:latin typeface="Arial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Arial"/>
              <a:cs typeface="Arial"/>
            </a:rPr>
            <a:t>Systematic monitoring</a:t>
          </a:r>
          <a:endParaRPr lang="en-US" sz="2000" kern="1200" dirty="0">
            <a:latin typeface="Arial"/>
            <a:cs typeface="Arial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900" kern="1200" dirty="0"/>
        </a:p>
      </dsp:txBody>
      <dsp:txXfrm>
        <a:off x="0" y="809797"/>
        <a:ext cx="8153400" cy="1523520"/>
      </dsp:txXfrm>
    </dsp:sp>
    <dsp:sp modelId="{B97B811A-BEB6-3447-A4E2-612C89BF109E}">
      <dsp:nvSpPr>
        <dsp:cNvPr id="0" name=""/>
        <dsp:cNvSpPr/>
      </dsp:nvSpPr>
      <dsp:spPr>
        <a:xfrm>
          <a:off x="0" y="2270011"/>
          <a:ext cx="8153400" cy="3864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Arial"/>
              <a:cs typeface="Arial"/>
            </a:rPr>
            <a:t>Teachable Moments</a:t>
          </a:r>
          <a:endParaRPr lang="en-US" sz="2800" kern="1200" dirty="0">
            <a:latin typeface="Arial"/>
            <a:cs typeface="Arial"/>
          </a:endParaRPr>
        </a:p>
      </dsp:txBody>
      <dsp:txXfrm>
        <a:off x="18865" y="2288876"/>
        <a:ext cx="8115670" cy="348722"/>
      </dsp:txXfrm>
    </dsp:sp>
    <dsp:sp modelId="{1CECBD4E-8116-C04F-9C77-21B73A8EA521}">
      <dsp:nvSpPr>
        <dsp:cNvPr id="0" name=""/>
        <dsp:cNvSpPr/>
      </dsp:nvSpPr>
      <dsp:spPr>
        <a:xfrm>
          <a:off x="0" y="2719770"/>
          <a:ext cx="8153400" cy="135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kern="1200" dirty="0" smtClean="0">
              <a:latin typeface="Arial"/>
              <a:cs typeface="Arial"/>
            </a:rPr>
            <a:t>Spontaneous</a:t>
          </a:r>
          <a:endParaRPr lang="en-US" sz="2000" b="0" kern="1200" dirty="0">
            <a:latin typeface="Arial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kern="1200" dirty="0" smtClean="0">
              <a:latin typeface="Arial"/>
              <a:cs typeface="Arial"/>
            </a:rPr>
            <a:t>Driven by “the moment”</a:t>
          </a:r>
          <a:endParaRPr lang="en-US" sz="2000" b="0" kern="1200" dirty="0">
            <a:latin typeface="Arial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kern="1200" dirty="0" smtClean="0">
              <a:latin typeface="Arial"/>
              <a:cs typeface="Arial"/>
            </a:rPr>
            <a:t>Taking advantage of an opportunity</a:t>
          </a:r>
          <a:endParaRPr lang="en-US" sz="2000" b="0" kern="1200" dirty="0">
            <a:latin typeface="Arial"/>
            <a:cs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kern="1200" dirty="0" smtClean="0">
              <a:latin typeface="Arial"/>
              <a:cs typeface="Arial"/>
            </a:rPr>
            <a:t>Monitoring haphazard</a:t>
          </a:r>
          <a:endParaRPr lang="en-US" sz="2000" b="0" kern="1200" dirty="0">
            <a:latin typeface="Arial"/>
            <a:cs typeface="Arial"/>
          </a:endParaRPr>
        </a:p>
      </dsp:txBody>
      <dsp:txXfrm>
        <a:off x="0" y="2719770"/>
        <a:ext cx="8153400" cy="135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D3F6F-A55C-5547-A5F1-356CD1760928}" type="datetimeFigureOut">
              <a:rPr lang="en-US" smtClean="0"/>
              <a:t>2013-09-13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9FA8D-164A-A648-A143-9528AF55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70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2013-09-13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5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96AC2A1A-7A96-1D45-803A-6194EAB32F7A}" type="datetime8">
              <a:rPr lang="en-CA" smtClean="0"/>
              <a:t>2013-09-13 15:54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E96B-2DFA-7649-9D6D-20C514D0FED5}" type="datetime8">
              <a:rPr lang="en-CA" smtClean="0">
                <a:solidFill>
                  <a:schemeClr val="tx2"/>
                </a:solidFill>
              </a:rPr>
              <a:t>2013-09-13 15:54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857A9DE-0B45-7045-8811-F9E0F1495A4D}" type="datetime8">
              <a:rPr lang="en-CA" smtClean="0">
                <a:solidFill>
                  <a:schemeClr val="tx2"/>
                </a:solidFill>
              </a:rPr>
              <a:t>2013-09-13 15:54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74432-87EE-3140-A6B1-35121910F0C5}" type="datetime8">
              <a:rPr lang="en-CA" smtClean="0"/>
              <a:t>2013-09-13 15:54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79FE-706E-6846-B140-43667CC9A1C4}" type="datetime8">
              <a:rPr lang="en-CA" smtClean="0"/>
              <a:t>2013-09-13 15:54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44F3B66-C8D2-7448-B57A-508C9751B926}" type="datetime8">
              <a:rPr lang="en-CA" smtClean="0"/>
              <a:t>2013-09-13 15:54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814B76C-1B97-4643-9F11-70D28EC2CFBE}" type="datetime8">
              <a:rPr lang="en-CA" smtClean="0"/>
              <a:t>2013-09-13 15:54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A909-D6E6-6043-B609-7E318AA890CF}" type="datetime8">
              <a:rPr lang="en-CA" smtClean="0"/>
              <a:t>2013-09-13 15:54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BCEF-BF8F-D443-9224-458CC8DF3A84}" type="datetime8">
              <a:rPr lang="en-CA" smtClean="0"/>
              <a:t>2013-09-13 15:54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847D-056D-D049-9FC3-CFF34DA0E37E}" type="datetime8">
              <a:rPr lang="en-CA" smtClean="0"/>
              <a:t>2013-09-13 15:54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9AE1D6B-4AEC-C94E-AC71-DA53F7D0783E}" type="datetime8">
              <a:rPr lang="en-CA" smtClean="0"/>
              <a:t>2013-09-13 15:54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DB45FA5A-8995-664A-B8A8-66D29A454BC0}" type="datetime8">
              <a:rPr lang="en-CA" smtClean="0">
                <a:solidFill>
                  <a:schemeClr val="tx2"/>
                </a:solidFill>
              </a:rPr>
              <a:t>2013-09-13 15:54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Embedding Learning Opportunities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The “how” of Instruction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What are the many concepts and practices that an EA needs to think about and do when providing instruction?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7" name="Content Placeholder 6" descr="adpatation.jpg"/>
          <p:cNvPicPr>
            <a:picLocks noGrp="1" noChangeAspect="1"/>
          </p:cNvPicPr>
          <p:nvPr>
            <p:ph sz="quarter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2" t="1" r="8902" b="-1652"/>
          <a:stretch/>
        </p:blipFill>
        <p:spPr>
          <a:xfrm>
            <a:off x="4724400" y="1828800"/>
            <a:ext cx="4103984" cy="3810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54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7848600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 algn="ctr" eaLnBrk="1" hangingPunct="1">
              <a:lnSpc>
                <a:spcPct val="120000"/>
              </a:lnSpc>
              <a:spcBef>
                <a:spcPts val="15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000000"/>
                </a:solidFill>
                <a:latin typeface="Arial" charset="0"/>
              </a:rPr>
              <a:t>Designing Inclusive </a:t>
            </a:r>
            <a:r>
              <a:rPr lang="en-US" sz="3200" b="1" dirty="0" smtClean="0">
                <a:solidFill>
                  <a:srgbClr val="000000"/>
                </a:solidFill>
                <a:latin typeface="Arial" charset="0"/>
              </a:rPr>
              <a:t>Instruction</a:t>
            </a:r>
            <a:endParaRPr lang="en-US" sz="32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867" name="AutoShape 12"/>
          <p:cNvSpPr>
            <a:spLocks noChangeArrowheads="1"/>
          </p:cNvSpPr>
          <p:nvPr/>
        </p:nvSpPr>
        <p:spPr bwMode="auto">
          <a:xfrm>
            <a:off x="381000" y="1447800"/>
            <a:ext cx="8305800" cy="4648200"/>
          </a:xfrm>
          <a:prstGeom prst="triangle">
            <a:avLst>
              <a:gd name="adj" fmla="val 50000"/>
            </a:avLst>
          </a:prstGeom>
          <a:solidFill>
            <a:srgbClr val="BCD3B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68" name="Line 13"/>
          <p:cNvSpPr>
            <a:spLocks noChangeShapeType="1"/>
          </p:cNvSpPr>
          <p:nvPr/>
        </p:nvSpPr>
        <p:spPr bwMode="auto">
          <a:xfrm flipV="1">
            <a:off x="1524000" y="4800600"/>
            <a:ext cx="6019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14"/>
          <p:cNvSpPr>
            <a:spLocks noChangeShapeType="1"/>
          </p:cNvSpPr>
          <p:nvPr/>
        </p:nvSpPr>
        <p:spPr bwMode="auto">
          <a:xfrm>
            <a:off x="2590800" y="36576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24"/>
          <p:cNvSpPr txBox="1">
            <a:spLocks noChangeArrowheads="1"/>
          </p:cNvSpPr>
          <p:nvPr/>
        </p:nvSpPr>
        <p:spPr bwMode="auto">
          <a:xfrm>
            <a:off x="3352800" y="2362200"/>
            <a:ext cx="26301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>
                <a:latin typeface="Arial"/>
                <a:cs typeface="Arial"/>
              </a:rPr>
              <a:t>Intensive Differentiation</a:t>
            </a:r>
            <a:endParaRPr lang="en-US" sz="1800" dirty="0">
              <a:latin typeface="Arial"/>
              <a:cs typeface="Arial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latin typeface="Arial"/>
                <a:cs typeface="Arial"/>
              </a:rPr>
              <a:t>f</a:t>
            </a:r>
            <a:r>
              <a:rPr lang="en-US" sz="1800" dirty="0" smtClean="0">
                <a:latin typeface="Arial"/>
                <a:cs typeface="Arial"/>
              </a:rPr>
              <a:t>or individual students</a:t>
            </a:r>
            <a:endParaRPr lang="en-US" sz="1800" dirty="0">
              <a:latin typeface="Arial"/>
              <a:cs typeface="Arial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sz="1800" dirty="0">
                <a:latin typeface="Arial"/>
                <a:cs typeface="Arial"/>
              </a:rPr>
              <a:t>(</a:t>
            </a:r>
            <a:r>
              <a:rPr lang="en-US" sz="1800" dirty="0" smtClean="0">
                <a:latin typeface="Arial"/>
                <a:cs typeface="Arial"/>
              </a:rPr>
              <a:t>5%)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36871" name="Text Box 26"/>
          <p:cNvSpPr txBox="1">
            <a:spLocks noChangeArrowheads="1"/>
          </p:cNvSpPr>
          <p:nvPr/>
        </p:nvSpPr>
        <p:spPr bwMode="auto">
          <a:xfrm>
            <a:off x="3962400" y="1981200"/>
            <a:ext cx="127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TIER III</a:t>
            </a:r>
          </a:p>
        </p:txBody>
      </p:sp>
      <p:sp>
        <p:nvSpPr>
          <p:cNvPr id="36872" name="Text Box 27"/>
          <p:cNvSpPr txBox="1">
            <a:spLocks noChangeArrowheads="1"/>
          </p:cNvSpPr>
          <p:nvPr/>
        </p:nvSpPr>
        <p:spPr bwMode="auto">
          <a:xfrm>
            <a:off x="4114800" y="373380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TIER II</a:t>
            </a:r>
          </a:p>
        </p:txBody>
      </p:sp>
      <p:sp>
        <p:nvSpPr>
          <p:cNvPr id="36873" name="Text Box 28"/>
          <p:cNvSpPr txBox="1">
            <a:spLocks noChangeArrowheads="1"/>
          </p:cNvSpPr>
          <p:nvPr/>
        </p:nvSpPr>
        <p:spPr bwMode="auto">
          <a:xfrm>
            <a:off x="4114800" y="4953000"/>
            <a:ext cx="104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TIER I</a:t>
            </a:r>
          </a:p>
        </p:txBody>
      </p:sp>
      <p:sp>
        <p:nvSpPr>
          <p:cNvPr id="36874" name="Text Box 29"/>
          <p:cNvSpPr txBox="1">
            <a:spLocks noChangeArrowheads="1"/>
          </p:cNvSpPr>
          <p:nvPr/>
        </p:nvSpPr>
        <p:spPr bwMode="auto">
          <a:xfrm>
            <a:off x="3124200" y="4114800"/>
            <a:ext cx="3270250" cy="110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Arial"/>
                <a:cs typeface="Arial"/>
              </a:rPr>
              <a:t>Individualized </a:t>
            </a:r>
            <a:r>
              <a:rPr lang="en-US" sz="1800" dirty="0" smtClean="0">
                <a:latin typeface="Arial"/>
                <a:cs typeface="Arial"/>
              </a:rPr>
              <a:t>Differentiation – targeted group supports for  at-risk students (15%)</a:t>
            </a:r>
            <a:endParaRPr lang="en-US" sz="1800" dirty="0">
              <a:latin typeface="Arial"/>
              <a:cs typeface="Arial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endParaRPr lang="en-US" sz="1800" dirty="0"/>
          </a:p>
        </p:txBody>
      </p:sp>
      <p:sp>
        <p:nvSpPr>
          <p:cNvPr id="36875" name="Text Box 30"/>
          <p:cNvSpPr txBox="1">
            <a:spLocks noChangeArrowheads="1"/>
          </p:cNvSpPr>
          <p:nvPr/>
        </p:nvSpPr>
        <p:spPr bwMode="auto">
          <a:xfrm>
            <a:off x="3048000" y="5410200"/>
            <a:ext cx="3270250" cy="88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1800" dirty="0">
                <a:latin typeface="Arial"/>
                <a:cs typeface="Arial"/>
              </a:rPr>
              <a:t>Universal Design for </a:t>
            </a:r>
            <a:r>
              <a:rPr lang="en-US" sz="1800" dirty="0" smtClean="0">
                <a:latin typeface="Arial"/>
                <a:cs typeface="Arial"/>
              </a:rPr>
              <a:t>Learning – all students (80%)</a:t>
            </a:r>
            <a:endParaRPr lang="en-US" sz="1800" dirty="0">
              <a:latin typeface="Arial"/>
              <a:cs typeface="Arial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669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Activity: UDL </a:t>
            </a:r>
            <a:r>
              <a:rPr lang="en-US" sz="3600" dirty="0" smtClean="0">
                <a:latin typeface="Arial"/>
                <a:cs typeface="Arial"/>
              </a:rPr>
              <a:t>with social participation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5" name="Content Placeholder 4" descr="high school classrom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72" t="5761" b="5761"/>
          <a:stretch/>
        </p:blipFill>
        <p:spPr>
          <a:xfrm>
            <a:off x="304800" y="1828800"/>
            <a:ext cx="4028912" cy="45720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844901" y="1981199"/>
            <a:ext cx="3886200" cy="418036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Classroom routines are opportunities for: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Differentiation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Teaching and learning</a:t>
            </a:r>
          </a:p>
          <a:p>
            <a:pPr lvl="1"/>
            <a:r>
              <a:rPr lang="en-US" sz="2500" dirty="0" smtClean="0">
                <a:latin typeface="Arial"/>
                <a:cs typeface="Arial"/>
              </a:rPr>
              <a:t>Positive interactions with peers</a:t>
            </a:r>
          </a:p>
          <a:p>
            <a:r>
              <a:rPr lang="en-US" sz="2800" dirty="0" smtClean="0">
                <a:latin typeface="Arial"/>
                <a:cs typeface="Arial"/>
              </a:rPr>
              <a:t>Complete worksheet</a:t>
            </a:r>
          </a:p>
          <a:p>
            <a:r>
              <a:rPr lang="en-US" sz="2800" dirty="0" smtClean="0">
                <a:latin typeface="Arial"/>
                <a:cs typeface="Arial"/>
              </a:rPr>
              <a:t>Discuss responses with a partner</a:t>
            </a:r>
          </a:p>
          <a:p>
            <a:endParaRPr lang="en-US" sz="2800" dirty="0" smtClean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 smtClean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83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Embedded Instruction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An approach used to promote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Engagement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Learning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Independence</a:t>
            </a:r>
          </a:p>
          <a:p>
            <a:r>
              <a:rPr lang="en-US" dirty="0" smtClean="0">
                <a:latin typeface="Arial"/>
                <a:cs typeface="Arial"/>
              </a:rPr>
              <a:t>Used within everyday (including typical classroom) activities, routines and transitions (meaningful contexts)</a:t>
            </a:r>
          </a:p>
          <a:p>
            <a:r>
              <a:rPr lang="en-US" dirty="0" smtClean="0">
                <a:latin typeface="Arial"/>
                <a:cs typeface="Arial"/>
              </a:rPr>
              <a:t>Planned and systematic</a:t>
            </a:r>
          </a:p>
          <a:p>
            <a:r>
              <a:rPr lang="en-US" dirty="0" smtClean="0">
                <a:latin typeface="Arial"/>
                <a:cs typeface="Arial"/>
              </a:rPr>
              <a:t>Multi-components: what, when and how of instruction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56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Embedded Instruction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/>
                <a:cs typeface="Arial"/>
              </a:rPr>
              <a:t>Uses regular curricular activities, materials and routines</a:t>
            </a:r>
          </a:p>
          <a:p>
            <a:r>
              <a:rPr lang="en-US" dirty="0" smtClean="0">
                <a:latin typeface="Arial"/>
                <a:cs typeface="Arial"/>
              </a:rPr>
              <a:t>Targets teaching a student’s </a:t>
            </a:r>
            <a:r>
              <a:rPr lang="en-US" dirty="0" smtClean="0">
                <a:latin typeface="Arial"/>
                <a:cs typeface="Arial"/>
              </a:rPr>
              <a:t>goals (general and IEP) </a:t>
            </a:r>
            <a:r>
              <a:rPr lang="en-US" dirty="0" smtClean="0">
                <a:latin typeface="Arial"/>
                <a:cs typeface="Arial"/>
              </a:rPr>
              <a:t>within naturally occurring activities and routines</a:t>
            </a:r>
          </a:p>
          <a:p>
            <a:r>
              <a:rPr lang="en-US" dirty="0" smtClean="0">
                <a:latin typeface="Arial"/>
                <a:cs typeface="Arial"/>
              </a:rPr>
              <a:t>Maximizes motivation</a:t>
            </a:r>
          </a:p>
          <a:p>
            <a:r>
              <a:rPr lang="en-US" dirty="0" smtClean="0">
                <a:latin typeface="Arial"/>
                <a:cs typeface="Arial"/>
              </a:rPr>
              <a:t>Promotes acquiring a skill, becoming fluent and maintaining that skill (lots of use)</a:t>
            </a:r>
          </a:p>
          <a:p>
            <a:r>
              <a:rPr lang="en-US" dirty="0" smtClean="0">
                <a:latin typeface="Arial"/>
                <a:cs typeface="Arial"/>
              </a:rPr>
              <a:t>Promotes transferring learning from one situation/context to another (generalization)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24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Difference between embedded instruction and teachable moments</a:t>
            </a:r>
            <a:endParaRPr lang="en-US" sz="3600" dirty="0">
              <a:latin typeface="Arial"/>
              <a:cs typeface="Arial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17011349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99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Student’s </a:t>
            </a:r>
            <a:r>
              <a:rPr lang="en-US" dirty="0" smtClean="0">
                <a:latin typeface="Arial"/>
                <a:cs typeface="Arial"/>
              </a:rPr>
              <a:t>Learning Objectives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ds student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9" t="13358" r="10568" b="15238"/>
          <a:stretch/>
        </p:blipFill>
        <p:spPr>
          <a:xfrm>
            <a:off x="-152400" y="2057400"/>
            <a:ext cx="4823994" cy="34290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/>
                <a:cs typeface="Arial"/>
              </a:rPr>
              <a:t>Identified from: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IEP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Classroom curriculum (PLO)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Family input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Student input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Through observation and assessment</a:t>
            </a:r>
          </a:p>
          <a:p>
            <a:r>
              <a:rPr lang="en-US" dirty="0" smtClean="0">
                <a:latin typeface="Arial"/>
                <a:cs typeface="Arial"/>
              </a:rPr>
              <a:t>During routine classroom activities, Caleb will use 3-words phrases to ask for things or to tell people things.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Curriculum Matrix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Arial"/>
                <a:cs typeface="Arial"/>
              </a:rPr>
              <a:t>Supports and ensures students learn in everyday activities</a:t>
            </a:r>
          </a:p>
          <a:p>
            <a:r>
              <a:rPr lang="en-US" dirty="0" smtClean="0">
                <a:latin typeface="Arial"/>
                <a:cs typeface="Arial"/>
              </a:rPr>
              <a:t>Can be used with one student and several objectives</a:t>
            </a:r>
          </a:p>
          <a:p>
            <a:r>
              <a:rPr lang="en-US" dirty="0" smtClean="0">
                <a:latin typeface="Arial"/>
                <a:cs typeface="Arial"/>
              </a:rPr>
              <a:t>Can be used with several students</a:t>
            </a:r>
          </a:p>
          <a:p>
            <a:r>
              <a:rPr lang="en-US" dirty="0" smtClean="0">
                <a:latin typeface="Arial"/>
                <a:cs typeface="Arial"/>
              </a:rPr>
              <a:t>Focuses on what and when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/>
          </a:p>
        </p:txBody>
      </p:sp>
      <p:pic>
        <p:nvPicPr>
          <p:cNvPr id="2" name="Content Placeholder 1" descr="class-routine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" r="281"/>
          <a:stretch/>
        </p:blipFill>
        <p:spPr>
          <a:xfrm>
            <a:off x="304800" y="1905000"/>
            <a:ext cx="4499969" cy="3733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Activity: Matrix &amp; Caleb’s Objective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 descr="ds student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" t="12763" r="-255" b="14397"/>
          <a:stretch/>
        </p:blipFill>
        <p:spPr>
          <a:xfrm>
            <a:off x="304800" y="2057400"/>
            <a:ext cx="4283325" cy="3505200"/>
          </a:xfrm>
        </p:spPr>
      </p:pic>
      <p:pic>
        <p:nvPicPr>
          <p:cNvPr id="9" name="Content Placeholder 8" descr="primary schedule.jpg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8" b="6008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34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328</Words>
  <Application>Microsoft Macintosh PowerPoint</Application>
  <PresentationFormat>On-screen Show (4:3)</PresentationFormat>
  <Paragraphs>69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TC103524809990</vt:lpstr>
      <vt:lpstr>Accessing the Curriculum for Diverse Learners</vt:lpstr>
      <vt:lpstr>PowerPoint Presentation</vt:lpstr>
      <vt:lpstr>Activity: UDL with social participation</vt:lpstr>
      <vt:lpstr>Embedded Instruction</vt:lpstr>
      <vt:lpstr>Embedded Instruction</vt:lpstr>
      <vt:lpstr>Difference between embedded instruction and teachable moments</vt:lpstr>
      <vt:lpstr>Student’s Learning Objectives</vt:lpstr>
      <vt:lpstr>Curriculum Matrix</vt:lpstr>
      <vt:lpstr>Activity: Matrix &amp; Caleb’s Objective</vt:lpstr>
      <vt:lpstr>The “how” of Instruction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2013-09-13T23:46:39Z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