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70" r:id="rId5"/>
    <p:sldId id="271" r:id="rId6"/>
    <p:sldId id="258" r:id="rId7"/>
    <p:sldId id="268" r:id="rId8"/>
    <p:sldId id="275" r:id="rId9"/>
    <p:sldId id="259" r:id="rId10"/>
    <p:sldId id="260" r:id="rId11"/>
    <p:sldId id="261" r:id="rId12"/>
    <p:sldId id="262" r:id="rId13"/>
    <p:sldId id="276" r:id="rId14"/>
    <p:sldId id="263" r:id="rId15"/>
    <p:sldId id="273" r:id="rId16"/>
    <p:sldId id="264" r:id="rId17"/>
    <p:sldId id="265" r:id="rId18"/>
    <p:sldId id="266" r:id="rId19"/>
    <p:sldId id="267" r:id="rId20"/>
    <p:sldId id="274" r:id="rId21"/>
    <p:sldId id="269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63" autoAdjust="0"/>
    <p:restoredTop sz="76232" autoAdjust="0"/>
  </p:normalViewPr>
  <p:slideViewPr>
    <p:cSldViewPr>
      <p:cViewPr>
        <p:scale>
          <a:sx n="50" d="100"/>
          <a:sy n="50" d="100"/>
        </p:scale>
        <p:origin x="-20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CC6AF-8F67-C348-A92D-EADA5A78763B}" type="datetimeFigureOut">
              <a:rPr lang="en-US" smtClean="0"/>
              <a:t>2013-10-11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57E4B-6879-CA41-80BD-A21B7876C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5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2013-10-11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36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6046F51-1ADD-234D-961A-0A57DDC53858}" type="datetime8">
              <a:rPr lang="en-CA" smtClean="0"/>
              <a:t>2013-10-11 08:33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C4D6E-54BA-2E47-99B3-C843137078E9}" type="datetime8">
              <a:rPr lang="en-CA" smtClean="0">
                <a:solidFill>
                  <a:schemeClr val="tx2"/>
                </a:solidFill>
              </a:rPr>
              <a:t>2013-10-11 08:33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D73E03-A956-6D49-8FEE-771A71302C7E}" type="datetime8">
              <a:rPr lang="en-CA" smtClean="0">
                <a:solidFill>
                  <a:schemeClr val="tx2"/>
                </a:solidFill>
              </a:rPr>
              <a:t>2013-10-11 08:33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08F2-EDC8-B748-BF96-5B7ACF0000CD}" type="datetime8">
              <a:rPr lang="en-CA" smtClean="0"/>
              <a:t>2013-10-11 08:33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7C795-F3E0-C14A-8DA6-24DD82BC72A0}" type="datetime8">
              <a:rPr lang="en-CA" smtClean="0"/>
              <a:t>2013-10-11 08:33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D9794B-095D-B149-B61C-AF297FAFD1BB}" type="datetime8">
              <a:rPr lang="en-CA" smtClean="0"/>
              <a:t>2013-10-11 08:33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F51AB43-F8FE-5846-A926-05E7CC2B164E}" type="datetime8">
              <a:rPr lang="en-CA" smtClean="0"/>
              <a:t>2013-10-11 08:33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0D3-96D0-0643-B446-8F756980B3B0}" type="datetime8">
              <a:rPr lang="en-CA" smtClean="0"/>
              <a:t>2013-10-11 08:33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F4CB-B133-4942-8479-5D00416BF242}" type="datetime8">
              <a:rPr lang="en-CA" smtClean="0"/>
              <a:t>2013-10-11 08:33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EE9-2A40-564C-BE52-C36A97176610}" type="datetime8">
              <a:rPr lang="en-CA" smtClean="0"/>
              <a:t>2013-10-11 08:33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2E18477-1A30-674A-A172-9DA9A337EE04}" type="datetime8">
              <a:rPr lang="en-CA" smtClean="0"/>
              <a:t>2013-10-11 08:33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A0732D43-8743-0449-B481-783E4DB097D2}" type="datetime8">
              <a:rPr lang="en-CA" smtClean="0">
                <a:solidFill>
                  <a:schemeClr val="tx2"/>
                </a:solidFill>
              </a:rPr>
              <a:t>2013-10-11 08:33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2286000" y="4343400"/>
            <a:ext cx="64770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Accessing the Curriculum for Diverse Learners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Numeracy </a:t>
            </a:r>
            <a:r>
              <a:rPr lang="en-US" smtClean="0"/>
              <a:t>Development cont’d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Fraction Boxes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fraction boxes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" t="9104" b="3759"/>
          <a:stretch/>
        </p:blipFill>
        <p:spPr>
          <a:xfrm>
            <a:off x="838200" y="1600200"/>
            <a:ext cx="7465293" cy="483273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420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Kinesthetic Materials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Giant-Abacus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6" t="3401" b="8734"/>
          <a:stretch/>
        </p:blipFill>
        <p:spPr>
          <a:xfrm>
            <a:off x="990600" y="1676400"/>
            <a:ext cx="7487991" cy="475199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9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Desk top materials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bacus and boy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7" b="87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1971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Graphing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graphing copy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" r="3056" b="805"/>
          <a:stretch/>
        </p:blipFill>
        <p:spPr>
          <a:xfrm>
            <a:off x="609600" y="1524000"/>
            <a:ext cx="7904202" cy="49679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0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Time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8" name="Content Placeholder 7" descr="Morning-Meeting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" t="-2033" r="-9643" b="2033"/>
          <a:stretch/>
        </p:blipFill>
        <p:spPr>
          <a:xfrm>
            <a:off x="381003" y="1752600"/>
            <a:ext cx="4679994" cy="4572000"/>
          </a:xfrm>
        </p:spPr>
      </p:pic>
      <p:pic>
        <p:nvPicPr>
          <p:cNvPr id="9" name="Content Placeholder 8" descr="telling-time.jpg"/>
          <p:cNvPicPr>
            <a:picLocks noGrp="1"/>
          </p:cNvPicPr>
          <p:nvPr>
            <p:ph sz="quarter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r="5947"/>
          <a:stretch/>
        </p:blipFill>
        <p:spPr>
          <a:xfrm>
            <a:off x="4998846" y="1676400"/>
            <a:ext cx="3851991" cy="45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8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Measurement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hand math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778"/>
          <a:stretch/>
        </p:blipFill>
        <p:spPr>
          <a:xfrm>
            <a:off x="533400" y="1828800"/>
            <a:ext cx="8153400" cy="44639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Numbers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highlighter strip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5" b="8645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Sorting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sorting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7" b="2032"/>
          <a:stretch/>
        </p:blipFill>
        <p:spPr>
          <a:xfrm>
            <a:off x="612648" y="1600200"/>
            <a:ext cx="8153400" cy="48744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3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Problem solving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5" name="Content Placeholder 4" descr="weighing objects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8" b="9640"/>
          <a:stretch/>
        </p:blipFill>
        <p:spPr>
          <a:xfrm>
            <a:off x="612648" y="1600203"/>
            <a:ext cx="8153400" cy="46457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9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Building Objects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19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building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" b="8568"/>
          <a:stretch/>
        </p:blipFill>
        <p:spPr>
          <a:xfrm>
            <a:off x="533400" y="1600203"/>
            <a:ext cx="8153400" cy="4679994"/>
          </a:xfrm>
        </p:spPr>
      </p:pic>
    </p:spTree>
    <p:extLst>
      <p:ext uri="{BB962C8B-B14F-4D97-AF65-F5344CB8AC3E}">
        <p14:creationId xmlns:p14="http://schemas.microsoft.com/office/powerpoint/2010/main" val="4274889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How big is your foot?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44900" y="1589567"/>
            <a:ext cx="3994299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/>
                <a:cs typeface="Arial"/>
              </a:rPr>
              <a:t>Work in pairs.</a:t>
            </a:r>
          </a:p>
          <a:p>
            <a:r>
              <a:rPr lang="en-US" sz="2800" dirty="0" smtClean="0">
                <a:latin typeface="Arial"/>
                <a:cs typeface="Arial"/>
              </a:rPr>
              <a:t>Trace each other’s foot on large piece of paper.</a:t>
            </a:r>
          </a:p>
          <a:p>
            <a:r>
              <a:rPr lang="en-US" sz="2800" dirty="0" smtClean="0">
                <a:latin typeface="Arial"/>
                <a:cs typeface="Arial"/>
              </a:rPr>
              <a:t>Estimate the number of paper clips needed to outline your foot. Record.</a:t>
            </a:r>
          </a:p>
          <a:p>
            <a:r>
              <a:rPr lang="en-US" sz="2800" dirty="0" smtClean="0">
                <a:latin typeface="Arial"/>
                <a:cs typeface="Arial"/>
              </a:rPr>
              <a:t>Measure your foot using paper clips.</a:t>
            </a:r>
          </a:p>
          <a:p>
            <a:r>
              <a:rPr lang="en-US" sz="2800" dirty="0" smtClean="0">
                <a:latin typeface="Arial"/>
                <a:cs typeface="Arial"/>
              </a:rPr>
              <a:t>Record the actual measurement.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Content Placeholder 8" descr="measuring foot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59" t="-7915" r="-1961" b="11025"/>
          <a:stretch/>
        </p:blipFill>
        <p:spPr>
          <a:xfrm>
            <a:off x="304800" y="1295400"/>
            <a:ext cx="4155126" cy="4730171"/>
          </a:xfrm>
        </p:spPr>
      </p:pic>
    </p:spTree>
    <p:extLst>
      <p:ext uri="{BB962C8B-B14F-4D97-AF65-F5344CB8AC3E}">
        <p14:creationId xmlns:p14="http://schemas.microsoft.com/office/powerpoint/2010/main" val="327516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PLO for Mathematics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/>
                <a:cs typeface="Arial"/>
              </a:rPr>
              <a:t>How can you use them to help with supporting access to the curriculum?</a:t>
            </a:r>
          </a:p>
          <a:p>
            <a:r>
              <a:rPr lang="en-US" sz="3600" dirty="0" smtClean="0">
                <a:latin typeface="Arial"/>
                <a:cs typeface="Arial"/>
              </a:rPr>
              <a:t>Who can help an EA with math supports?</a:t>
            </a:r>
            <a:endParaRPr lang="en-US" sz="3600" dirty="0">
              <a:latin typeface="Arial"/>
              <a:cs typeface="Arial"/>
            </a:endParaRPr>
          </a:p>
        </p:txBody>
      </p:sp>
      <p:pic>
        <p:nvPicPr>
          <p:cNvPr id="8" name="Content Placeholder 7" descr="multiplication.jpg"/>
          <p:cNvPicPr>
            <a:picLocks noGrp="1"/>
          </p:cNvPicPr>
          <p:nvPr>
            <p:ph sz="quarter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6" r="5890"/>
          <a:stretch/>
        </p:blipFill>
        <p:spPr>
          <a:xfrm>
            <a:off x="4680007" y="1752600"/>
            <a:ext cx="4067992" cy="45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20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074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/>
                <a:cs typeface="Arial"/>
              </a:rPr>
              <a:t>Math scares me! What can I do?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" name="Content Placeholder 5" descr="cry for help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r="9066"/>
          <a:stretch/>
        </p:blipFill>
        <p:spPr>
          <a:xfrm>
            <a:off x="914400" y="1752600"/>
            <a:ext cx="4102897" cy="4572000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4901" y="2057399"/>
            <a:ext cx="3886200" cy="410416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4000" b="1" dirty="0" smtClean="0">
                <a:latin typeface="Arial"/>
                <a:cs typeface="Arial"/>
              </a:rPr>
              <a:t>Who?</a:t>
            </a:r>
          </a:p>
          <a:p>
            <a:pPr marL="0" indent="0" algn="ctr">
              <a:buNone/>
            </a:pPr>
            <a:endParaRPr lang="en-US" sz="40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Arial"/>
                <a:cs typeface="Arial"/>
              </a:rPr>
              <a:t>How?</a:t>
            </a:r>
          </a:p>
          <a:p>
            <a:pPr marL="0" indent="0" algn="ctr">
              <a:buNone/>
            </a:pPr>
            <a:endParaRPr lang="en-US" sz="40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Arial"/>
                <a:cs typeface="Arial"/>
              </a:rPr>
              <a:t>Where?</a:t>
            </a:r>
          </a:p>
          <a:p>
            <a:pPr marL="0" indent="0" algn="ctr">
              <a:buNone/>
            </a:pPr>
            <a:endParaRPr lang="en-US" sz="4000" b="1" dirty="0" smtClean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Arial"/>
                <a:cs typeface="Arial"/>
              </a:rPr>
              <a:t>When?</a:t>
            </a:r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6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Activity: How big is your foot?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how big is your foot.jpg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7138" b="8737"/>
          <a:stretch/>
        </p:blipFill>
        <p:spPr>
          <a:xfrm>
            <a:off x="381000" y="1600200"/>
            <a:ext cx="4247997" cy="449580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Who has the bigger foot?</a:t>
            </a:r>
          </a:p>
          <a:p>
            <a:r>
              <a:rPr lang="en-US" sz="2800" dirty="0" smtClean="0">
                <a:latin typeface="Arial"/>
                <a:cs typeface="Arial"/>
              </a:rPr>
              <a:t>What is the difference, in paper clips, between the two feet?</a:t>
            </a:r>
          </a:p>
          <a:p>
            <a:r>
              <a:rPr lang="en-US" sz="2800" dirty="0" smtClean="0">
                <a:latin typeface="Arial"/>
                <a:cs typeface="Arial"/>
              </a:rPr>
              <a:t>What adaptations, if any, are necessary for a student to access this activity?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220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Alternate units for measuring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9" name="Content Placeholder 8" descr="blocks to measure.jpg"/>
          <p:cNvPicPr>
            <a:picLocks noGrp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6" r="934"/>
          <a:stretch/>
        </p:blipFill>
        <p:spPr>
          <a:xfrm>
            <a:off x="304800" y="1676400"/>
            <a:ext cx="4142093" cy="4572000"/>
          </a:xfrm>
        </p:spPr>
      </p:pic>
      <p:pic>
        <p:nvPicPr>
          <p:cNvPr id="10" name="Content Placeholder 9" descr="the foot book.jpg"/>
          <p:cNvPicPr>
            <a:picLocks noGrp="1" noChangeAspect="1"/>
          </p:cNvPicPr>
          <p:nvPr>
            <p:ph sz="quarter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r="21667" b="12110"/>
          <a:stretch/>
        </p:blipFill>
        <p:spPr>
          <a:xfrm>
            <a:off x="4876800" y="1905000"/>
            <a:ext cx="3886200" cy="389373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fld id="{1AD93096-5B34-4342-9326-69289CEAE4C2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Environmental print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environmental numbers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2" t="1037" r="-37" b="-10927"/>
          <a:stretch/>
        </p:blipFill>
        <p:spPr>
          <a:xfrm>
            <a:off x="1143002" y="1676402"/>
            <a:ext cx="6551995" cy="530709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Adaptations – what we know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math plo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1494"/>
          <a:stretch/>
        </p:blipFill>
        <p:spPr>
          <a:xfrm>
            <a:off x="978996" y="1600213"/>
            <a:ext cx="7174404" cy="4831161"/>
          </a:xfrm>
        </p:spPr>
      </p:pic>
    </p:spTree>
    <p:extLst>
      <p:ext uri="{BB962C8B-B14F-4D97-AF65-F5344CB8AC3E}">
        <p14:creationId xmlns:p14="http://schemas.microsoft.com/office/powerpoint/2010/main" val="3250540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PLO Activity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7" name="Content Placeholder 6" descr="girl dong math.jpg"/>
          <p:cNvPicPr>
            <a:picLocks noGrp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17" t="-3921" b="-441"/>
          <a:stretch/>
        </p:blipFill>
        <p:spPr>
          <a:xfrm>
            <a:off x="304800" y="1610915"/>
            <a:ext cx="4186096" cy="5046080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xfrm>
            <a:off x="4844900" y="1589566"/>
            <a:ext cx="4299099" cy="488743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Where is the PLO for this math function found?</a:t>
            </a:r>
          </a:p>
          <a:p>
            <a:r>
              <a:rPr lang="en-US" sz="2800" dirty="0" smtClean="0">
                <a:latin typeface="Arial"/>
                <a:cs typeface="Arial"/>
              </a:rPr>
              <a:t>What is effective about this approach?</a:t>
            </a:r>
          </a:p>
          <a:p>
            <a:r>
              <a:rPr lang="en-US" sz="2800" dirty="0" smtClean="0">
                <a:latin typeface="Arial"/>
                <a:cs typeface="Arial"/>
              </a:rPr>
              <a:t>What other adaptations might be necessary for students to access this PLO in the math curriculum?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23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Division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division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8" b="897"/>
          <a:stretch/>
        </p:blipFill>
        <p:spPr>
          <a:xfrm>
            <a:off x="838200" y="1524000"/>
            <a:ext cx="7579875" cy="503999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Division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Content Placeholder 3" descr="divide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" b="-1692"/>
          <a:stretch/>
        </p:blipFill>
        <p:spPr>
          <a:xfrm>
            <a:off x="914400" y="1524000"/>
            <a:ext cx="7351171" cy="49876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09990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TC103524809990</Template>
  <TotalTime>0</TotalTime>
  <Words>230</Words>
  <Application>Microsoft Macintosh PowerPoint</Application>
  <PresentationFormat>On-screen Show (4:3)</PresentationFormat>
  <Paragraphs>63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TC103524809990</vt:lpstr>
      <vt:lpstr>Accessing the Curriculum for Diverse Learners</vt:lpstr>
      <vt:lpstr>Activity: How big is your foot?</vt:lpstr>
      <vt:lpstr>Activity: How big is your foot?</vt:lpstr>
      <vt:lpstr>Alternate units for measuring</vt:lpstr>
      <vt:lpstr>Environmental print</vt:lpstr>
      <vt:lpstr>Adaptations – what we know</vt:lpstr>
      <vt:lpstr>PLO Activity</vt:lpstr>
      <vt:lpstr>Division</vt:lpstr>
      <vt:lpstr>Division</vt:lpstr>
      <vt:lpstr>Fraction Boxes</vt:lpstr>
      <vt:lpstr>Kinesthetic Materials</vt:lpstr>
      <vt:lpstr>Desk top materials</vt:lpstr>
      <vt:lpstr>Graphing</vt:lpstr>
      <vt:lpstr>Time</vt:lpstr>
      <vt:lpstr>Measurement</vt:lpstr>
      <vt:lpstr>Numbers</vt:lpstr>
      <vt:lpstr>Sorting</vt:lpstr>
      <vt:lpstr>Problem solving</vt:lpstr>
      <vt:lpstr>Building Objects</vt:lpstr>
      <vt:lpstr>PLO for Mathematics</vt:lpstr>
      <vt:lpstr>Math scares me! What can I do?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(textbook design)</dc:title>
  <dc:creator/>
  <cp:keywords/>
  <cp:lastModifiedBy/>
  <cp:revision>1</cp:revision>
  <dcterms:modified xsi:type="dcterms:W3CDTF">2013-10-11T15:42:31Z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