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8"/>
  </p:notesMasterIdLst>
  <p:handoutMasterIdLst>
    <p:handoutMasterId r:id="rId19"/>
  </p:handoutMasterIdLst>
  <p:sldIdLst>
    <p:sldId id="270" r:id="rId3"/>
    <p:sldId id="282" r:id="rId4"/>
    <p:sldId id="271" r:id="rId5"/>
    <p:sldId id="272" r:id="rId6"/>
    <p:sldId id="283" r:id="rId7"/>
    <p:sldId id="273" r:id="rId8"/>
    <p:sldId id="274" r:id="rId9"/>
    <p:sldId id="275" r:id="rId10"/>
    <p:sldId id="276" r:id="rId11"/>
    <p:sldId id="277" r:id="rId12"/>
    <p:sldId id="278" r:id="rId13"/>
    <p:sldId id="279" r:id="rId14"/>
    <p:sldId id="280" r:id="rId15"/>
    <p:sldId id="281" r:id="rId16"/>
    <p:sldId id="284" r:id="rId1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771" autoAdjust="0"/>
  </p:normalViewPr>
  <p:slideViewPr>
    <p:cSldViewPr>
      <p:cViewPr varScale="1">
        <p:scale>
          <a:sx n="110" d="100"/>
          <a:sy n="110" d="100"/>
        </p:scale>
        <p:origin x="1650" y="108"/>
      </p:cViewPr>
      <p:guideLst>
        <p:guide orient="horz" pos="2160"/>
        <p:guide pos="2880"/>
      </p:guideLst>
    </p:cSldViewPr>
  </p:slideViewPr>
  <p:outlineViewPr>
    <p:cViewPr>
      <p:scale>
        <a:sx n="33" d="100"/>
        <a:sy n="33" d="100"/>
      </p:scale>
      <p:origin x="0" y="7192"/>
    </p:cViewPr>
  </p:outlineViewPr>
  <p:notesTextViewPr>
    <p:cViewPr>
      <p:scale>
        <a:sx n="100" d="100"/>
        <a:sy n="100" d="100"/>
      </p:scale>
      <p:origin x="0" y="0"/>
    </p:cViewPr>
  </p:notesTextViewPr>
  <p:sorterViewPr>
    <p:cViewPr>
      <p:scale>
        <a:sx n="66" d="100"/>
        <a:sy n="66" d="100"/>
      </p:scale>
      <p:origin x="0" y="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2AA955-FC04-B44E-ADB9-7DBCFDB37EDD}" type="datetimeFigureOut">
              <a:rPr lang="en-US" smtClean="0"/>
              <a:t>1/17/2017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A52FD7-9A4B-8C4A-BE6F-3721946AA47C}" type="slidenum">
              <a:rPr lang="en-US" smtClean="0"/>
              <a:t>‹#›</a:t>
            </a:fld>
            <a:endParaRPr lang="en-US"/>
          </a:p>
        </p:txBody>
      </p:sp>
    </p:spTree>
    <p:extLst>
      <p:ext uri="{BB962C8B-B14F-4D97-AF65-F5344CB8AC3E}">
        <p14:creationId xmlns:p14="http://schemas.microsoft.com/office/powerpoint/2010/main" val="375423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636238714"/>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5A965E41-5009-144D-B433-D674A069A0A2}" type="datetime8">
              <a:rPr lang="en-CA" smtClean="0"/>
              <a:t>17/01/2017 8:47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4C48E-D7B8-CF4F-A329-812B151C5995}" type="datetime8">
              <a:rPr lang="en-CA" smtClean="0">
                <a:solidFill>
                  <a:schemeClr val="tx2"/>
                </a:solidFill>
              </a:rPr>
              <a:t>17/01/2017 8:47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B92E4935-8B75-714C-AC60-08E3518AD3A5}" type="datetime8">
              <a:rPr lang="en-CA" smtClean="0">
                <a:solidFill>
                  <a:schemeClr val="tx2"/>
                </a:solidFill>
              </a:rPr>
              <a:t>17/01/2017 8:47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828800"/>
            <a:ext cx="3771900" cy="3657600"/>
          </a:xfrm>
        </p:spPr>
        <p:txBody>
          <a:bodyPr/>
          <a:lstStyle/>
          <a:p>
            <a:endParaRPr lang="en-US"/>
          </a:p>
        </p:txBody>
      </p:sp>
      <p:sp>
        <p:nvSpPr>
          <p:cNvPr id="4" name="Text Placeholder 3"/>
          <p:cNvSpPr>
            <a:spLocks noGrp="1"/>
          </p:cNvSpPr>
          <p:nvPr>
            <p:ph type="body" sz="half" idx="2"/>
          </p:nvPr>
        </p:nvSpPr>
        <p:spPr>
          <a:xfrm>
            <a:off x="46101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371600" y="6248400"/>
            <a:ext cx="1905000" cy="457200"/>
          </a:xfrm>
        </p:spPr>
        <p:txBody>
          <a:bodyPr/>
          <a:lstStyle>
            <a:lvl1pPr>
              <a:defRPr/>
            </a:lvl1pPr>
          </a:lstStyle>
          <a:p>
            <a:fld id="{082C5335-9632-4540-9D81-E3C89A3B3823}" type="datetime8">
              <a:rPr lang="en-CA" smtClean="0"/>
              <a:t>17/01/2017 8:47 AM</a:t>
            </a:fld>
            <a:endParaRPr lang="en-US"/>
          </a:p>
        </p:txBody>
      </p:sp>
      <p:sp>
        <p:nvSpPr>
          <p:cNvPr id="6" name="Footer Placeholder 5"/>
          <p:cNvSpPr>
            <a:spLocks noGrp="1"/>
          </p:cNvSpPr>
          <p:nvPr>
            <p:ph type="ftr" sz="quarter" idx="11"/>
          </p:nvPr>
        </p:nvSpPr>
        <p:spPr>
          <a:xfrm>
            <a:off x="3556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18300" y="6248400"/>
            <a:ext cx="1905000" cy="457200"/>
          </a:xfrm>
        </p:spPr>
        <p:txBody>
          <a:bodyPr/>
          <a:lstStyle>
            <a:lvl1pPr>
              <a:defRPr/>
            </a:lvl1pPr>
          </a:lstStyle>
          <a:p>
            <a:fld id="{EC6003EA-3EF7-7441-931E-D69F5B95E5AF}" type="slidenum">
              <a:rPr lang="en-US"/>
              <a:pPr/>
              <a:t>‹#›</a:t>
            </a:fld>
            <a:endParaRPr lang="en-US"/>
          </a:p>
        </p:txBody>
      </p:sp>
    </p:spTree>
    <p:extLst>
      <p:ext uri="{BB962C8B-B14F-4D97-AF65-F5344CB8AC3E}">
        <p14:creationId xmlns:p14="http://schemas.microsoft.com/office/powerpoint/2010/main" val="424375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828800"/>
            <a:ext cx="3771900"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828800"/>
            <a:ext cx="3771900"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3733800"/>
            <a:ext cx="7696200"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371600" y="6248400"/>
            <a:ext cx="1905000" cy="457200"/>
          </a:xfrm>
        </p:spPr>
        <p:txBody>
          <a:bodyPr/>
          <a:lstStyle>
            <a:lvl1pPr>
              <a:defRPr/>
            </a:lvl1pPr>
          </a:lstStyle>
          <a:p>
            <a:fld id="{69FF1DE7-9722-EE4F-BC24-584869AAE5C0}" type="datetime8">
              <a:rPr lang="en-CA" smtClean="0"/>
              <a:t>17/01/2017 8:47 AM</a:t>
            </a:fld>
            <a:endParaRPr lang="en-US"/>
          </a:p>
        </p:txBody>
      </p:sp>
      <p:sp>
        <p:nvSpPr>
          <p:cNvPr id="7" name="Footer Placeholder 6"/>
          <p:cNvSpPr>
            <a:spLocks noGrp="1"/>
          </p:cNvSpPr>
          <p:nvPr>
            <p:ph type="ftr" sz="quarter" idx="11"/>
          </p:nvPr>
        </p:nvSpPr>
        <p:spPr>
          <a:xfrm>
            <a:off x="35560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718300" y="6248400"/>
            <a:ext cx="1905000" cy="457200"/>
          </a:xfrm>
        </p:spPr>
        <p:txBody>
          <a:bodyPr/>
          <a:lstStyle>
            <a:lvl1pPr>
              <a:defRPr/>
            </a:lvl1pPr>
          </a:lstStyle>
          <a:p>
            <a:fld id="{F9A50341-1D4E-374E-BBD0-1B091E65FC4B}" type="slidenum">
              <a:rPr lang="en-US"/>
              <a:pPr/>
              <a:t>‹#›</a:t>
            </a:fld>
            <a:endParaRPr lang="en-US"/>
          </a:p>
        </p:txBody>
      </p:sp>
    </p:spTree>
    <p:extLst>
      <p:ext uri="{BB962C8B-B14F-4D97-AF65-F5344CB8AC3E}">
        <p14:creationId xmlns:p14="http://schemas.microsoft.com/office/powerpoint/2010/main" val="412308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AB95E1E-7E32-8041-A348-12A9D3C48E1E}" type="datetime8">
              <a:rPr lang="en-CA" smtClean="0"/>
              <a:t>17/01/2017 8:47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A669CA50-D570-A941-8C4B-92A3A1AA1B1D}" type="datetime8">
              <a:rPr lang="en-CA" smtClean="0"/>
              <a:t>17/01/2017 8:47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DDC4CF59-9DE5-FE4C-BBF6-B04C5BFCF829}" type="datetime8">
              <a:rPr lang="en-CA" smtClean="0"/>
              <a:t>17/01/2017 8:47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F4B57F52-A8F9-A64F-AF73-57F753444AFD}" type="datetime8">
              <a:rPr lang="en-CA" smtClean="0"/>
              <a:t>17/01/2017 8:47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4DF00-CC7F-E54D-82D7-BE9BD6178046}" type="datetime8">
              <a:rPr lang="en-CA" smtClean="0"/>
              <a:t>17/01/2017 8:47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AEE6F-4C10-2C4A-AA4E-61E9B2D348AC}" type="datetime8">
              <a:rPr lang="en-CA" smtClean="0"/>
              <a:t>17/01/2017 8:47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046DEAF-4F49-5646-B149-4143DC1D6FCF}" type="datetime8">
              <a:rPr lang="en-CA" smtClean="0"/>
              <a:t>17/01/2017 8:47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9226D8EC-C87F-B54B-B25E-86FB1081FCB2}" type="datetime8">
              <a:rPr lang="en-CA" smtClean="0"/>
              <a:t>17/01/2017 8:47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735C8B94-781F-9448-A742-5E337BFA9545}" type="datetime8">
              <a:rPr lang="en-CA" smtClean="0">
                <a:solidFill>
                  <a:schemeClr val="tx2"/>
                </a:solidFill>
              </a:rPr>
              <a:t>17/01/2017 8:47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700808"/>
            <a:ext cx="7772400" cy="1470025"/>
          </a:xfrm>
        </p:spPr>
        <p:txBody>
          <a:bodyPr rtlCol="0">
            <a:normAutofit fontScale="90000"/>
          </a:bodyPr>
          <a:lstStyle/>
          <a:p>
            <a:pPr algn="ctr" fontAlgn="auto">
              <a:spcAft>
                <a:spcPts val="0"/>
              </a:spcAft>
              <a:defRPr/>
            </a:pPr>
            <a:r>
              <a:rPr lang="fr-CA" sz="4000" dirty="0" smtClean="0">
                <a:solidFill>
                  <a:schemeClr val="tx1">
                    <a:lumMod val="75000"/>
                    <a:lumOff val="25000"/>
                  </a:schemeClr>
                </a:solidFill>
                <a:latin typeface="Arial"/>
                <a:cs typeface="Arial"/>
              </a:rPr>
              <a:t>Accessing the Curriculum for Diverse Learners</a:t>
            </a:r>
          </a:p>
        </p:txBody>
      </p:sp>
    </p:spTree>
    <p:extLst>
      <p:ext uri="{BB962C8B-B14F-4D97-AF65-F5344CB8AC3E}">
        <p14:creationId xmlns:p14="http://schemas.microsoft.com/office/powerpoint/2010/main" val="647353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248C09F-50A2-144E-B973-D2B6CBB1ADD2}" type="slidenum">
              <a:rPr lang="en-US"/>
              <a:pPr/>
              <a:t>10</a:t>
            </a:fld>
            <a:endParaRPr lang="en-US"/>
          </a:p>
        </p:txBody>
      </p:sp>
      <p:sp>
        <p:nvSpPr>
          <p:cNvPr id="19458" name="Rectangle 2"/>
          <p:cNvSpPr>
            <a:spLocks noGrp="1" noChangeArrowheads="1"/>
          </p:cNvSpPr>
          <p:nvPr>
            <p:ph type="title"/>
          </p:nvPr>
        </p:nvSpPr>
        <p:spPr>
          <a:xfrm>
            <a:off x="685800" y="152400"/>
            <a:ext cx="6870700" cy="1219200"/>
          </a:xfrm>
        </p:spPr>
        <p:txBody>
          <a:bodyPr/>
          <a:lstStyle/>
          <a:p>
            <a:r>
              <a:rPr lang="en-US" dirty="0">
                <a:latin typeface="Arial"/>
                <a:cs typeface="Arial"/>
              </a:rPr>
              <a:t>Active Engagement</a:t>
            </a:r>
          </a:p>
        </p:txBody>
      </p:sp>
      <p:sp>
        <p:nvSpPr>
          <p:cNvPr id="19459" name="Rectangle 3"/>
          <p:cNvSpPr>
            <a:spLocks noGrp="1" noChangeArrowheads="1"/>
          </p:cNvSpPr>
          <p:nvPr>
            <p:ph type="body" sz="half" idx="2"/>
          </p:nvPr>
        </p:nvSpPr>
        <p:spPr>
          <a:xfrm>
            <a:off x="4610100" y="1600200"/>
            <a:ext cx="4229100" cy="4724400"/>
          </a:xfrm>
        </p:spPr>
        <p:txBody>
          <a:bodyPr>
            <a:normAutofit lnSpcReduction="10000"/>
          </a:bodyPr>
          <a:lstStyle/>
          <a:p>
            <a:pPr>
              <a:lnSpc>
                <a:spcPct val="90000"/>
              </a:lnSpc>
            </a:pPr>
            <a:r>
              <a:rPr lang="en-US" sz="2800" dirty="0">
                <a:latin typeface="Arial"/>
                <a:cs typeface="Arial"/>
              </a:rPr>
              <a:t>Engaged </a:t>
            </a:r>
            <a:r>
              <a:rPr lang="en-US" sz="2800" dirty="0" err="1">
                <a:latin typeface="Arial"/>
                <a:cs typeface="Arial"/>
              </a:rPr>
              <a:t>behaviour</a:t>
            </a:r>
            <a:r>
              <a:rPr lang="en-US" sz="2800" dirty="0">
                <a:latin typeface="Arial"/>
                <a:cs typeface="Arial"/>
              </a:rPr>
              <a:t> is the single best predictor of academic gains for students with disabilities</a:t>
            </a:r>
          </a:p>
          <a:p>
            <a:pPr>
              <a:lnSpc>
                <a:spcPct val="90000"/>
              </a:lnSpc>
            </a:pPr>
            <a:r>
              <a:rPr lang="en-US" sz="2800" dirty="0">
                <a:latin typeface="Arial"/>
                <a:cs typeface="Arial"/>
              </a:rPr>
              <a:t>The amount of time students with cognitive disabilities are actively engaged in activities has been cited as </a:t>
            </a:r>
            <a:r>
              <a:rPr lang="en-US" sz="2800" dirty="0">
                <a:solidFill>
                  <a:schemeClr val="tx2"/>
                </a:solidFill>
                <a:latin typeface="Arial"/>
                <a:cs typeface="Arial"/>
              </a:rPr>
              <a:t>one of the best predictors of outcomes for these students</a:t>
            </a:r>
            <a:endParaRPr lang="en-US" sz="2800" dirty="0">
              <a:latin typeface="Arial"/>
              <a:cs typeface="Arial"/>
            </a:endParaRPr>
          </a:p>
          <a:p>
            <a:pPr>
              <a:lnSpc>
                <a:spcPct val="90000"/>
              </a:lnSpc>
            </a:pPr>
            <a:endParaRPr lang="en-US" sz="2400" dirty="0"/>
          </a:p>
        </p:txBody>
      </p:sp>
      <p:pic>
        <p:nvPicPr>
          <p:cNvPr id="19462" name="Picture 6" descr="ben2"/>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685800" y="1981200"/>
            <a:ext cx="3554413" cy="3657600"/>
          </a:xfrm>
        </p:spPr>
      </p:pic>
    </p:spTree>
    <p:extLst>
      <p:ext uri="{BB962C8B-B14F-4D97-AF65-F5344CB8AC3E}">
        <p14:creationId xmlns:p14="http://schemas.microsoft.com/office/powerpoint/2010/main" val="202871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E239C41C-0390-F44C-A021-6D9FB091F090}" type="slidenum">
              <a:rPr lang="en-US"/>
              <a:pPr/>
              <a:t>11</a:t>
            </a:fld>
            <a:endParaRPr lang="en-US"/>
          </a:p>
        </p:txBody>
      </p:sp>
      <p:sp>
        <p:nvSpPr>
          <p:cNvPr id="20482" name="Rectangle 2"/>
          <p:cNvSpPr>
            <a:spLocks noGrp="1" noChangeArrowheads="1"/>
          </p:cNvSpPr>
          <p:nvPr>
            <p:ph type="title"/>
          </p:nvPr>
        </p:nvSpPr>
        <p:spPr>
          <a:xfrm>
            <a:off x="685800" y="152400"/>
            <a:ext cx="6870700" cy="1066800"/>
          </a:xfrm>
        </p:spPr>
        <p:txBody>
          <a:bodyPr/>
          <a:lstStyle/>
          <a:p>
            <a:r>
              <a:rPr lang="en-US" dirty="0">
                <a:latin typeface="Arial"/>
                <a:cs typeface="Arial"/>
              </a:rPr>
              <a:t>Active Engagement</a:t>
            </a:r>
          </a:p>
        </p:txBody>
      </p:sp>
      <p:sp>
        <p:nvSpPr>
          <p:cNvPr id="20483" name="Rectangle 3"/>
          <p:cNvSpPr>
            <a:spLocks noGrp="1" noChangeArrowheads="1"/>
          </p:cNvSpPr>
          <p:nvPr>
            <p:ph type="body" idx="1"/>
          </p:nvPr>
        </p:nvSpPr>
        <p:spPr>
          <a:xfrm>
            <a:off x="723900" y="1752600"/>
            <a:ext cx="7696200" cy="4191000"/>
          </a:xfrm>
        </p:spPr>
        <p:txBody>
          <a:bodyPr>
            <a:noAutofit/>
          </a:bodyPr>
          <a:lstStyle/>
          <a:p>
            <a:pPr>
              <a:lnSpc>
                <a:spcPct val="90000"/>
              </a:lnSpc>
            </a:pPr>
            <a:r>
              <a:rPr lang="en-US" sz="2800" dirty="0">
                <a:latin typeface="Arial"/>
                <a:cs typeface="Arial"/>
              </a:rPr>
              <a:t>Compared to peers without disabilities, children with disabilities spend</a:t>
            </a:r>
          </a:p>
          <a:p>
            <a:pPr lvl="1">
              <a:lnSpc>
                <a:spcPct val="90000"/>
              </a:lnSpc>
            </a:pPr>
            <a:r>
              <a:rPr lang="en-US" sz="2800" dirty="0">
                <a:latin typeface="Arial"/>
                <a:cs typeface="Arial"/>
              </a:rPr>
              <a:t>More time passively non-engaged</a:t>
            </a:r>
          </a:p>
          <a:p>
            <a:pPr lvl="1">
              <a:lnSpc>
                <a:spcPct val="90000"/>
              </a:lnSpc>
            </a:pPr>
            <a:r>
              <a:rPr lang="en-US" sz="2800" dirty="0">
                <a:latin typeface="Arial"/>
                <a:cs typeface="Arial"/>
              </a:rPr>
              <a:t>Less time interactively engaged with adults</a:t>
            </a:r>
          </a:p>
          <a:p>
            <a:pPr lvl="1">
              <a:lnSpc>
                <a:spcPct val="90000"/>
              </a:lnSpc>
            </a:pPr>
            <a:r>
              <a:rPr lang="en-US" sz="2800" dirty="0">
                <a:latin typeface="Arial"/>
                <a:cs typeface="Arial"/>
              </a:rPr>
              <a:t>Less time </a:t>
            </a:r>
            <a:r>
              <a:rPr lang="en-US" sz="2800" dirty="0" err="1">
                <a:latin typeface="Arial"/>
                <a:cs typeface="Arial"/>
              </a:rPr>
              <a:t>attentionally</a:t>
            </a:r>
            <a:r>
              <a:rPr lang="en-US" sz="2800" dirty="0">
                <a:latin typeface="Arial"/>
                <a:cs typeface="Arial"/>
              </a:rPr>
              <a:t> engaged with peers</a:t>
            </a:r>
          </a:p>
          <a:p>
            <a:pPr lvl="1">
              <a:lnSpc>
                <a:spcPct val="90000"/>
              </a:lnSpc>
            </a:pPr>
            <a:r>
              <a:rPr lang="en-US" sz="2800" dirty="0">
                <a:latin typeface="Arial"/>
                <a:cs typeface="Arial"/>
              </a:rPr>
              <a:t>Less time in mastery level engagement with materials (</a:t>
            </a:r>
            <a:r>
              <a:rPr lang="en-US" sz="2800" dirty="0" err="1">
                <a:latin typeface="Arial"/>
                <a:cs typeface="Arial"/>
              </a:rPr>
              <a:t>McWilliam</a:t>
            </a:r>
            <a:r>
              <a:rPr lang="en-US" sz="2800" dirty="0">
                <a:latin typeface="Arial"/>
                <a:cs typeface="Arial"/>
              </a:rPr>
              <a:t> and Bailey)</a:t>
            </a:r>
          </a:p>
          <a:p>
            <a:pPr>
              <a:lnSpc>
                <a:spcPct val="90000"/>
              </a:lnSpc>
            </a:pPr>
            <a:r>
              <a:rPr lang="en-US" sz="2800" dirty="0">
                <a:latin typeface="Arial"/>
                <a:cs typeface="Arial"/>
              </a:rPr>
              <a:t>The problem with all this is</a:t>
            </a:r>
          </a:p>
          <a:p>
            <a:pPr lvl="2">
              <a:lnSpc>
                <a:spcPct val="90000"/>
              </a:lnSpc>
              <a:buFontTx/>
              <a:buNone/>
            </a:pPr>
            <a:r>
              <a:rPr lang="en-US" sz="2800" b="1" dirty="0">
                <a:solidFill>
                  <a:srgbClr val="FF0000"/>
                </a:solidFill>
                <a:latin typeface="Arial"/>
                <a:cs typeface="Arial"/>
              </a:rPr>
              <a:t>Engagement is a precursor to learning</a:t>
            </a:r>
          </a:p>
        </p:txBody>
      </p:sp>
    </p:spTree>
    <p:extLst>
      <p:ext uri="{BB962C8B-B14F-4D97-AF65-F5344CB8AC3E}">
        <p14:creationId xmlns:p14="http://schemas.microsoft.com/office/powerpoint/2010/main" val="233853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B3066110-D07D-2D40-A898-F1DB8D11A07D}" type="slidenum">
              <a:rPr lang="en-US"/>
              <a:pPr/>
              <a:t>12</a:t>
            </a:fld>
            <a:endParaRPr lang="en-US"/>
          </a:p>
        </p:txBody>
      </p:sp>
      <p:sp>
        <p:nvSpPr>
          <p:cNvPr id="21506" name="Rectangle 2"/>
          <p:cNvSpPr>
            <a:spLocks noGrp="1" noChangeArrowheads="1"/>
          </p:cNvSpPr>
          <p:nvPr>
            <p:ph type="title"/>
          </p:nvPr>
        </p:nvSpPr>
        <p:spPr/>
        <p:txBody>
          <a:bodyPr>
            <a:normAutofit fontScale="90000"/>
          </a:bodyPr>
          <a:lstStyle/>
          <a:p>
            <a:r>
              <a:rPr lang="en-US" sz="4000" dirty="0"/>
              <a:t>How can you tell when a student is actively engaged?</a:t>
            </a:r>
            <a:endParaRPr lang="en-US" dirty="0"/>
          </a:p>
        </p:txBody>
      </p:sp>
      <p:pic>
        <p:nvPicPr>
          <p:cNvPr id="21511" name="Picture 7" descr="student-sleep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3" y="2286000"/>
            <a:ext cx="4522787" cy="3657600"/>
          </a:xfrm>
        </p:spPr>
      </p:pic>
    </p:spTree>
    <p:extLst>
      <p:ext uri="{BB962C8B-B14F-4D97-AF65-F5344CB8AC3E}">
        <p14:creationId xmlns:p14="http://schemas.microsoft.com/office/powerpoint/2010/main" val="387020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normAutofit fontScale="85000" lnSpcReduction="20000"/>
          </a:bodyPr>
          <a:lstStyle/>
          <a:p>
            <a:fld id="{34A1EF7D-22B1-F848-95FE-3371DBBAF2DD}" type="slidenum">
              <a:rPr lang="en-US"/>
              <a:pPr/>
              <a:t>13</a:t>
            </a:fld>
            <a:endParaRPr lang="en-US"/>
          </a:p>
        </p:txBody>
      </p:sp>
      <p:sp>
        <p:nvSpPr>
          <p:cNvPr id="22530" name="Rectangle 2"/>
          <p:cNvSpPr>
            <a:spLocks noGrp="1" noChangeArrowheads="1"/>
          </p:cNvSpPr>
          <p:nvPr>
            <p:ph type="title"/>
          </p:nvPr>
        </p:nvSpPr>
        <p:spPr>
          <a:xfrm>
            <a:off x="685800" y="152400"/>
            <a:ext cx="6870700" cy="1066800"/>
          </a:xfrm>
        </p:spPr>
        <p:txBody>
          <a:bodyPr/>
          <a:lstStyle/>
          <a:p>
            <a:r>
              <a:rPr lang="en-US" dirty="0">
                <a:latin typeface="Arial"/>
                <a:cs typeface="Arial"/>
              </a:rPr>
              <a:t>Attributes of engagement</a:t>
            </a:r>
          </a:p>
        </p:txBody>
      </p:sp>
      <p:sp>
        <p:nvSpPr>
          <p:cNvPr id="22531" name="Rectangle 3"/>
          <p:cNvSpPr>
            <a:spLocks noGrp="1" noChangeArrowheads="1"/>
          </p:cNvSpPr>
          <p:nvPr>
            <p:ph type="body" idx="1"/>
          </p:nvPr>
        </p:nvSpPr>
        <p:spPr>
          <a:xfrm>
            <a:off x="685800" y="1676400"/>
            <a:ext cx="7696200" cy="4495800"/>
          </a:xfrm>
        </p:spPr>
        <p:txBody>
          <a:bodyPr>
            <a:noAutofit/>
          </a:bodyPr>
          <a:lstStyle/>
          <a:p>
            <a:pPr lvl="4"/>
            <a:r>
              <a:rPr lang="en-US" sz="3200" dirty="0">
                <a:latin typeface="Arial"/>
                <a:cs typeface="Arial"/>
              </a:rPr>
              <a:t>Persistence</a:t>
            </a:r>
          </a:p>
          <a:p>
            <a:pPr lvl="4"/>
            <a:r>
              <a:rPr lang="en-US" sz="3200" dirty="0">
                <a:latin typeface="Arial"/>
                <a:cs typeface="Arial"/>
              </a:rPr>
              <a:t>Sustained involvement</a:t>
            </a:r>
          </a:p>
          <a:p>
            <a:pPr lvl="4"/>
            <a:r>
              <a:rPr lang="en-US" sz="3200" dirty="0">
                <a:latin typeface="Arial"/>
                <a:cs typeface="Arial"/>
              </a:rPr>
              <a:t>Involvement generally maintained</a:t>
            </a:r>
          </a:p>
          <a:p>
            <a:pPr lvl="4"/>
            <a:r>
              <a:rPr lang="en-US" sz="3200" dirty="0">
                <a:latin typeface="Arial"/>
                <a:cs typeface="Arial"/>
              </a:rPr>
              <a:t>Intermittent / irregular involvement</a:t>
            </a:r>
          </a:p>
          <a:p>
            <a:pPr lvl="4"/>
            <a:r>
              <a:rPr lang="en-US" sz="3200" dirty="0">
                <a:latin typeface="Arial"/>
                <a:cs typeface="Arial"/>
              </a:rPr>
              <a:t>Fleeting awareness with little or not involvement</a:t>
            </a:r>
          </a:p>
          <a:p>
            <a:pPr lvl="4"/>
            <a:r>
              <a:rPr lang="en-US" sz="3200" dirty="0">
                <a:latin typeface="Arial"/>
                <a:cs typeface="Arial"/>
              </a:rPr>
              <a:t>Non engagement</a:t>
            </a:r>
          </a:p>
        </p:txBody>
      </p:sp>
      <p:sp>
        <p:nvSpPr>
          <p:cNvPr id="22532" name="AutoShape 4"/>
          <p:cNvSpPr>
            <a:spLocks noChangeArrowheads="1"/>
          </p:cNvSpPr>
          <p:nvPr/>
        </p:nvSpPr>
        <p:spPr bwMode="auto">
          <a:xfrm>
            <a:off x="1066800" y="1981200"/>
            <a:ext cx="762000" cy="4191000"/>
          </a:xfrm>
          <a:prstGeom prst="upArrow">
            <a:avLst>
              <a:gd name="adj1" fmla="val 50000"/>
              <a:gd name="adj2" fmla="val 10750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49708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DDEAC603-556B-D24C-968E-1C8100FE6369}" type="slidenum">
              <a:rPr lang="en-US"/>
              <a:pPr/>
              <a:t>14</a:t>
            </a:fld>
            <a:endParaRPr lang="en-US"/>
          </a:p>
        </p:txBody>
      </p:sp>
      <p:sp>
        <p:nvSpPr>
          <p:cNvPr id="23554" name="Rectangle 2"/>
          <p:cNvSpPr>
            <a:spLocks noGrp="1" noChangeArrowheads="1"/>
          </p:cNvSpPr>
          <p:nvPr>
            <p:ph type="title"/>
          </p:nvPr>
        </p:nvSpPr>
        <p:spPr>
          <a:xfrm>
            <a:off x="685800" y="152400"/>
            <a:ext cx="6870700" cy="1219200"/>
          </a:xfrm>
        </p:spPr>
        <p:txBody>
          <a:bodyPr/>
          <a:lstStyle/>
          <a:p>
            <a:r>
              <a:rPr lang="en-US" dirty="0">
                <a:latin typeface="Arial"/>
                <a:cs typeface="Arial"/>
              </a:rPr>
              <a:t>How active?</a:t>
            </a:r>
          </a:p>
        </p:txBody>
      </p:sp>
      <p:sp>
        <p:nvSpPr>
          <p:cNvPr id="23555" name="Rectangle 3"/>
          <p:cNvSpPr>
            <a:spLocks noGrp="1" noChangeArrowheads="1"/>
          </p:cNvSpPr>
          <p:nvPr>
            <p:ph type="body" idx="1"/>
          </p:nvPr>
        </p:nvSpPr>
        <p:spPr>
          <a:xfrm>
            <a:off x="1219200" y="1828800"/>
            <a:ext cx="6781800" cy="3657600"/>
          </a:xfrm>
        </p:spPr>
        <p:txBody>
          <a:bodyPr>
            <a:noAutofit/>
          </a:bodyPr>
          <a:lstStyle/>
          <a:p>
            <a:pPr marL="0" indent="0">
              <a:buFontTx/>
              <a:buNone/>
            </a:pPr>
            <a:r>
              <a:rPr lang="en-US" sz="4000" dirty="0">
                <a:latin typeface="Arial"/>
                <a:cs typeface="Arial"/>
              </a:rPr>
              <a:t>Active learner involvement needs to occur </a:t>
            </a:r>
            <a:r>
              <a:rPr lang="en-US" sz="4000" dirty="0">
                <a:solidFill>
                  <a:schemeClr val="tx2"/>
                </a:solidFill>
                <a:latin typeface="Arial"/>
                <a:cs typeface="Arial"/>
              </a:rPr>
              <a:t>before, during and after</a:t>
            </a:r>
            <a:r>
              <a:rPr lang="en-US" sz="4000" dirty="0">
                <a:latin typeface="Arial"/>
                <a:cs typeface="Arial"/>
              </a:rPr>
              <a:t> participation if any kind of learning experience is to have optimal effects and benefits.</a:t>
            </a:r>
          </a:p>
        </p:txBody>
      </p:sp>
    </p:spTree>
    <p:extLst>
      <p:ext uri="{BB962C8B-B14F-4D97-AF65-F5344CB8AC3E}">
        <p14:creationId xmlns:p14="http://schemas.microsoft.com/office/powerpoint/2010/main" val="60267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1600200" y="5486400"/>
            <a:ext cx="7239000" cy="1066800"/>
          </a:xfrm>
        </p:spPr>
        <p:txBody>
          <a:bodyPr>
            <a:normAutofit/>
          </a:bodyPr>
          <a:lstStyle/>
          <a:p>
            <a:pPr marL="342900" indent="-342900">
              <a:buFont typeface="+mj-lt"/>
              <a:buAutoNum type="arabicPeriod"/>
            </a:pPr>
            <a:r>
              <a:rPr lang="en-US" sz="2400" dirty="0" smtClean="0"/>
              <a:t>IEP – BC Special Education 2009</a:t>
            </a:r>
          </a:p>
          <a:p>
            <a:pPr marL="342900" indent="-342900">
              <a:buFont typeface="+mj-lt"/>
              <a:buAutoNum type="arabicPeriod"/>
            </a:pPr>
            <a:r>
              <a:rPr lang="en-US" sz="2400" dirty="0" smtClean="0"/>
              <a:t>A Parent’s Guide to Universal Design for Learning</a:t>
            </a:r>
            <a:endParaRPr lang="en-US" sz="2400" dirty="0"/>
          </a:p>
        </p:txBody>
      </p:sp>
      <p:sp>
        <p:nvSpPr>
          <p:cNvPr id="5" name="Title 4"/>
          <p:cNvSpPr>
            <a:spLocks noGrp="1"/>
          </p:cNvSpPr>
          <p:nvPr>
            <p:ph type="title"/>
          </p:nvPr>
        </p:nvSpPr>
        <p:spPr/>
        <p:txBody>
          <a:bodyPr/>
          <a:lstStyle/>
          <a:p>
            <a:r>
              <a:rPr lang="en-US" dirty="0" smtClean="0">
                <a:latin typeface="Arial"/>
                <a:cs typeface="Arial"/>
              </a:rPr>
              <a:t>READ:</a:t>
            </a:r>
            <a:endParaRPr lang="en-US" dirty="0">
              <a:latin typeface="Arial"/>
              <a:cs typeface="Arial"/>
            </a:endParaRPr>
          </a:p>
        </p:txBody>
      </p:sp>
      <p:sp>
        <p:nvSpPr>
          <p:cNvPr id="3" name="Slide Number Placeholder 2"/>
          <p:cNvSpPr>
            <a:spLocks noGrp="1"/>
          </p:cNvSpPr>
          <p:nvPr>
            <p:ph type="sldNum" sz="quarter" idx="11"/>
          </p:nvPr>
        </p:nvSpPr>
        <p:spPr/>
        <p:txBody>
          <a:bodyPr>
            <a:normAutofit/>
          </a:bodyPr>
          <a:lstStyle/>
          <a:p>
            <a:fld id="{1AD93096-5B34-4342-9326-69289CEAE4C2}" type="slidenum">
              <a:rPr lang="en-US" smtClean="0"/>
              <a:pPr/>
              <a:t>15</a:t>
            </a:fld>
            <a:endParaRPr lang="en-US" dirty="0">
              <a:solidFill>
                <a:srgbClr val="FFFFFF"/>
              </a:solidFill>
            </a:endParaRPr>
          </a:p>
        </p:txBody>
      </p:sp>
      <p:pic>
        <p:nvPicPr>
          <p:cNvPr id="8" name="Picture Placeholder 7" descr="homework5.jpg"/>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 r="-16" b="-4688"/>
          <a:stretch/>
        </p:blipFill>
        <p:spPr>
          <a:xfrm>
            <a:off x="1524000" y="152400"/>
            <a:ext cx="6441556" cy="4495800"/>
          </a:xfrm>
        </p:spPr>
      </p:pic>
    </p:spTree>
    <p:extLst>
      <p:ext uri="{BB962C8B-B14F-4D97-AF65-F5344CB8AC3E}">
        <p14:creationId xmlns:p14="http://schemas.microsoft.com/office/powerpoint/2010/main" val="18685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smtClean="0">
                <a:latin typeface="Arial"/>
                <a:cs typeface="Arial"/>
              </a:rPr>
              <a:t>Activity</a:t>
            </a:r>
            <a:endParaRPr lang="en-US" dirty="0">
              <a:latin typeface="Arial"/>
              <a:cs typeface="Arial"/>
            </a:endParaRPr>
          </a:p>
        </p:txBody>
      </p:sp>
      <p:sp>
        <p:nvSpPr>
          <p:cNvPr id="25" name="Slide Number Placeholder 2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pic>
        <p:nvPicPr>
          <p:cNvPr id="15" name="Content Placeholder 14" descr="welcomeback.jpg"/>
          <p:cNvPicPr>
            <a:picLocks noGrp="1" noChangeAspect="1"/>
          </p:cNvPicPr>
          <p:nvPr>
            <p:ph sz="quarter" idx="1"/>
          </p:nvPr>
        </p:nvPicPr>
        <p:blipFill>
          <a:blip r:embed="rId2">
            <a:extLst>
              <a:ext uri="{28A0092B-C50C-407E-A947-70E740481C1C}">
                <a14:useLocalDpi xmlns:a14="http://schemas.microsoft.com/office/drawing/2010/main" val="0"/>
              </a:ext>
            </a:extLst>
          </a:blip>
          <a:srcRect l="-67955" r="-67955"/>
          <a:stretch>
            <a:fillRect/>
          </a:stretch>
        </p:blipFill>
        <p:spPr/>
      </p:pic>
    </p:spTree>
    <p:extLst>
      <p:ext uri="{BB962C8B-B14F-4D97-AF65-F5344CB8AC3E}">
        <p14:creationId xmlns:p14="http://schemas.microsoft.com/office/powerpoint/2010/main" val="3479681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304800"/>
            <a:ext cx="8153400" cy="990600"/>
          </a:xfrm>
        </p:spPr>
        <p:txBody>
          <a:bodyPr rtlCol="0">
            <a:normAutofit/>
          </a:bodyPr>
          <a:lstStyle/>
          <a:p>
            <a:pPr algn="l" fontAlgn="auto">
              <a:spcAft>
                <a:spcPts val="0"/>
              </a:spcAft>
              <a:defRPr/>
            </a:pPr>
            <a:r>
              <a:rPr lang="fr-CA" dirty="0" smtClean="0">
                <a:solidFill>
                  <a:schemeClr val="tx1">
                    <a:lumMod val="75000"/>
                    <a:lumOff val="25000"/>
                  </a:schemeClr>
                </a:solidFill>
                <a:latin typeface="Arial"/>
                <a:cs typeface="Arial"/>
              </a:rPr>
              <a:t>Course Description</a:t>
            </a:r>
          </a:p>
        </p:txBody>
      </p:sp>
      <p:sp>
        <p:nvSpPr>
          <p:cNvPr id="3" name="Espace réservé du contenu 2"/>
          <p:cNvSpPr>
            <a:spLocks noGrp="1"/>
          </p:cNvSpPr>
          <p:nvPr>
            <p:ph idx="1"/>
          </p:nvPr>
        </p:nvSpPr>
        <p:spPr>
          <a:xfrm>
            <a:off x="304800" y="1905000"/>
            <a:ext cx="8229600" cy="4525963"/>
          </a:xfrm>
        </p:spPr>
        <p:txBody>
          <a:bodyPr rtlCol="0">
            <a:normAutofit/>
          </a:bodyPr>
          <a:lstStyle/>
          <a:p>
            <a:pPr marL="0" indent="0" fontAlgn="auto">
              <a:spcAft>
                <a:spcPts val="0"/>
              </a:spcAft>
              <a:buNone/>
              <a:defRPr/>
            </a:pPr>
            <a:r>
              <a:rPr lang="fr-CA" dirty="0" smtClean="0">
                <a:solidFill>
                  <a:schemeClr val="tx1">
                    <a:lumMod val="75000"/>
                    <a:lumOff val="25000"/>
                  </a:schemeClr>
                </a:solidFill>
                <a:latin typeface="Arial"/>
                <a:cs typeface="Arial"/>
              </a:rPr>
              <a:t>Students will explore the structure and content of curriculum in BC schools. </a:t>
            </a:r>
            <a:r>
              <a:rPr lang="en-CA" dirty="0" smtClean="0">
                <a:solidFill>
                  <a:schemeClr val="tx1">
                    <a:lumMod val="75000"/>
                    <a:lumOff val="25000"/>
                  </a:schemeClr>
                </a:solidFill>
                <a:latin typeface="Arial"/>
                <a:cs typeface="Arial"/>
              </a:rPr>
              <a:t>They</a:t>
            </a:r>
            <a:r>
              <a:rPr lang="fr-CA" dirty="0" smtClean="0">
                <a:solidFill>
                  <a:schemeClr val="tx1">
                    <a:lumMod val="75000"/>
                    <a:lumOff val="25000"/>
                  </a:schemeClr>
                </a:solidFill>
                <a:latin typeface="Arial"/>
                <a:cs typeface="Arial"/>
              </a:rPr>
              <a:t> will examine universal design and embedded learning opportunities. Students will examine principles, approaches and strategies of applied behaviour analysis and its application to academic learning. Students will expand their repertoire of instructional strategies, particularly as they relate to literacy and numeracy development.</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2568841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Arial"/>
                <a:cs typeface="Arial"/>
              </a:rPr>
              <a:t>Student Assessment</a:t>
            </a:r>
            <a:endParaRPr lang="en-US" dirty="0">
              <a:latin typeface="Arial"/>
              <a:cs typeface="Arial"/>
            </a:endParaRPr>
          </a:p>
        </p:txBody>
      </p:sp>
      <p:pic>
        <p:nvPicPr>
          <p:cNvPr id="7" name="Picture Placeholder 6" descr="assessment.jpg"/>
          <p:cNvPicPr>
            <a:picLocks noGrp="1" noChangeAspect="1"/>
          </p:cNvPicPr>
          <p:nvPr>
            <p:ph sz="quarter" idx="1"/>
          </p:nvPr>
        </p:nvPicPr>
        <p:blipFill>
          <a:blip r:embed="rId2">
            <a:extLst>
              <a:ext uri="{28A0092B-C50C-407E-A947-70E740481C1C}">
                <a14:useLocalDpi xmlns:a14="http://schemas.microsoft.com/office/drawing/2010/main" val="0"/>
              </a:ext>
            </a:extLst>
          </a:blip>
          <a:srcRect t="-14510" b="-14510"/>
          <a:stretch>
            <a:fillRect/>
          </a:stretch>
        </p:blipFill>
        <p:spPr>
          <a:xfrm>
            <a:off x="457200" y="1828800"/>
            <a:ext cx="3429000" cy="3962400"/>
          </a:xfrm>
        </p:spPr>
      </p:pic>
      <p:sp>
        <p:nvSpPr>
          <p:cNvPr id="9" name="Content Placeholder 8"/>
          <p:cNvSpPr>
            <a:spLocks noGrp="1"/>
          </p:cNvSpPr>
          <p:nvPr>
            <p:ph sz="quarter" idx="2"/>
          </p:nvPr>
        </p:nvSpPr>
        <p:spPr>
          <a:xfrm>
            <a:off x="3810000" y="1828800"/>
            <a:ext cx="4921101" cy="4572000"/>
          </a:xfrm>
        </p:spPr>
        <p:txBody>
          <a:bodyPr>
            <a:noAutofit/>
          </a:bodyPr>
          <a:lstStyle/>
          <a:p>
            <a:r>
              <a:rPr lang="en-US" sz="2800" dirty="0" smtClean="0">
                <a:latin typeface="Arial"/>
                <a:cs typeface="Arial"/>
              </a:rPr>
              <a:t>Embedded Opportunities for Learning Plan – </a:t>
            </a:r>
            <a:r>
              <a:rPr lang="en-US" sz="2800" dirty="0" smtClean="0">
                <a:latin typeface="Arial"/>
                <a:cs typeface="Arial"/>
              </a:rPr>
              <a:t>30</a:t>
            </a:r>
            <a:r>
              <a:rPr lang="en-US" sz="2800" dirty="0" smtClean="0">
                <a:latin typeface="Arial"/>
                <a:cs typeface="Arial"/>
              </a:rPr>
              <a:t>%</a:t>
            </a:r>
          </a:p>
          <a:p>
            <a:r>
              <a:rPr lang="en-US" sz="2800" dirty="0" smtClean="0">
                <a:latin typeface="Arial"/>
                <a:cs typeface="Arial"/>
              </a:rPr>
              <a:t>Task Analysis Plan – </a:t>
            </a:r>
            <a:r>
              <a:rPr lang="en-US" sz="2800" dirty="0" smtClean="0">
                <a:latin typeface="Arial"/>
                <a:cs typeface="Arial"/>
              </a:rPr>
              <a:t>25</a:t>
            </a:r>
            <a:r>
              <a:rPr lang="en-US" sz="2800" dirty="0" smtClean="0">
                <a:latin typeface="Arial"/>
                <a:cs typeface="Arial"/>
              </a:rPr>
              <a:t>%</a:t>
            </a:r>
            <a:endParaRPr lang="en-US" sz="2800" dirty="0" smtClean="0">
              <a:latin typeface="Arial"/>
              <a:cs typeface="Arial"/>
            </a:endParaRPr>
          </a:p>
          <a:p>
            <a:r>
              <a:rPr lang="en-US" sz="2800" dirty="0" smtClean="0">
                <a:latin typeface="Arial"/>
                <a:cs typeface="Arial"/>
              </a:rPr>
              <a:t>Accessing </a:t>
            </a:r>
            <a:r>
              <a:rPr lang="en-US" sz="2800" dirty="0" smtClean="0">
                <a:latin typeface="Arial"/>
                <a:cs typeface="Arial"/>
              </a:rPr>
              <a:t>the Curriculum Paper – 25</a:t>
            </a:r>
            <a:r>
              <a:rPr lang="en-US" sz="2800" dirty="0" smtClean="0">
                <a:latin typeface="Arial"/>
                <a:cs typeface="Arial"/>
              </a:rPr>
              <a:t>%</a:t>
            </a:r>
          </a:p>
          <a:p>
            <a:r>
              <a:rPr lang="en-US" sz="2800" dirty="0" smtClean="0">
                <a:latin typeface="Arial"/>
                <a:cs typeface="Arial"/>
              </a:rPr>
              <a:t>Writing Assignment – 25%</a:t>
            </a:r>
            <a:endParaRPr lang="en-US" sz="2800" dirty="0">
              <a:latin typeface="Arial"/>
              <a:cs typeface="Arial"/>
            </a:endParaRPr>
          </a:p>
        </p:txBody>
      </p:sp>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4</a:t>
            </a:fld>
            <a:endParaRPr lang="en-US"/>
          </a:p>
        </p:txBody>
      </p:sp>
    </p:spTree>
    <p:extLst>
      <p:ext uri="{BB962C8B-B14F-4D97-AF65-F5344CB8AC3E}">
        <p14:creationId xmlns:p14="http://schemas.microsoft.com/office/powerpoint/2010/main" val="496277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52400"/>
            <a:ext cx="6870700" cy="1143000"/>
          </a:xfrm>
        </p:spPr>
        <p:txBody>
          <a:bodyPr/>
          <a:lstStyle/>
          <a:p>
            <a:r>
              <a:rPr lang="en-US" dirty="0" smtClean="0">
                <a:latin typeface="Arial"/>
                <a:cs typeface="Arial"/>
              </a:rPr>
              <a:t>Activity</a:t>
            </a:r>
            <a:endParaRPr lang="en-US" dirty="0">
              <a:latin typeface="Arial"/>
              <a:cs typeface="Arial"/>
            </a:endParaRPr>
          </a:p>
        </p:txBody>
      </p:sp>
      <p:pic>
        <p:nvPicPr>
          <p:cNvPr id="6" name="ClipArt Placeholder 5" descr="vocabulary .jpg"/>
          <p:cNvPicPr>
            <a:picLocks noGrp="1" noChangeAspect="1"/>
          </p:cNvPicPr>
          <p:nvPr>
            <p:ph type="clipArt" sz="half" idx="1"/>
          </p:nvPr>
        </p:nvPicPr>
        <p:blipFill>
          <a:blip r:embed="rId2">
            <a:extLst>
              <a:ext uri="{28A0092B-C50C-407E-A947-70E740481C1C}">
                <a14:useLocalDpi xmlns:a14="http://schemas.microsoft.com/office/drawing/2010/main" val="0"/>
              </a:ext>
            </a:extLst>
          </a:blip>
          <a:srcRect l="10541" r="10541"/>
          <a:stretch>
            <a:fillRect/>
          </a:stretch>
        </p:blipFill>
        <p:spPr>
          <a:xfrm>
            <a:off x="533400" y="1905000"/>
            <a:ext cx="3771900" cy="3657600"/>
          </a:xfrm>
        </p:spPr>
      </p:pic>
      <p:sp>
        <p:nvSpPr>
          <p:cNvPr id="5" name="Text Placeholder 4"/>
          <p:cNvSpPr>
            <a:spLocks noGrp="1"/>
          </p:cNvSpPr>
          <p:nvPr>
            <p:ph type="body" sz="half" idx="2"/>
          </p:nvPr>
        </p:nvSpPr>
        <p:spPr>
          <a:xfrm>
            <a:off x="4610100" y="1828800"/>
            <a:ext cx="4305300" cy="4343400"/>
          </a:xfrm>
        </p:spPr>
        <p:txBody>
          <a:bodyPr>
            <a:noAutofit/>
          </a:bodyPr>
          <a:lstStyle/>
          <a:p>
            <a:r>
              <a:rPr lang="en-US" sz="3200" dirty="0" smtClean="0">
                <a:latin typeface="Arial"/>
                <a:cs typeface="Arial"/>
              </a:rPr>
              <a:t>Complete matching of words to definitions</a:t>
            </a:r>
          </a:p>
          <a:p>
            <a:r>
              <a:rPr lang="en-US" sz="3200" dirty="0" smtClean="0">
                <a:latin typeface="Arial"/>
                <a:cs typeface="Arial"/>
              </a:rPr>
              <a:t>Pass to a colleague</a:t>
            </a:r>
          </a:p>
          <a:p>
            <a:r>
              <a:rPr lang="en-US" sz="3200" dirty="0" smtClean="0">
                <a:latin typeface="Arial"/>
                <a:cs typeface="Arial"/>
              </a:rPr>
              <a:t>Have colleague mark</a:t>
            </a:r>
          </a:p>
          <a:p>
            <a:r>
              <a:rPr lang="en-US" sz="3200" dirty="0" smtClean="0">
                <a:latin typeface="Arial"/>
                <a:cs typeface="Arial"/>
              </a:rPr>
              <a:t>How did you do?</a:t>
            </a:r>
            <a:endParaRPr lang="en-US" sz="3200" dirty="0">
              <a:latin typeface="Arial"/>
              <a:cs typeface="Arial"/>
            </a:endParaRPr>
          </a:p>
        </p:txBody>
      </p:sp>
      <p:sp>
        <p:nvSpPr>
          <p:cNvPr id="2" name="Slide Number Placeholder 1"/>
          <p:cNvSpPr>
            <a:spLocks noGrp="1"/>
          </p:cNvSpPr>
          <p:nvPr>
            <p:ph type="sldNum" sz="quarter" idx="12"/>
          </p:nvPr>
        </p:nvSpPr>
        <p:spPr/>
        <p:txBody>
          <a:bodyPr/>
          <a:lstStyle/>
          <a:p>
            <a:fld id="{1AD93096-5B34-4342-9326-69289CEAE4C2}" type="slidenum">
              <a:rPr lang="en-US" smtClean="0"/>
              <a:pPr/>
              <a:t>5</a:t>
            </a:fld>
            <a:endParaRPr lang="en-US" dirty="0">
              <a:solidFill>
                <a:schemeClr val="tx2"/>
              </a:solidFill>
            </a:endParaRPr>
          </a:p>
        </p:txBody>
      </p:sp>
    </p:spTree>
    <p:extLst>
      <p:ext uri="{BB962C8B-B14F-4D97-AF65-F5344CB8AC3E}">
        <p14:creationId xmlns:p14="http://schemas.microsoft.com/office/powerpoint/2010/main" val="88234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152400"/>
            <a:ext cx="88392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lnSpc>
                <a:spcPct val="120000"/>
              </a:lnSpc>
              <a:spcBef>
                <a:spcPts val="300"/>
              </a:spcBef>
              <a:spcAft>
                <a:spcPts val="900"/>
              </a:spcAft>
            </a:pPr>
            <a:r>
              <a:rPr lang="en-US" sz="3200" b="1">
                <a:solidFill>
                  <a:srgbClr val="000000"/>
                </a:solidFill>
                <a:latin typeface="Arial" charset="0"/>
              </a:rPr>
              <a:t>Keys to Effective Inclusive Teaching</a:t>
            </a:r>
          </a:p>
          <a:p>
            <a:pPr eaLnBrk="1" hangingPunct="1"/>
            <a:endParaRPr lang="en-US"/>
          </a:p>
        </p:txBody>
      </p:sp>
      <p:sp>
        <p:nvSpPr>
          <p:cNvPr id="181253" name="AutoShape 5"/>
          <p:cNvSpPr>
            <a:spLocks noChangeArrowheads="1"/>
          </p:cNvSpPr>
          <p:nvPr/>
        </p:nvSpPr>
        <p:spPr bwMode="auto">
          <a:xfrm>
            <a:off x="4038600" y="1219200"/>
            <a:ext cx="2590800" cy="762000"/>
          </a:xfrm>
          <a:prstGeom prst="leftArrow">
            <a:avLst>
              <a:gd name="adj1" fmla="val 50000"/>
              <a:gd name="adj2" fmla="val 850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Personal best learning</a:t>
            </a:r>
            <a:endParaRPr lang="en-US" sz="1600">
              <a:solidFill>
                <a:schemeClr val="bg1"/>
              </a:solidFill>
              <a:latin typeface="Arial" charset="0"/>
              <a:cs typeface="ＭＳ Ｐゴシック" charset="0"/>
            </a:endParaRPr>
          </a:p>
        </p:txBody>
      </p:sp>
      <p:sp>
        <p:nvSpPr>
          <p:cNvPr id="181254" name="AutoShape 6"/>
          <p:cNvSpPr>
            <a:spLocks noChangeArrowheads="1"/>
          </p:cNvSpPr>
          <p:nvPr/>
        </p:nvSpPr>
        <p:spPr bwMode="auto">
          <a:xfrm>
            <a:off x="5410200" y="3505200"/>
            <a:ext cx="2667000" cy="762000"/>
          </a:xfrm>
          <a:prstGeom prst="leftArrow">
            <a:avLst>
              <a:gd name="adj1" fmla="val 50000"/>
              <a:gd name="adj2" fmla="val 87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Support learning</a:t>
            </a:r>
            <a:endParaRPr lang="en-US" sz="1600">
              <a:solidFill>
                <a:schemeClr val="bg1"/>
              </a:solidFill>
              <a:latin typeface="Arial" charset="0"/>
              <a:cs typeface="ＭＳ Ｐゴシック" charset="0"/>
            </a:endParaRPr>
          </a:p>
        </p:txBody>
      </p:sp>
      <p:sp>
        <p:nvSpPr>
          <p:cNvPr id="181255" name="AutoShape 7"/>
          <p:cNvSpPr>
            <a:spLocks noChangeArrowheads="1"/>
          </p:cNvSpPr>
          <p:nvPr/>
        </p:nvSpPr>
        <p:spPr bwMode="auto">
          <a:xfrm>
            <a:off x="4724400" y="2362200"/>
            <a:ext cx="2971800" cy="762000"/>
          </a:xfrm>
          <a:prstGeom prst="leftArrow">
            <a:avLst>
              <a:gd name="adj1" fmla="val 50000"/>
              <a:gd name="adj2" fmla="val 97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Challenging teaching for all</a:t>
            </a:r>
            <a:r>
              <a:rPr lang="en-US" sz="1600">
                <a:solidFill>
                  <a:schemeClr val="bg1"/>
                </a:solidFill>
                <a:latin typeface="Arial" charset="0"/>
                <a:cs typeface="ＭＳ Ｐゴシック" charset="0"/>
              </a:rPr>
              <a:t>  </a:t>
            </a:r>
          </a:p>
        </p:txBody>
      </p:sp>
      <p:sp>
        <p:nvSpPr>
          <p:cNvPr id="181256" name="AutoShape 8"/>
          <p:cNvSpPr>
            <a:spLocks noChangeArrowheads="1"/>
          </p:cNvSpPr>
          <p:nvPr/>
        </p:nvSpPr>
        <p:spPr bwMode="auto">
          <a:xfrm>
            <a:off x="6019800" y="4419600"/>
            <a:ext cx="2819400" cy="762000"/>
          </a:xfrm>
          <a:prstGeom prst="leftArrow">
            <a:avLst>
              <a:gd name="adj1" fmla="val 50000"/>
              <a:gd name="adj2" fmla="val 92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Meet emotional needs</a:t>
            </a:r>
          </a:p>
        </p:txBody>
      </p:sp>
      <p:grpSp>
        <p:nvGrpSpPr>
          <p:cNvPr id="23559" name="Group 9"/>
          <p:cNvGrpSpPr>
            <a:grpSpLocks/>
          </p:cNvGrpSpPr>
          <p:nvPr/>
        </p:nvGrpSpPr>
        <p:grpSpPr bwMode="auto">
          <a:xfrm>
            <a:off x="152400" y="838200"/>
            <a:ext cx="6400800" cy="5257800"/>
            <a:chOff x="143" y="768"/>
            <a:chExt cx="3936" cy="3407"/>
          </a:xfrm>
        </p:grpSpPr>
        <p:sp>
          <p:nvSpPr>
            <p:cNvPr id="23563" name="AutoShape 10"/>
            <p:cNvSpPr>
              <a:spLocks noChangeArrowheads="1"/>
            </p:cNvSpPr>
            <p:nvPr/>
          </p:nvSpPr>
          <p:spPr bwMode="auto">
            <a:xfrm flipV="1">
              <a:off x="1127" y="1531"/>
              <a:ext cx="1922" cy="943"/>
            </a:xfrm>
            <a:custGeom>
              <a:avLst/>
              <a:gdLst>
                <a:gd name="T0" fmla="*/ 1660 w 21600"/>
                <a:gd name="T1" fmla="*/ 472 h 21600"/>
                <a:gd name="T2" fmla="*/ 961 w 21600"/>
                <a:gd name="T3" fmla="*/ 943 h 21600"/>
                <a:gd name="T4" fmla="*/ 262 w 21600"/>
                <a:gd name="T5" fmla="*/ 472 h 21600"/>
                <a:gd name="T6" fmla="*/ 961 w 21600"/>
                <a:gd name="T7" fmla="*/ 0 h 21600"/>
                <a:gd name="T8" fmla="*/ 0 60000 65536"/>
                <a:gd name="T9" fmla="*/ 0 60000 65536"/>
                <a:gd name="T10" fmla="*/ 0 60000 65536"/>
                <a:gd name="T11" fmla="*/ 0 60000 65536"/>
                <a:gd name="T12" fmla="*/ 4743 w 21600"/>
                <a:gd name="T13" fmla="*/ 4741 h 21600"/>
                <a:gd name="T14" fmla="*/ 16857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879" y="21600"/>
                  </a:lnTo>
                  <a:lnTo>
                    <a:pt x="15721" y="21600"/>
                  </a:lnTo>
                  <a:lnTo>
                    <a:pt x="21600" y="0"/>
                  </a:lnTo>
                  <a:close/>
                </a:path>
              </a:pathLst>
            </a:custGeom>
            <a:solidFill>
              <a:srgbClr val="FFCC00"/>
            </a:solidFill>
            <a:ln w="9525">
              <a:solidFill>
                <a:schemeClr val="tx1"/>
              </a:solidFill>
              <a:miter lim="800000"/>
              <a:headEnd/>
              <a:tailEnd/>
            </a:ln>
          </p:spPr>
          <p:txBody>
            <a:bodyPr wrap="none" anchor="ctr"/>
            <a:lstStyle/>
            <a:p>
              <a:endParaRPr lang="en-US"/>
            </a:p>
          </p:txBody>
        </p:sp>
        <p:sp>
          <p:nvSpPr>
            <p:cNvPr id="23564" name="Text Box 11"/>
            <p:cNvSpPr txBox="1">
              <a:spLocks noChangeArrowheads="1"/>
            </p:cNvSpPr>
            <p:nvPr/>
          </p:nvSpPr>
          <p:spPr bwMode="auto">
            <a:xfrm>
              <a:off x="1663" y="1666"/>
              <a:ext cx="894" cy="673"/>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lnSpc>
                  <a:spcPct val="90000"/>
                </a:lnSpc>
              </a:pPr>
              <a:r>
                <a:rPr lang="en-US" sz="1800" b="1" dirty="0">
                  <a:solidFill>
                    <a:srgbClr val="000000"/>
                  </a:solidFill>
                  <a:latin typeface="Comic Sans MS" charset="0"/>
                </a:rPr>
                <a:t>Authentic</a:t>
              </a:r>
            </a:p>
            <a:p>
              <a:pPr algn="ctr">
                <a:lnSpc>
                  <a:spcPct val="90000"/>
                </a:lnSpc>
              </a:pPr>
              <a:r>
                <a:rPr lang="en-US" sz="1800" b="1" dirty="0">
                  <a:solidFill>
                    <a:srgbClr val="000000"/>
                  </a:solidFill>
                  <a:latin typeface="Comic Sans MS" charset="0"/>
                </a:rPr>
                <a:t>Multi-level </a:t>
              </a:r>
            </a:p>
            <a:p>
              <a:pPr algn="ctr">
                <a:lnSpc>
                  <a:spcPct val="90000"/>
                </a:lnSpc>
              </a:pPr>
              <a:r>
                <a:rPr lang="en-US" sz="1800" b="1" dirty="0">
                  <a:solidFill>
                    <a:srgbClr val="000000"/>
                  </a:solidFill>
                  <a:latin typeface="Comic Sans MS" charset="0"/>
                </a:rPr>
                <a:t>Instruction </a:t>
              </a:r>
              <a:endParaRPr lang="en-US" b="1" dirty="0">
                <a:solidFill>
                  <a:srgbClr val="000000"/>
                </a:solidFill>
                <a:latin typeface="Comic Sans MS" charset="0"/>
              </a:endParaRPr>
            </a:p>
          </p:txBody>
        </p:sp>
        <p:grpSp>
          <p:nvGrpSpPr>
            <p:cNvPr id="23565" name="Group 12"/>
            <p:cNvGrpSpPr>
              <a:grpSpLocks/>
            </p:cNvGrpSpPr>
            <p:nvPr/>
          </p:nvGrpSpPr>
          <p:grpSpPr bwMode="auto">
            <a:xfrm>
              <a:off x="1663" y="768"/>
              <a:ext cx="849" cy="718"/>
              <a:chOff x="1968" y="480"/>
              <a:chExt cx="838" cy="736"/>
            </a:xfrm>
          </p:grpSpPr>
          <p:sp>
            <p:nvSpPr>
              <p:cNvPr id="23570" name="AutoShape 13"/>
              <p:cNvSpPr>
                <a:spLocks noChangeArrowheads="1"/>
              </p:cNvSpPr>
              <p:nvPr/>
            </p:nvSpPr>
            <p:spPr bwMode="auto">
              <a:xfrm>
                <a:off x="1968" y="480"/>
                <a:ext cx="838" cy="736"/>
              </a:xfrm>
              <a:prstGeom prst="triangle">
                <a:avLst>
                  <a:gd name="adj" fmla="val 50000"/>
                </a:avLst>
              </a:prstGeom>
              <a:solidFill>
                <a:srgbClr val="FFCC66"/>
              </a:solidFill>
              <a:ln w="9525">
                <a:solidFill>
                  <a:schemeClr val="tx1"/>
                </a:solidFill>
                <a:miter lim="800000"/>
                <a:headEnd/>
                <a:tailEnd/>
              </a:ln>
            </p:spPr>
            <p:txBody>
              <a:bodyPr wrap="none" anchor="ctr"/>
              <a:lstStyle/>
              <a:p>
                <a:pPr algn="ctr"/>
                <a:endParaRPr lang="en-US"/>
              </a:p>
            </p:txBody>
          </p:sp>
          <p:pic>
            <p:nvPicPr>
              <p:cNvPr id="2357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816"/>
                <a:ext cx="32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566" name="AutoShape 15"/>
            <p:cNvSpPr>
              <a:spLocks noChangeArrowheads="1"/>
            </p:cNvSpPr>
            <p:nvPr/>
          </p:nvSpPr>
          <p:spPr bwMode="auto">
            <a:xfrm rot="-10799961">
              <a:off x="814" y="2519"/>
              <a:ext cx="2548" cy="494"/>
            </a:xfrm>
            <a:custGeom>
              <a:avLst/>
              <a:gdLst>
                <a:gd name="T0" fmla="*/ 2407 w 21600"/>
                <a:gd name="T1" fmla="*/ 247 h 21600"/>
                <a:gd name="T2" fmla="*/ 1274 w 21600"/>
                <a:gd name="T3" fmla="*/ 494 h 21600"/>
                <a:gd name="T4" fmla="*/ 141 w 21600"/>
                <a:gd name="T5" fmla="*/ 247 h 21600"/>
                <a:gd name="T6" fmla="*/ 1274 w 21600"/>
                <a:gd name="T7" fmla="*/ 0 h 21600"/>
                <a:gd name="T8" fmla="*/ 0 60000 65536"/>
                <a:gd name="T9" fmla="*/ 0 60000 65536"/>
                <a:gd name="T10" fmla="*/ 0 60000 65536"/>
                <a:gd name="T11" fmla="*/ 0 60000 65536"/>
                <a:gd name="T12" fmla="*/ 3001 w 21600"/>
                <a:gd name="T13" fmla="*/ 3017 h 21600"/>
                <a:gd name="T14" fmla="*/ 18599 w 21600"/>
                <a:gd name="T15" fmla="*/ 18583 h 21600"/>
              </a:gdLst>
              <a:ahLst/>
              <a:cxnLst>
                <a:cxn ang="T8">
                  <a:pos x="T0" y="T1"/>
                </a:cxn>
                <a:cxn ang="T9">
                  <a:pos x="T2" y="T3"/>
                </a:cxn>
                <a:cxn ang="T10">
                  <a:pos x="T4" y="T5"/>
                </a:cxn>
                <a:cxn ang="T11">
                  <a:pos x="T6" y="T7"/>
                </a:cxn>
              </a:cxnLst>
              <a:rect l="T12" t="T13" r="T14" b="T15"/>
              <a:pathLst>
                <a:path w="21600" h="21600">
                  <a:moveTo>
                    <a:pt x="0" y="0"/>
                  </a:moveTo>
                  <a:lnTo>
                    <a:pt x="2394" y="21600"/>
                  </a:lnTo>
                  <a:lnTo>
                    <a:pt x="19206" y="21600"/>
                  </a:lnTo>
                  <a:lnTo>
                    <a:pt x="21600" y="0"/>
                  </a:lnTo>
                  <a:close/>
                </a:path>
              </a:pathLst>
            </a:custGeom>
            <a:solidFill>
              <a:schemeClr val="accent1"/>
            </a:solidFill>
            <a:ln w="9525">
              <a:solidFill>
                <a:schemeClr val="tx1"/>
              </a:solidFill>
              <a:miter lim="800000"/>
              <a:headEnd/>
              <a:tailEnd/>
            </a:ln>
          </p:spPr>
          <p:txBody>
            <a:bodyPr rot="10800000" wrap="none" anchor="ctr"/>
            <a:lstStyle/>
            <a:p>
              <a:pPr algn="ctr" eaLnBrk="0" hangingPunct="0"/>
              <a:r>
                <a:rPr lang="en-US" sz="1800" b="1">
                  <a:solidFill>
                    <a:schemeClr val="bg2"/>
                  </a:solidFill>
                  <a:latin typeface="Arial" charset="0"/>
                  <a:cs typeface="ＭＳ Ｐゴシック" charset="0"/>
                </a:rPr>
                <a:t>Support - Partnering</a:t>
              </a:r>
            </a:p>
          </p:txBody>
        </p:sp>
        <p:sp>
          <p:nvSpPr>
            <p:cNvPr id="23567" name="AutoShape 16"/>
            <p:cNvSpPr>
              <a:spLocks noChangeArrowheads="1"/>
            </p:cNvSpPr>
            <p:nvPr/>
          </p:nvSpPr>
          <p:spPr bwMode="auto">
            <a:xfrm rot="10800000">
              <a:off x="412" y="3057"/>
              <a:ext cx="3396" cy="674"/>
            </a:xfrm>
            <a:custGeom>
              <a:avLst/>
              <a:gdLst>
                <a:gd name="T0" fmla="*/ 3198 w 21600"/>
                <a:gd name="T1" fmla="*/ 337 h 21600"/>
                <a:gd name="T2" fmla="*/ 1698 w 21600"/>
                <a:gd name="T3" fmla="*/ 674 h 21600"/>
                <a:gd name="T4" fmla="*/ 198 w 21600"/>
                <a:gd name="T5" fmla="*/ 337 h 21600"/>
                <a:gd name="T6" fmla="*/ 1698 w 21600"/>
                <a:gd name="T7" fmla="*/ 0 h 21600"/>
                <a:gd name="T8" fmla="*/ 0 60000 65536"/>
                <a:gd name="T9" fmla="*/ 0 60000 65536"/>
                <a:gd name="T10" fmla="*/ 0 60000 65536"/>
                <a:gd name="T11" fmla="*/ 0 60000 65536"/>
                <a:gd name="T12" fmla="*/ 3059 w 21600"/>
                <a:gd name="T13" fmla="*/ 3045 h 21600"/>
                <a:gd name="T14" fmla="*/ 18541 w 21600"/>
                <a:gd name="T15" fmla="*/ 18555 h 21600"/>
              </a:gdLst>
              <a:ahLst/>
              <a:cxnLst>
                <a:cxn ang="T8">
                  <a:pos x="T0" y="T1"/>
                </a:cxn>
                <a:cxn ang="T9">
                  <a:pos x="T2" y="T3"/>
                </a:cxn>
                <a:cxn ang="T10">
                  <a:pos x="T4" y="T5"/>
                </a:cxn>
                <a:cxn ang="T11">
                  <a:pos x="T6" y="T7"/>
                </a:cxn>
              </a:cxnLst>
              <a:rect l="T12" t="T13" r="T14" b="T15"/>
              <a:pathLst>
                <a:path w="21600" h="21600">
                  <a:moveTo>
                    <a:pt x="0" y="0"/>
                  </a:moveTo>
                  <a:lnTo>
                    <a:pt x="2518" y="21600"/>
                  </a:lnTo>
                  <a:lnTo>
                    <a:pt x="19082" y="21600"/>
                  </a:lnTo>
                  <a:lnTo>
                    <a:pt x="21600" y="0"/>
                  </a:lnTo>
                  <a:close/>
                </a:path>
              </a:pathLst>
            </a:custGeom>
            <a:solidFill>
              <a:srgbClr val="63A9D8"/>
            </a:solidFill>
            <a:ln w="9525">
              <a:solidFill>
                <a:schemeClr val="tx1"/>
              </a:solidFill>
              <a:miter lim="800000"/>
              <a:headEnd/>
              <a:tailEnd/>
            </a:ln>
          </p:spPr>
          <p:txBody>
            <a:bodyPr rot="10800000" wrap="none" anchor="ctr"/>
            <a:lstStyle/>
            <a:p>
              <a:pPr algn="ctr" eaLnBrk="0" hangingPunct="0"/>
              <a:r>
                <a:rPr lang="en-US" sz="1800" b="1">
                  <a:solidFill>
                    <a:schemeClr val="bg2"/>
                  </a:solidFill>
                  <a:latin typeface="Arial" charset="0"/>
                  <a:cs typeface="ＭＳ Ｐゴシック" charset="0"/>
                </a:rPr>
                <a:t>Community</a:t>
              </a:r>
            </a:p>
            <a:p>
              <a:pPr algn="ctr" eaLnBrk="0" hangingPunct="0"/>
              <a:r>
                <a:rPr lang="en-US" sz="1800" b="1">
                  <a:solidFill>
                    <a:schemeClr val="bg2"/>
                  </a:solidFill>
                  <a:latin typeface="Arial" charset="0"/>
                  <a:cs typeface="ＭＳ Ｐゴシック" charset="0"/>
                </a:rPr>
                <a:t>Democracy - Including All</a:t>
              </a:r>
            </a:p>
          </p:txBody>
        </p:sp>
        <p:sp>
          <p:nvSpPr>
            <p:cNvPr id="23568" name="AutoShape 17"/>
            <p:cNvSpPr>
              <a:spLocks noChangeArrowheads="1"/>
            </p:cNvSpPr>
            <p:nvPr/>
          </p:nvSpPr>
          <p:spPr bwMode="auto">
            <a:xfrm rot="10790862">
              <a:off x="143" y="3773"/>
              <a:ext cx="3936" cy="402"/>
            </a:xfrm>
            <a:custGeom>
              <a:avLst/>
              <a:gdLst>
                <a:gd name="T0" fmla="*/ 3820 w 21600"/>
                <a:gd name="T1" fmla="*/ 201 h 21600"/>
                <a:gd name="T2" fmla="*/ 1968 w 21600"/>
                <a:gd name="T3" fmla="*/ 402 h 21600"/>
                <a:gd name="T4" fmla="*/ 116 w 21600"/>
                <a:gd name="T5" fmla="*/ 201 h 21600"/>
                <a:gd name="T6" fmla="*/ 1968 w 21600"/>
                <a:gd name="T7" fmla="*/ 0 h 21600"/>
                <a:gd name="T8" fmla="*/ 0 60000 65536"/>
                <a:gd name="T9" fmla="*/ 0 60000 65536"/>
                <a:gd name="T10" fmla="*/ 0 60000 65536"/>
                <a:gd name="T11" fmla="*/ 0 60000 65536"/>
                <a:gd name="T12" fmla="*/ 2437 w 21600"/>
                <a:gd name="T13" fmla="*/ 2418 h 21600"/>
                <a:gd name="T14" fmla="*/ 19163 w 21600"/>
                <a:gd name="T15" fmla="*/ 19182 h 21600"/>
              </a:gdLst>
              <a:ahLst/>
              <a:cxnLst>
                <a:cxn ang="T8">
                  <a:pos x="T0" y="T1"/>
                </a:cxn>
                <a:cxn ang="T9">
                  <a:pos x="T2" y="T3"/>
                </a:cxn>
                <a:cxn ang="T10">
                  <a:pos x="T4" y="T5"/>
                </a:cxn>
                <a:cxn ang="T11">
                  <a:pos x="T6" y="T7"/>
                </a:cxn>
              </a:cxnLst>
              <a:rect l="T12" t="T13" r="T14" b="T15"/>
              <a:pathLst>
                <a:path w="21600" h="21600">
                  <a:moveTo>
                    <a:pt x="0" y="0"/>
                  </a:moveTo>
                  <a:lnTo>
                    <a:pt x="1278" y="21600"/>
                  </a:lnTo>
                  <a:lnTo>
                    <a:pt x="20322" y="21600"/>
                  </a:lnTo>
                  <a:lnTo>
                    <a:pt x="21600" y="0"/>
                  </a:lnTo>
                  <a:close/>
                </a:path>
              </a:pathLst>
            </a:custGeom>
            <a:solidFill>
              <a:srgbClr val="008080"/>
            </a:solidFill>
            <a:ln w="9525">
              <a:solidFill>
                <a:schemeClr val="tx1"/>
              </a:solidFill>
              <a:miter lim="800000"/>
              <a:headEnd/>
              <a:tailEnd/>
            </a:ln>
          </p:spPr>
          <p:txBody>
            <a:bodyPr wrap="none" anchor="ctr"/>
            <a:lstStyle/>
            <a:p>
              <a:endParaRPr lang="en-US"/>
            </a:p>
          </p:txBody>
        </p:sp>
        <p:sp>
          <p:nvSpPr>
            <p:cNvPr id="23569" name="Text Box 18"/>
            <p:cNvSpPr txBox="1">
              <a:spLocks noChangeArrowheads="1"/>
            </p:cNvSpPr>
            <p:nvPr/>
          </p:nvSpPr>
          <p:spPr bwMode="auto">
            <a:xfrm>
              <a:off x="680" y="3866"/>
              <a:ext cx="2904"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spcBef>
                  <a:spcPct val="50000"/>
                </a:spcBef>
              </a:pPr>
              <a:r>
                <a:rPr lang="en-US" sz="1800">
                  <a:latin typeface="Arial" charset="0"/>
                  <a:cs typeface="ＭＳ Ｐゴシック" charset="0"/>
                </a:rPr>
                <a:t>Inclusive Learning Environments</a:t>
              </a:r>
            </a:p>
          </p:txBody>
        </p:sp>
      </p:grpSp>
      <p:sp>
        <p:nvSpPr>
          <p:cNvPr id="181267" name="AutoShape 19"/>
          <p:cNvSpPr>
            <a:spLocks noChangeArrowheads="1"/>
          </p:cNvSpPr>
          <p:nvPr/>
        </p:nvSpPr>
        <p:spPr bwMode="auto">
          <a:xfrm>
            <a:off x="6477000" y="5334000"/>
            <a:ext cx="2667000" cy="762000"/>
          </a:xfrm>
          <a:prstGeom prst="leftArrow">
            <a:avLst>
              <a:gd name="adj1" fmla="val 50000"/>
              <a:gd name="adj2" fmla="val 87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Space for All</a:t>
            </a:r>
            <a:endParaRPr lang="en-US" sz="1600">
              <a:solidFill>
                <a:schemeClr val="bg1"/>
              </a:solidFill>
              <a:latin typeface="Arial" charset="0"/>
              <a:cs typeface="ＭＳ Ｐゴシック" charset="0"/>
            </a:endParaRPr>
          </a:p>
        </p:txBody>
      </p:sp>
      <p:sp>
        <p:nvSpPr>
          <p:cNvPr id="23562" name="Text Box 20"/>
          <p:cNvSpPr txBox="1">
            <a:spLocks noChangeArrowheads="1"/>
          </p:cNvSpPr>
          <p:nvPr/>
        </p:nvSpPr>
        <p:spPr bwMode="auto">
          <a:xfrm>
            <a:off x="533400" y="6705600"/>
            <a:ext cx="990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endParaRPr lang="en-US"/>
          </a:p>
        </p:txBody>
      </p:sp>
      <p:sp>
        <p:nvSpPr>
          <p:cNvPr id="2" name="Slide Number Placeholder 1"/>
          <p:cNvSpPr>
            <a:spLocks noGrp="1"/>
          </p:cNvSpPr>
          <p:nvPr>
            <p:ph type="sldNum" sz="quarter" idx="12"/>
          </p:nvPr>
        </p:nvSpPr>
        <p:spPr/>
        <p:txBody>
          <a:bodyPr/>
          <a:lstStyle/>
          <a:p>
            <a:fld id="{1AD93096-5B34-4342-9326-69289CEAE4C2}" type="slidenum">
              <a:rPr lang="en-US" smtClean="0"/>
              <a:pPr/>
              <a:t>6</a:t>
            </a:fld>
            <a:endParaRPr lang="en-US" dirty="0">
              <a:solidFill>
                <a:schemeClr val="tx2"/>
              </a:solidFill>
            </a:endParaRPr>
          </a:p>
        </p:txBody>
      </p:sp>
    </p:spTree>
    <p:extLst>
      <p:ext uri="{BB962C8B-B14F-4D97-AF65-F5344CB8AC3E}">
        <p14:creationId xmlns:p14="http://schemas.microsoft.com/office/powerpoint/2010/main" val="319753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67"/>
                                        </p:tgtEl>
                                        <p:attrNameLst>
                                          <p:attrName>style.visibility</p:attrName>
                                        </p:attrNameLst>
                                      </p:cBhvr>
                                      <p:to>
                                        <p:strVal val="visible"/>
                                      </p:to>
                                    </p:set>
                                    <p:animEffect transition="in" filter="dissolve">
                                      <p:cBhvr>
                                        <p:cTn id="7" dur="500"/>
                                        <p:tgtEl>
                                          <p:spTgt spid="18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256"/>
                                        </p:tgtEl>
                                        <p:attrNameLst>
                                          <p:attrName>style.visibility</p:attrName>
                                        </p:attrNameLst>
                                      </p:cBhvr>
                                      <p:to>
                                        <p:strVal val="visible"/>
                                      </p:to>
                                    </p:set>
                                    <p:animEffect transition="in" filter="dissolve">
                                      <p:cBhvr>
                                        <p:cTn id="12" dur="500"/>
                                        <p:tgtEl>
                                          <p:spTgt spid="181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54"/>
                                        </p:tgtEl>
                                        <p:attrNameLst>
                                          <p:attrName>style.visibility</p:attrName>
                                        </p:attrNameLst>
                                      </p:cBhvr>
                                      <p:to>
                                        <p:strVal val="visible"/>
                                      </p:to>
                                    </p:set>
                                    <p:animEffect transition="in" filter="dissolve">
                                      <p:cBhvr>
                                        <p:cTn id="17" dur="500"/>
                                        <p:tgtEl>
                                          <p:spTgt spid="1812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1255"/>
                                        </p:tgtEl>
                                        <p:attrNameLst>
                                          <p:attrName>style.visibility</p:attrName>
                                        </p:attrNameLst>
                                      </p:cBhvr>
                                      <p:to>
                                        <p:strVal val="visible"/>
                                      </p:to>
                                    </p:set>
                                    <p:animEffect transition="in" filter="dissolve">
                                      <p:cBhvr>
                                        <p:cTn id="22" dur="500"/>
                                        <p:tgtEl>
                                          <p:spTgt spid="1812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1253"/>
                                        </p:tgtEl>
                                        <p:attrNameLst>
                                          <p:attrName>style.visibility</p:attrName>
                                        </p:attrNameLst>
                                      </p:cBhvr>
                                      <p:to>
                                        <p:strVal val="visible"/>
                                      </p:to>
                                    </p:set>
                                    <p:animEffect transition="in" filter="dissolve">
                                      <p:cBhvr>
                                        <p:cTn id="2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P spid="181254" grpId="0" animBg="1"/>
      <p:bldP spid="181255" grpId="0" animBg="1"/>
      <p:bldP spid="181256" grpId="0" animBg="1"/>
      <p:bldP spid="1812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F2307D6-6A1A-404E-A875-22A45F48E158}" type="slidenum">
              <a:rPr lang="en-US"/>
              <a:pPr/>
              <a:t>7</a:t>
            </a:fld>
            <a:endParaRPr lang="en-US"/>
          </a:p>
        </p:txBody>
      </p:sp>
      <p:sp>
        <p:nvSpPr>
          <p:cNvPr id="7170" name="Rectangle 2"/>
          <p:cNvSpPr>
            <a:spLocks noGrp="1" noChangeArrowheads="1"/>
          </p:cNvSpPr>
          <p:nvPr>
            <p:ph type="title"/>
          </p:nvPr>
        </p:nvSpPr>
        <p:spPr>
          <a:xfrm>
            <a:off x="685800" y="152400"/>
            <a:ext cx="6870700" cy="1219200"/>
          </a:xfrm>
        </p:spPr>
        <p:txBody>
          <a:bodyPr/>
          <a:lstStyle/>
          <a:p>
            <a:r>
              <a:rPr lang="en-US" dirty="0">
                <a:latin typeface="Arial"/>
                <a:cs typeface="Arial"/>
              </a:rPr>
              <a:t>The Goal</a:t>
            </a:r>
          </a:p>
        </p:txBody>
      </p:sp>
      <p:sp>
        <p:nvSpPr>
          <p:cNvPr id="7171" name="Rectangle 3"/>
          <p:cNvSpPr>
            <a:spLocks noGrp="1" noChangeArrowheads="1"/>
          </p:cNvSpPr>
          <p:nvPr>
            <p:ph type="body" sz="half" idx="2"/>
          </p:nvPr>
        </p:nvSpPr>
        <p:spPr>
          <a:xfrm>
            <a:off x="3886200" y="1828800"/>
            <a:ext cx="5029200" cy="4572000"/>
          </a:xfrm>
        </p:spPr>
        <p:txBody>
          <a:bodyPr>
            <a:noAutofit/>
          </a:bodyPr>
          <a:lstStyle/>
          <a:p>
            <a:pPr>
              <a:lnSpc>
                <a:spcPct val="90000"/>
              </a:lnSpc>
            </a:pPr>
            <a:r>
              <a:rPr lang="en-US" sz="3200" dirty="0">
                <a:latin typeface="Arial"/>
                <a:cs typeface="Arial"/>
              </a:rPr>
              <a:t>There is little evidence that exposure to general education setting alone will result in gains to social, language, development or academic skills of children with disabilities. </a:t>
            </a:r>
            <a:r>
              <a:rPr lang="en-US" sz="3200" dirty="0">
                <a:solidFill>
                  <a:srgbClr val="FF0000"/>
                </a:solidFill>
                <a:latin typeface="Arial"/>
                <a:cs typeface="Arial"/>
              </a:rPr>
              <a:t>Active participation is key to learning.</a:t>
            </a:r>
          </a:p>
        </p:txBody>
      </p:sp>
      <p:pic>
        <p:nvPicPr>
          <p:cNvPr id="7174" name="Picture 6" descr="goals"/>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228600" y="2286000"/>
            <a:ext cx="3771900" cy="3429000"/>
          </a:xfrm>
        </p:spPr>
      </p:pic>
    </p:spTree>
    <p:extLst>
      <p:ext uri="{BB962C8B-B14F-4D97-AF65-F5344CB8AC3E}">
        <p14:creationId xmlns:p14="http://schemas.microsoft.com/office/powerpoint/2010/main" val="253569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76EC2888-6A49-9E42-A0BB-4381EC5D9E3B}" type="slidenum">
              <a:rPr lang="en-US"/>
              <a:pPr/>
              <a:t>8</a:t>
            </a:fld>
            <a:endParaRPr lang="en-US"/>
          </a:p>
        </p:txBody>
      </p:sp>
      <p:sp>
        <p:nvSpPr>
          <p:cNvPr id="8194" name="Rectangle 2"/>
          <p:cNvSpPr>
            <a:spLocks noGrp="1" noChangeArrowheads="1"/>
          </p:cNvSpPr>
          <p:nvPr>
            <p:ph type="title"/>
          </p:nvPr>
        </p:nvSpPr>
        <p:spPr>
          <a:xfrm>
            <a:off x="685800" y="152400"/>
            <a:ext cx="6870700" cy="1219200"/>
          </a:xfrm>
        </p:spPr>
        <p:txBody>
          <a:bodyPr/>
          <a:lstStyle/>
          <a:p>
            <a:r>
              <a:rPr lang="en-US" dirty="0">
                <a:latin typeface="Arial"/>
                <a:cs typeface="Arial"/>
              </a:rPr>
              <a:t>Meaningful Participation</a:t>
            </a:r>
          </a:p>
        </p:txBody>
      </p:sp>
      <p:pic>
        <p:nvPicPr>
          <p:cNvPr id="8198" name="Picture 6" descr="happy-rain-clou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95400" y="2819400"/>
            <a:ext cx="2438400" cy="2133600"/>
          </a:xfrm>
        </p:spPr>
      </p:pic>
      <p:pic>
        <p:nvPicPr>
          <p:cNvPr id="8199" name="Picture 7" descr="sad-rain-cloud"/>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257800" y="2819400"/>
            <a:ext cx="2514600" cy="2286000"/>
          </a:xfrm>
        </p:spPr>
      </p:pic>
      <p:sp>
        <p:nvSpPr>
          <p:cNvPr id="8200" name="Text Box 8"/>
          <p:cNvSpPr txBox="1">
            <a:spLocks noChangeArrowheads="1"/>
          </p:cNvSpPr>
          <p:nvPr/>
        </p:nvSpPr>
        <p:spPr bwMode="auto">
          <a:xfrm>
            <a:off x="1676400" y="2133600"/>
            <a:ext cx="1793875" cy="400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2000" dirty="0">
                <a:latin typeface="Arial"/>
                <a:cs typeface="Arial"/>
              </a:rPr>
              <a:t>Looks like..</a:t>
            </a:r>
            <a:r>
              <a:rPr lang="en-US" dirty="0"/>
              <a:t>.</a:t>
            </a:r>
          </a:p>
        </p:txBody>
      </p:sp>
      <p:sp>
        <p:nvSpPr>
          <p:cNvPr id="8201" name="Text Box 9"/>
          <p:cNvSpPr txBox="1">
            <a:spLocks noChangeArrowheads="1"/>
          </p:cNvSpPr>
          <p:nvPr/>
        </p:nvSpPr>
        <p:spPr bwMode="auto">
          <a:xfrm>
            <a:off x="5257800" y="2057400"/>
            <a:ext cx="2316547" cy="400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000" dirty="0" err="1">
                <a:latin typeface="Arial"/>
                <a:cs typeface="Arial"/>
              </a:rPr>
              <a:t>Doesn</a:t>
            </a:r>
            <a:r>
              <a:rPr lang="ja-JP" altLang="en-US" sz="2000" dirty="0">
                <a:latin typeface="Arial"/>
                <a:cs typeface="Arial"/>
              </a:rPr>
              <a:t>’</a:t>
            </a:r>
            <a:r>
              <a:rPr lang="en-US" sz="2000" dirty="0">
                <a:latin typeface="Arial"/>
                <a:cs typeface="Arial"/>
              </a:rPr>
              <a:t>t look like..</a:t>
            </a:r>
            <a:r>
              <a:rPr lang="en-US" dirty="0"/>
              <a:t>.</a:t>
            </a:r>
          </a:p>
        </p:txBody>
      </p:sp>
    </p:spTree>
    <p:extLst>
      <p:ext uri="{BB962C8B-B14F-4D97-AF65-F5344CB8AC3E}">
        <p14:creationId xmlns:p14="http://schemas.microsoft.com/office/powerpoint/2010/main" val="269918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ACFAB39F-A6C2-1346-BDAC-1BBC96FCED34}" type="slidenum">
              <a:rPr lang="en-US"/>
              <a:pPr/>
              <a:t>9</a:t>
            </a:fld>
            <a:endParaRPr lang="en-US"/>
          </a:p>
        </p:txBody>
      </p:sp>
      <p:sp>
        <p:nvSpPr>
          <p:cNvPr id="9218" name="Rectangle 2"/>
          <p:cNvSpPr>
            <a:spLocks noGrp="1" noChangeArrowheads="1"/>
          </p:cNvSpPr>
          <p:nvPr>
            <p:ph type="title"/>
          </p:nvPr>
        </p:nvSpPr>
        <p:spPr>
          <a:xfrm>
            <a:off x="685800" y="152400"/>
            <a:ext cx="6870700" cy="1219200"/>
          </a:xfrm>
        </p:spPr>
        <p:txBody>
          <a:bodyPr>
            <a:normAutofit/>
          </a:bodyPr>
          <a:lstStyle/>
          <a:p>
            <a:pPr algn="ctr"/>
            <a:r>
              <a:rPr lang="en-US" sz="3200" b="1" dirty="0">
                <a:latin typeface="Arial"/>
                <a:cs typeface="Arial"/>
              </a:rPr>
              <a:t>Instructional Decisions: </a:t>
            </a:r>
            <a:r>
              <a:rPr lang="en-US" sz="3200" b="1" dirty="0" smtClean="0">
                <a:latin typeface="Arial"/>
                <a:cs typeface="Arial"/>
              </a:rPr>
              <a:t/>
            </a:r>
            <a:br>
              <a:rPr lang="en-US" sz="3200" b="1" dirty="0" smtClean="0">
                <a:latin typeface="Arial"/>
                <a:cs typeface="Arial"/>
              </a:rPr>
            </a:br>
            <a:r>
              <a:rPr lang="en-US" sz="3200" b="1" dirty="0" smtClean="0">
                <a:solidFill>
                  <a:schemeClr val="tx2"/>
                </a:solidFill>
                <a:latin typeface="Arial"/>
                <a:cs typeface="Arial"/>
              </a:rPr>
              <a:t>Participation </a:t>
            </a:r>
            <a:r>
              <a:rPr lang="en-US" sz="3200" b="1" dirty="0">
                <a:solidFill>
                  <a:schemeClr val="tx2"/>
                </a:solidFill>
                <a:latin typeface="Arial"/>
                <a:cs typeface="Arial"/>
              </a:rPr>
              <a:t>Options</a:t>
            </a:r>
            <a:endParaRPr lang="en-US" sz="3200" b="1" dirty="0">
              <a:latin typeface="Arial"/>
              <a:cs typeface="Arial"/>
            </a:endParaRPr>
          </a:p>
        </p:txBody>
      </p:sp>
      <p:sp>
        <p:nvSpPr>
          <p:cNvPr id="9219" name="Rectangle 3"/>
          <p:cNvSpPr>
            <a:spLocks noGrp="1" noChangeArrowheads="1"/>
          </p:cNvSpPr>
          <p:nvPr>
            <p:ph type="body" idx="1"/>
          </p:nvPr>
        </p:nvSpPr>
        <p:spPr>
          <a:xfrm>
            <a:off x="612648" y="1828800"/>
            <a:ext cx="8153400" cy="4267200"/>
          </a:xfrm>
        </p:spPr>
        <p:txBody>
          <a:bodyPr>
            <a:normAutofit/>
          </a:bodyPr>
          <a:lstStyle/>
          <a:p>
            <a:pPr marL="609600" indent="-609600">
              <a:buFontTx/>
              <a:buAutoNum type="arabicPeriod"/>
            </a:pPr>
            <a:r>
              <a:rPr lang="en-US" sz="4000" dirty="0">
                <a:latin typeface="Arial"/>
                <a:cs typeface="Arial"/>
              </a:rPr>
              <a:t>Same thing, same way</a:t>
            </a:r>
          </a:p>
          <a:p>
            <a:pPr marL="609600" indent="-609600">
              <a:buFontTx/>
              <a:buAutoNum type="arabicPeriod"/>
            </a:pPr>
            <a:r>
              <a:rPr lang="en-US" sz="4000" dirty="0">
                <a:latin typeface="Arial"/>
                <a:cs typeface="Arial"/>
              </a:rPr>
              <a:t>Same thing, different way</a:t>
            </a:r>
          </a:p>
          <a:p>
            <a:pPr marL="609600" indent="-609600">
              <a:buFontTx/>
              <a:buAutoNum type="arabicPeriod"/>
            </a:pPr>
            <a:r>
              <a:rPr lang="en-US" sz="4000" dirty="0">
                <a:latin typeface="Arial"/>
                <a:cs typeface="Arial"/>
              </a:rPr>
              <a:t>Same activity (or component), different goals</a:t>
            </a:r>
          </a:p>
          <a:p>
            <a:pPr marL="609600" indent="-609600">
              <a:buFontTx/>
              <a:buAutoNum type="arabicPeriod"/>
            </a:pPr>
            <a:r>
              <a:rPr lang="en-US" sz="4000" dirty="0">
                <a:latin typeface="Arial"/>
                <a:cs typeface="Arial"/>
              </a:rPr>
              <a:t>Same materials, different activity</a:t>
            </a:r>
          </a:p>
          <a:p>
            <a:pPr marL="609600" indent="-609600">
              <a:buFontTx/>
              <a:buAutoNum type="arabicPeriod"/>
            </a:pPr>
            <a:r>
              <a:rPr lang="en-US" sz="4000" dirty="0">
                <a:latin typeface="Arial"/>
                <a:cs typeface="Arial"/>
              </a:rPr>
              <a:t>Different activity</a:t>
            </a:r>
          </a:p>
        </p:txBody>
      </p:sp>
    </p:spTree>
    <p:extLst>
      <p:ext uri="{BB962C8B-B14F-4D97-AF65-F5344CB8AC3E}">
        <p14:creationId xmlns:p14="http://schemas.microsoft.com/office/powerpoint/2010/main" val="35348708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C10352480999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TC103524809990</Template>
  <TotalTime>0</TotalTime>
  <Words>416</Words>
  <Application>Microsoft Office PowerPoint</Application>
  <PresentationFormat>On-screen Show (4:3)</PresentationFormat>
  <Paragraphs>76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ＭＳ Ｐゴシック</vt:lpstr>
      <vt:lpstr>Arial</vt:lpstr>
      <vt:lpstr>Calibri</vt:lpstr>
      <vt:lpstr>Comic Sans MS</vt:lpstr>
      <vt:lpstr>HGPｺﾞｼｯｸE</vt:lpstr>
      <vt:lpstr>Tahoma</vt:lpstr>
      <vt:lpstr>Tw Cen MT</vt:lpstr>
      <vt:lpstr>Wingdings</vt:lpstr>
      <vt:lpstr>Wingdings 2</vt:lpstr>
      <vt:lpstr>TC103524809990</vt:lpstr>
      <vt:lpstr>Accessing the Curriculum for Diverse Learners</vt:lpstr>
      <vt:lpstr>Activity</vt:lpstr>
      <vt:lpstr>Course Description</vt:lpstr>
      <vt:lpstr>Student Assessment</vt:lpstr>
      <vt:lpstr>Activity</vt:lpstr>
      <vt:lpstr>PowerPoint Presentation</vt:lpstr>
      <vt:lpstr>The Goal</vt:lpstr>
      <vt:lpstr>Meaningful Participation</vt:lpstr>
      <vt:lpstr>Instructional Decisions:  Participation Options</vt:lpstr>
      <vt:lpstr>Active Engagement</vt:lpstr>
      <vt:lpstr>Active Engagement</vt:lpstr>
      <vt:lpstr>How can you tell when a student is actively engaged?</vt:lpstr>
      <vt:lpstr>Attributes of engagement</vt:lpstr>
      <vt:lpstr>How active?</vt:lpstr>
      <vt:lpstr>READ: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(textbook design)</dc:title>
  <dc:creator/>
  <cp:keywords/>
  <cp:lastModifiedBy/>
  <cp:revision>1</cp:revision>
  <dcterms:modified xsi:type="dcterms:W3CDTF">2017-01-17T16:48:26Z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