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63" r:id="rId4"/>
    <p:sldId id="264" r:id="rId5"/>
    <p:sldId id="265" r:id="rId6"/>
    <p:sldId id="266" r:id="rId7"/>
    <p:sldId id="271" r:id="rId8"/>
    <p:sldId id="274" r:id="rId9"/>
    <p:sldId id="275" r:id="rId10"/>
    <p:sldId id="276" r:id="rId11"/>
    <p:sldId id="268" r:id="rId12"/>
    <p:sldId id="269" r:id="rId13"/>
    <p:sldId id="270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22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AFF32-32E9-1243-BA22-9F3B8ED9136B}" type="datetimeFigureOut">
              <a:rPr lang="en-US" smtClean="0"/>
              <a:t>2013-11-18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EF912-3B8F-184F-A8D1-0F5FC79B8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4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BC1AF8-3299-2045-BB9B-A2D8722EBE48}" type="slidenum">
              <a:rPr lang="en-US" sz="1200"/>
              <a:pPr/>
              <a:t>2</a:t>
            </a:fld>
            <a:endParaRPr lang="en-US" sz="1200" dirty="0"/>
          </a:p>
        </p:txBody>
      </p:sp>
      <p:sp>
        <p:nvSpPr>
          <p:cNvPr id="40962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BF1B9F-F673-0A45-AB77-5C2A3329480C}" type="slidenum">
              <a:rPr lang="en-US" sz="1200"/>
              <a:pPr/>
              <a:t>11</a:t>
            </a:fld>
            <a:endParaRPr lang="en-US" sz="1200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1D0337-1E82-3E44-9E89-637D661F20A9}" type="slidenum">
              <a:rPr lang="en-US" sz="1200"/>
              <a:pPr/>
              <a:t>12</a:t>
            </a:fld>
            <a:endParaRPr lang="en-US" sz="1200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053488-A5B3-7D4B-948F-689D458E6664}" type="slidenum">
              <a:rPr lang="en-US" sz="1200"/>
              <a:pPr/>
              <a:t>13</a:t>
            </a:fld>
            <a:endParaRPr lang="en-US" sz="1200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56F05C-5B54-5442-A3EB-193CD1EC1BA6}" type="slidenum">
              <a:rPr lang="en-US" sz="1200"/>
              <a:pPr/>
              <a:t>3</a:t>
            </a:fld>
            <a:endParaRPr lang="en-US" sz="1200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F853FB-9193-DB4D-926C-0AD226BEA5AE}" type="slidenum">
              <a:rPr lang="en-US" sz="1200"/>
              <a:pPr/>
              <a:t>4</a:t>
            </a:fld>
            <a:endParaRPr 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C72F7A-CBCC-4742-842F-03203FCE3DDC}" type="slidenum">
              <a:rPr lang="en-US" sz="1200"/>
              <a:pPr/>
              <a:t>5</a:t>
            </a:fld>
            <a:endParaRPr lang="en-US" sz="1200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5401-0650-9545-B8B2-B5B477E7A4B7}" type="slidenum">
              <a:rPr lang="en-US" sz="1200"/>
              <a:pPr/>
              <a:t>6</a:t>
            </a:fld>
            <a:endParaRPr 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4C0FD3-F8D2-3049-8A25-5CD5422000E4}" type="slidenum">
              <a:rPr lang="en-US" sz="1200"/>
              <a:pPr/>
              <a:t>7</a:t>
            </a:fld>
            <a:endParaRPr lang="en-US" sz="1200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943EC6-E209-1542-AF87-46CFDEF98678}" type="slidenum">
              <a:rPr lang="en-US" sz="1200"/>
              <a:pPr/>
              <a:t>8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30E1BA-0D42-BD47-B3F9-115203DD406A}" type="slidenum">
              <a:rPr lang="en-US" sz="1200"/>
              <a:pPr/>
              <a:t>9</a:t>
            </a:fld>
            <a:endParaRPr 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A09B52-437A-8A46-9CD4-9D7328BB8988}" type="slidenum">
              <a:rPr lang="en-US" sz="1200"/>
              <a:pPr/>
              <a:t>10</a:t>
            </a:fld>
            <a:endParaRPr 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2013-11-18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9285D-C4AD-B54D-8B72-4BCB583CC3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11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4C3FD-6489-874F-B8C9-583F40454B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8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2013-11-18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2013-11-18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3.jpe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5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2013-11-18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Positive Behaviour Supports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168706"/>
            <a:ext cx="5712179" cy="1091916"/>
          </a:xfrm>
        </p:spPr>
        <p:txBody>
          <a:bodyPr/>
          <a:lstStyle/>
          <a:p>
            <a:r>
              <a:rPr lang="en-US" dirty="0" smtClean="0"/>
              <a:t>Functions of 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7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Gaining access to materials, people or activities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46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860EDC-2D3A-3148-8FC8-F9C1D1051763}" type="slidenum">
              <a:rPr lang="en-US" sz="1400"/>
              <a:pPr/>
              <a:t>10</a:t>
            </a:fld>
            <a:endParaRPr lang="en-US" sz="14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95023" y="2121407"/>
            <a:ext cx="3403825" cy="3602736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Seeking various levels or type of attention from peers or adults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Wants a desired object or activity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Wants a particular social attention</a:t>
            </a:r>
          </a:p>
        </p:txBody>
      </p:sp>
      <p:pic>
        <p:nvPicPr>
          <p:cNvPr id="4" name="Content Placeholder 3" descr="look at me.jp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" r="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967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P spid="849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3"/>
            <a:ext cx="6965245" cy="98864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Hypothesis</a:t>
            </a:r>
          </a:p>
        </p:txBody>
      </p:sp>
      <p:sp>
        <p:nvSpPr>
          <p:cNvPr id="829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9825BE-5BBD-234B-98D8-4E5D16E04113}" type="slidenum">
              <a:rPr lang="en-US" sz="1400"/>
              <a:pPr/>
              <a:t>11</a:t>
            </a:fld>
            <a:endParaRPr lang="en-US" sz="14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95023" y="1806223"/>
            <a:ext cx="3403825" cy="391792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1-2 summary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Based on the data (direct observations, interviews, setting events)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Addresses the relation between the target behaviour, the function of the behaviour (communicative intent) and the antecedent / setting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event)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 descr="graphbulb.jpg"/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 b="3374"/>
          <a:stretch/>
        </p:blipFill>
        <p:spPr>
          <a:xfrm>
            <a:off x="4663440" y="2119313"/>
            <a:ext cx="3200400" cy="3605212"/>
          </a:xfrm>
        </p:spPr>
      </p:pic>
    </p:spTree>
    <p:extLst>
      <p:ext uri="{BB962C8B-B14F-4D97-AF65-F5344CB8AC3E}">
        <p14:creationId xmlns:p14="http://schemas.microsoft.com/office/powerpoint/2010/main" val="257275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2"/>
            <a:ext cx="6965245" cy="120248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Hypothesis</a:t>
            </a:r>
          </a:p>
        </p:txBody>
      </p:sp>
      <p:sp>
        <p:nvSpPr>
          <p:cNvPr id="849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C7825E-C2F8-2344-B984-72F17114B1F0}" type="slidenum">
              <a:rPr lang="en-US" sz="1400"/>
              <a:pPr/>
              <a:t>12</a:t>
            </a:fld>
            <a:endParaRPr lang="en-US" sz="14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95023" y="2212654"/>
            <a:ext cx="3403825" cy="370407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Includes environmental factors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Informs the development of the support plan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All team members need to consider it logical</a:t>
            </a:r>
          </a:p>
        </p:txBody>
      </p:sp>
      <p:pic>
        <p:nvPicPr>
          <p:cNvPr id="4" name="Content Placeholder 3" descr="question_clipart.jpg"/>
          <p:cNvPicPr>
            <a:picLocks noGrp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97" b="-3413"/>
          <a:stretch/>
        </p:blipFill>
        <p:spPr>
          <a:xfrm>
            <a:off x="4826206" y="1741160"/>
            <a:ext cx="2843996" cy="4067992"/>
          </a:xfrm>
        </p:spPr>
      </p:pic>
    </p:spTree>
    <p:extLst>
      <p:ext uri="{BB962C8B-B14F-4D97-AF65-F5344CB8AC3E}">
        <p14:creationId xmlns:p14="http://schemas.microsoft.com/office/powerpoint/2010/main" val="339738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2"/>
            <a:ext cx="6965245" cy="103345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Examples of Hypothesis Statements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930DBE-439B-7548-864C-92D8C333B835}" type="slidenum">
              <a:rPr lang="en-US" sz="1400"/>
              <a:pPr/>
              <a:t>13</a:t>
            </a:fld>
            <a:endParaRPr lang="en-US" sz="14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95023" y="2121407"/>
            <a:ext cx="3124457" cy="360273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Sally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makes loud noises when she is given a difficult assignment. She does this to get out of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social </a:t>
            </a:r>
            <a:r>
              <a:rPr lang="en-US" sz="2800" smtClean="0">
                <a:latin typeface="Arial" charset="0"/>
                <a:ea typeface="ＭＳ Ｐゴシック" charset="0"/>
                <a:cs typeface="ＭＳ Ｐゴシック" charset="0"/>
              </a:rPr>
              <a:t>studie</a:t>
            </a:r>
            <a:r>
              <a:rPr lang="en-US" sz="2800" smtClean="0">
                <a:latin typeface="Arial" charset="0"/>
                <a:ea typeface="ＭＳ Ｐゴシック" charset="0"/>
                <a:cs typeface="ＭＳ Ｐゴシック" charset="0"/>
              </a:rPr>
              <a:t>s.</a:t>
            </a: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When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Ali does not sleep well, and is left alone, she hits herself. She does this to get attention.</a:t>
            </a:r>
          </a:p>
        </p:txBody>
      </p:sp>
      <p:pic>
        <p:nvPicPr>
          <p:cNvPr id="4" name="Content Placeholder 3" descr="light bulb.jp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1" r="16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254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8" name="Content Placeholder 7" descr="reading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r="8119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assigned text.</a:t>
            </a:r>
          </a:p>
          <a:p>
            <a:r>
              <a:rPr lang="en-US" dirty="0" smtClean="0"/>
              <a:t>Be prepared to discuss:</a:t>
            </a:r>
          </a:p>
          <a:p>
            <a:pPr lvl="1"/>
            <a:r>
              <a:rPr lang="en-US" dirty="0" smtClean="0"/>
              <a:t>The process</a:t>
            </a:r>
          </a:p>
          <a:p>
            <a:pPr lvl="1"/>
            <a:r>
              <a:rPr lang="en-US" dirty="0" smtClean="0"/>
              <a:t>EA role</a:t>
            </a:r>
          </a:p>
          <a:p>
            <a:pPr lvl="1"/>
            <a:r>
              <a:rPr lang="en-US" dirty="0" smtClean="0"/>
              <a:t>Supports / strategies for students</a:t>
            </a:r>
          </a:p>
          <a:p>
            <a:pPr lvl="1"/>
            <a:r>
              <a:rPr lang="en-US" dirty="0" smtClean="0"/>
              <a:t>What else do you want to discuss or needs clarifying?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1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885764-D471-894A-AC66-EE66854E8FA3}" type="slidenum">
              <a:rPr lang="en-US" sz="1400"/>
              <a:pPr/>
              <a:t>2</a:t>
            </a:fld>
            <a:endParaRPr lang="en-US" sz="1400" dirty="0"/>
          </a:p>
        </p:txBody>
      </p:sp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199"/>
            <a:ext cx="7772400" cy="1662057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Functional Behaviour Assessment Steps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Decide if a intervention is warranted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Develop a personal profile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Define the target behaviour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Conduct a functional behaviour interview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Conduct direct observations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Use setting events checklist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Form hypothesis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Design an support plan (prevent, teach and respond)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Evaluate plan</a:t>
            </a:r>
          </a:p>
        </p:txBody>
      </p:sp>
    </p:spTree>
    <p:extLst>
      <p:ext uri="{BB962C8B-B14F-4D97-AF65-F5344CB8AC3E}">
        <p14:creationId xmlns:p14="http://schemas.microsoft.com/office/powerpoint/2010/main" val="214358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Interview</a:t>
            </a:r>
          </a:p>
        </p:txBody>
      </p:sp>
      <p:sp>
        <p:nvSpPr>
          <p:cNvPr id="727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A207BF-7B95-5845-8485-AC84AEDD38E8}" type="slidenum">
              <a:rPr lang="en-US" sz="1400"/>
              <a:pPr/>
              <a:t>3</a:t>
            </a:fld>
            <a:endParaRPr lang="en-US" sz="1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95023" y="2121407"/>
            <a:ext cx="3403825" cy="360273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Conducted by the person who will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analyze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all the data and develop the support plan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Uses a concrete definition of the  behaviour, thus minimizing unfocussed conversations</a:t>
            </a:r>
          </a:p>
        </p:txBody>
      </p:sp>
      <p:pic>
        <p:nvPicPr>
          <p:cNvPr id="4" name="Content Placeholder 3" descr="Who_What_When_Where_Why_How.jpg"/>
          <p:cNvPicPr>
            <a:picLocks noGrp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r="2788"/>
          <a:stretch/>
        </p:blipFill>
        <p:spPr>
          <a:xfrm>
            <a:off x="4408235" y="2118931"/>
            <a:ext cx="3815990" cy="3605212"/>
          </a:xfrm>
        </p:spPr>
      </p:pic>
    </p:spTree>
    <p:extLst>
      <p:ext uri="{BB962C8B-B14F-4D97-AF65-F5344CB8AC3E}">
        <p14:creationId xmlns:p14="http://schemas.microsoft.com/office/powerpoint/2010/main" val="153017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3"/>
            <a:ext cx="6965245" cy="102719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Interview</a:t>
            </a:r>
          </a:p>
        </p:txBody>
      </p:sp>
      <p:sp>
        <p:nvSpPr>
          <p:cNvPr id="747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5FA8CD-EFF9-0E43-9499-808C36CBB434}" type="slidenum">
              <a:rPr lang="en-US" sz="1400"/>
              <a:pPr/>
              <a:t>4</a:t>
            </a:fld>
            <a:endParaRPr lang="en-US" sz="14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95023" y="1844773"/>
            <a:ext cx="3403825" cy="432950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Emphasizes the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student’s</a:t>
            </a:r>
            <a:r>
              <a:rPr lang="en-US" altLang="ja-JP" sz="28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routines, events, and areas staff have control over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Guides the team to look at predictors and patterns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Many commercial products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Student,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team as a group, individual team members or family could be interviewed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Content Placeholder 2" descr="interview.jpg"/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" r="2658"/>
          <a:stretch/>
        </p:blipFill>
        <p:spPr>
          <a:xfrm>
            <a:off x="4662805" y="2119313"/>
            <a:ext cx="3561420" cy="3605212"/>
          </a:xfrm>
        </p:spPr>
      </p:pic>
    </p:spTree>
    <p:extLst>
      <p:ext uri="{BB962C8B-B14F-4D97-AF65-F5344CB8AC3E}">
        <p14:creationId xmlns:p14="http://schemas.microsoft.com/office/powerpoint/2010/main" val="172393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3"/>
            <a:ext cx="6965245" cy="907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Interview</a:t>
            </a:r>
          </a:p>
        </p:txBody>
      </p:sp>
      <p:sp>
        <p:nvSpPr>
          <p:cNvPr id="768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144A5D-BCA8-F44C-9344-E241ECBF7DBE}" type="slidenum">
              <a:rPr lang="en-US" sz="1400"/>
              <a:pPr/>
              <a:t>5</a:t>
            </a:fld>
            <a:endParaRPr lang="en-US" sz="14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86546" y="1724983"/>
            <a:ext cx="3612302" cy="44492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Typical questions: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When, and under what circumstances (setting, staff, activity, time of day) is the behaviour most likely to occur?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happens just before the behaviour occurs? Just after the behaviour occurs?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Why do you think the behaviour occurs?</a:t>
            </a:r>
          </a:p>
        </p:txBody>
      </p:sp>
      <p:pic>
        <p:nvPicPr>
          <p:cNvPr id="4" name="Content Placeholder 3" descr="chalkboards who.jpg"/>
          <p:cNvPicPr>
            <a:picLocks noGrp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1235"/>
          <a:stretch/>
        </p:blipFill>
        <p:spPr>
          <a:xfrm>
            <a:off x="4498848" y="2118931"/>
            <a:ext cx="3561420" cy="3605212"/>
          </a:xfrm>
        </p:spPr>
      </p:pic>
    </p:spTree>
    <p:extLst>
      <p:ext uri="{BB962C8B-B14F-4D97-AF65-F5344CB8AC3E}">
        <p14:creationId xmlns:p14="http://schemas.microsoft.com/office/powerpoint/2010/main" val="383831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2"/>
            <a:ext cx="6965245" cy="73969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Interview</a:t>
            </a:r>
          </a:p>
        </p:txBody>
      </p:sp>
      <p:sp>
        <p:nvSpPr>
          <p:cNvPr id="788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461C08-20A0-474E-A146-238E9FADB016}" type="slidenum">
              <a:rPr lang="en-US" sz="1400"/>
              <a:pPr/>
              <a:t>6</a:t>
            </a:fld>
            <a:endParaRPr lang="en-US" sz="14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62585" y="1844771"/>
            <a:ext cx="3636263" cy="432950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Typical questions: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skills does the student have to get their needs met appropriately?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Are there circumstances in which the behaviour never occurs? What are they?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interventions have been tried? What works? What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doesn't</a:t>
            </a:r>
            <a:r>
              <a:rPr lang="ja-JP" alt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t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work?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activities, objects or events are reinforcing to the student?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 descr="clothsline who.jpg"/>
          <p:cNvPicPr>
            <a:picLocks noGrp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8483"/>
          <a:stretch/>
        </p:blipFill>
        <p:spPr>
          <a:xfrm>
            <a:off x="4744217" y="2119313"/>
            <a:ext cx="3480008" cy="3605212"/>
          </a:xfrm>
        </p:spPr>
      </p:pic>
    </p:spTree>
    <p:extLst>
      <p:ext uri="{BB962C8B-B14F-4D97-AF65-F5344CB8AC3E}">
        <p14:creationId xmlns:p14="http://schemas.microsoft.com/office/powerpoint/2010/main" val="348753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1FA0F8-E239-A642-B5D3-15487C383C75}" type="slidenum">
              <a:rPr lang="en-US" sz="1400"/>
              <a:pPr/>
              <a:t>7</a:t>
            </a:fld>
            <a:endParaRPr lang="en-US" sz="14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Functional Behaviour Assessment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074" y="1828800"/>
            <a:ext cx="6496128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Involves a problem solving process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Includes team work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Looks at the 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big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 picture (ecological and environment context) </a:t>
            </a:r>
            <a:r>
              <a:rPr lang="en-US" altLang="ja-JP" sz="2800" b="1" dirty="0">
                <a:latin typeface="Arial" charset="0"/>
                <a:ea typeface="ＭＳ Ｐゴシック" charset="0"/>
                <a:cs typeface="ＭＳ Ｐゴシック" charset="0"/>
              </a:rPr>
              <a:t>and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 immediate triggers and consequences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Believes behaviour is communication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Is there a medical, physical or emotional reason for the behaviour?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Is there a problem with the curriculum or instructional methods, or physical or social environment?</a:t>
            </a:r>
          </a:p>
        </p:txBody>
      </p:sp>
    </p:spTree>
    <p:extLst>
      <p:ext uri="{BB962C8B-B14F-4D97-AF65-F5344CB8AC3E}">
        <p14:creationId xmlns:p14="http://schemas.microsoft.com/office/powerpoint/2010/main" val="9513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Functions of Behaviour</a:t>
            </a:r>
          </a:p>
        </p:txBody>
      </p:sp>
      <p:sp>
        <p:nvSpPr>
          <p:cNvPr id="1505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B081DD-4E1F-DD42-9C8D-C654AE2E5430}" type="slidenum">
              <a:rPr lang="en-US" sz="1400"/>
              <a:pPr/>
              <a:t>8</a:t>
            </a:fld>
            <a:endParaRPr lang="en-US" sz="14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95023" y="2515597"/>
            <a:ext cx="3023078" cy="2827055"/>
          </a:xfrm>
        </p:spPr>
        <p:txBody>
          <a:bodyPr>
            <a:normAutofit fontScale="92500"/>
          </a:bodyPr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Gaining access to materials, people or activities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Avoiding, escaping, or protesting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Content Placeholder 5" descr="are-you-listening-cropped.jpg"/>
          <p:cNvPicPr>
            <a:picLocks noGrp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3" r="-614"/>
          <a:stretch/>
        </p:blipFill>
        <p:spPr>
          <a:xfrm>
            <a:off x="4118101" y="2020067"/>
            <a:ext cx="4106124" cy="3605212"/>
          </a:xfrm>
        </p:spPr>
      </p:pic>
    </p:spTree>
    <p:extLst>
      <p:ext uri="{BB962C8B-B14F-4D97-AF65-F5344CB8AC3E}">
        <p14:creationId xmlns:p14="http://schemas.microsoft.com/office/powerpoint/2010/main" val="383845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3"/>
            <a:ext cx="6965245" cy="1202484"/>
          </a:xfrm>
        </p:spPr>
        <p:txBody>
          <a:bodyPr>
            <a:normAutofit/>
          </a:bodyPr>
          <a:lstStyle/>
          <a:p>
            <a:pPr marL="838200" indent="-838200"/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Avoiding / escaping / protesting</a:t>
            </a:r>
            <a:b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25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65BBBB-3630-9B45-B276-4C9B8B4FD38D}" type="slidenum">
              <a:rPr lang="en-US" sz="1400"/>
              <a:pPr/>
              <a:t>9</a:t>
            </a:fld>
            <a:endParaRPr lang="en-US" sz="14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74889" y="1806222"/>
            <a:ext cx="3623959" cy="40029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Student perceives activity (academic or social) as too easy, boring, of no use, uninteresting) and wants to avoid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Student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wants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to escape social demands or person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Student wants to get away from a particular type of environment (too noisy, too much light, irritating textures or colours...)</a:t>
            </a:r>
          </a:p>
        </p:txBody>
      </p:sp>
      <p:pic>
        <p:nvPicPr>
          <p:cNvPr id="4" name="Content Placeholder 3" descr="bored student.jpg"/>
          <p:cNvPicPr>
            <a:picLocks noGrp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r="5536"/>
          <a:stretch/>
        </p:blipFill>
        <p:spPr>
          <a:xfrm>
            <a:off x="4741333" y="2020067"/>
            <a:ext cx="3482892" cy="3605212"/>
          </a:xfrm>
        </p:spPr>
      </p:pic>
    </p:spTree>
    <p:extLst>
      <p:ext uri="{BB962C8B-B14F-4D97-AF65-F5344CB8AC3E}">
        <p14:creationId xmlns:p14="http://schemas.microsoft.com/office/powerpoint/2010/main" val="159083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89</TotalTime>
  <Words>567</Words>
  <Application>Microsoft Macintosh PowerPoint</Application>
  <PresentationFormat>On-screen Show (4:3)</PresentationFormat>
  <Paragraphs>92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Pushpin</vt:lpstr>
      <vt:lpstr>Positive Behaviour Supports</vt:lpstr>
      <vt:lpstr>Functional Behaviour Assessment Steps</vt:lpstr>
      <vt:lpstr>Interview</vt:lpstr>
      <vt:lpstr>Interview</vt:lpstr>
      <vt:lpstr>Interview</vt:lpstr>
      <vt:lpstr>Interview</vt:lpstr>
      <vt:lpstr>Functional Behaviour Assessment</vt:lpstr>
      <vt:lpstr>Functions of Behaviour</vt:lpstr>
      <vt:lpstr>Avoiding / escaping / protesting </vt:lpstr>
      <vt:lpstr>Gaining access to materials, people or activities </vt:lpstr>
      <vt:lpstr>Hypothesis</vt:lpstr>
      <vt:lpstr>Hypothesis</vt:lpstr>
      <vt:lpstr>Examples of Hypothesis Statements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Behaviour Supports</dc:title>
  <dc:creator>Susan Powell</dc:creator>
  <cp:lastModifiedBy>Susan Powell</cp:lastModifiedBy>
  <cp:revision>10</cp:revision>
  <dcterms:created xsi:type="dcterms:W3CDTF">2013-11-13T23:46:18Z</dcterms:created>
  <dcterms:modified xsi:type="dcterms:W3CDTF">2013-11-18T22:50:09Z</dcterms:modified>
</cp:coreProperties>
</file>