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59" r:id="rId4"/>
    <p:sldId id="261" r:id="rId5"/>
    <p:sldId id="260" r:id="rId6"/>
    <p:sldId id="267" r:id="rId7"/>
    <p:sldId id="268" r:id="rId8"/>
    <p:sldId id="269" r:id="rId9"/>
    <p:sldId id="257" r:id="rId10"/>
    <p:sldId id="262" r:id="rId11"/>
    <p:sldId id="263" r:id="rId12"/>
    <p:sldId id="26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23418-9FB4-1045-B3B3-411DAAEF6718}" type="datetimeFigureOut">
              <a:rPr lang="en-US" smtClean="0"/>
              <a:t>2013-12-03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1BBB0-26D2-4448-8E16-DE7BC7BB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24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DF6CE-F51D-164A-9C86-8EBD137D2A42}" type="datetimeFigureOut">
              <a:rPr lang="en-US" smtClean="0"/>
              <a:t>2013-12-03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978CF-3107-2C4F-A8FC-5EDF2F81A0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439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CC30AE-22AA-344C-83A6-2AC1CCBA4968}" type="slidenum">
              <a:rPr lang="en-US" sz="1200"/>
              <a:pPr/>
              <a:t>3</a:t>
            </a:fld>
            <a:endParaRPr 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779413-D709-4D4F-B137-DD17B5EF0CCC}" type="slidenum">
              <a:rPr lang="en-US" sz="1200">
                <a:solidFill>
                  <a:prstClr val="black"/>
                </a:solidFill>
              </a:rPr>
              <a:pPr/>
              <a:t>5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35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3D10C7-6BEF-4F45-BAF5-69267F635A96}" type="slidenum">
              <a:rPr lang="en-US" sz="1200"/>
              <a:pPr/>
              <a:t>9</a:t>
            </a:fld>
            <a:endParaRPr lang="en-US" sz="1200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29D2B026-F146-7246-8DF3-1E1CB0381754}" type="datetime1">
              <a:rPr lang="en-CA" smtClean="0"/>
              <a:t>2013-12-03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CB8A-646F-9848-9DC5-0758B026FABD}" type="datetime1">
              <a:rPr lang="en-CA" smtClean="0"/>
              <a:t>2013-12-03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F63-7596-4B47-BF38-7B162DD705FD}" type="datetime1">
              <a:rPr lang="en-CA" smtClean="0"/>
              <a:t>2013-12-03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1693B-3332-1742-90FF-23A982386B46}" type="datetime1">
              <a:rPr lang="en-CA" smtClean="0"/>
              <a:t>2013-12-03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37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FEDCE-9C46-2442-B03F-DD07019E37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10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E5A1E-8DE5-3B4B-B222-74707FAA5580}" type="datetime1">
              <a:rPr lang="en-CA" smtClean="0">
                <a:solidFill>
                  <a:srgbClr val="000000"/>
                </a:solidFill>
              </a:rPr>
              <a:t>2013-12-03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37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D3751-8D66-A34A-BC39-6941E0E9403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4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7711-7008-8A4A-8346-2C954DC2495D}" type="datetime1">
              <a:rPr lang="en-CA" smtClean="0"/>
              <a:t>2013-12-03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6FC5-9A87-7040-95D9-73694F080DEB}" type="datetime1">
              <a:rPr lang="en-CA" smtClean="0"/>
              <a:t>2013-12-03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D189-47B4-3445-A817-6021C1628F0B}" type="datetime1">
              <a:rPr lang="en-CA" smtClean="0"/>
              <a:t>2013-12-03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E78F-D4B2-4240-931C-1F4959BF7209}" type="datetime1">
              <a:rPr lang="en-CA" smtClean="0"/>
              <a:t>2013-12-03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E180-4AB1-FF46-B4D2-0FE072FBFB61}" type="datetime1">
              <a:rPr lang="en-CA" smtClean="0"/>
              <a:t>2013-12-03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CF8-2A11-6847-947D-0B90BA168EF8}" type="datetime1">
              <a:rPr lang="en-CA" smtClean="0"/>
              <a:t>2013-12-03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9725BF5-6635-E546-A4FF-9D95E8EF3758}" type="datetime1">
              <a:rPr lang="en-CA" smtClean="0"/>
              <a:t>2013-12-03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65B4295-E2EC-C444-A6B8-63B13A812C49}" type="datetime1">
              <a:rPr lang="en-CA" smtClean="0"/>
              <a:t>2013-12-03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3.jpe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5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E4FABE7-2EBD-FC41-89C3-D839D20C1894}" type="datetime1">
              <a:rPr lang="en-CA" smtClean="0"/>
              <a:t>2013-12-03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Positive Behaviour Supports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204022"/>
            <a:ext cx="5712179" cy="1056600"/>
          </a:xfrm>
        </p:spPr>
        <p:txBody>
          <a:bodyPr/>
          <a:lstStyle/>
          <a:p>
            <a:r>
              <a:rPr lang="en-US" dirty="0" smtClean="0"/>
              <a:t>Teaching Replacement Behaviour for Escape/Avoid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8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Self-management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edit-checklist1.jp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0" b="13542"/>
          <a:stretch/>
        </p:blipFill>
        <p:spPr>
          <a:xfrm>
            <a:off x="2042272" y="2020067"/>
            <a:ext cx="5188245" cy="3707986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3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Self management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editing checklist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1" b="-399"/>
          <a:stretch/>
        </p:blipFill>
        <p:spPr>
          <a:xfrm>
            <a:off x="1946892" y="2238116"/>
            <a:ext cx="5507994" cy="3959994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3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940671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Self management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selfmonitor_sheet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" b="10432"/>
          <a:stretch/>
        </p:blipFill>
        <p:spPr>
          <a:xfrm>
            <a:off x="2370264" y="1758253"/>
            <a:ext cx="4930631" cy="4228844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3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Crayons in Bin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" b="6523"/>
          <a:stretch/>
        </p:blipFill>
        <p:spPr>
          <a:xfrm>
            <a:off x="1756173" y="2345669"/>
            <a:ext cx="5449656" cy="377999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9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Replacement Behaviour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Appropriate behaviour that serves the same function as a problem behaviour</a:t>
            </a:r>
          </a:p>
          <a:p>
            <a:r>
              <a:rPr lang="en-US" dirty="0" smtClean="0"/>
              <a:t>Need to teach and reinforce the new positive behaviour</a:t>
            </a:r>
          </a:p>
          <a:p>
            <a:r>
              <a:rPr lang="en-US" dirty="0" smtClean="0"/>
              <a:t>If we don’t teach a new behaviour, the student will come up with a new way to get what  s/he wants</a:t>
            </a:r>
            <a:endParaRPr lang="en-US" dirty="0"/>
          </a:p>
        </p:txBody>
      </p:sp>
      <p:pic>
        <p:nvPicPr>
          <p:cNvPr id="7" name="Content Placeholder 6" descr="asking for help.jpg"/>
          <p:cNvPicPr>
            <a:picLocks noGrp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2" r="66"/>
          <a:stretch/>
        </p:blipFill>
        <p:spPr>
          <a:xfrm>
            <a:off x="4568285" y="2121407"/>
            <a:ext cx="3491983" cy="3605212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5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4B91A0-A904-7847-8AEB-47A2F524DA45}" type="slidenum">
              <a:rPr lang="en-US" sz="1400"/>
              <a:pPr/>
              <a:t>3</a:t>
            </a:fld>
            <a:endParaRPr lang="en-US" sz="1400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399"/>
            <a:ext cx="7772400" cy="1160307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Teaching Replacement Behaviours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356" y="1693706"/>
            <a:ext cx="6732161" cy="4029363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latin typeface="Arial" charset="0"/>
                <a:ea typeface="ＭＳ Ｐゴシック" charset="0"/>
                <a:cs typeface="ＭＳ Ｐゴシック" charset="0"/>
              </a:rPr>
              <a:t>The Basic Sequence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Identify situations where the new skills will be appropriate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Select the skill to teach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Determine the threshold point at which the student is likely to engage in the target behaviour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Prompt the replacement behaviour before s/he is likely to engage in the target behaviour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Reinforce the replacement behaviour - in the early stages of learning shape responses and  reinforce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421219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What to teach?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teaching new skills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" b="11226"/>
          <a:stretch/>
        </p:blipFill>
        <p:spPr>
          <a:xfrm>
            <a:off x="1463040" y="2268359"/>
            <a:ext cx="6196405" cy="3635994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1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447800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A simplified way of framing the  assessment and intervention process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032291638"/>
              </p:ext>
            </p:extLst>
          </p:nvPr>
        </p:nvGraphicFramePr>
        <p:xfrm>
          <a:off x="685800" y="2743200"/>
          <a:ext cx="7772400" cy="213360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101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Antecedent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9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101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Behaviour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9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101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Consequence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915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Proactive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FF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Teach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FF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Response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FF38"/>
                    </a:solidFill>
                  </a:tcPr>
                </a:tc>
              </a:tr>
            </a:tbl>
          </a:graphicData>
        </a:graphic>
      </p:graphicFrame>
      <p:sp>
        <p:nvSpPr>
          <p:cNvPr id="2324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B39804-CACE-B14A-A4AF-E5BA38D3CA5C}" type="slidenum">
              <a:rPr lang="en-US" sz="1400">
                <a:solidFill>
                  <a:srgbClr val="000000"/>
                </a:solidFill>
              </a:rPr>
              <a:pPr/>
              <a:t>5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7772400" cy="4114800"/>
          </a:xfrm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46" name="AutoShape 18"/>
          <p:cNvSpPr>
            <a:spLocks noChangeArrowheads="1"/>
          </p:cNvSpPr>
          <p:nvPr/>
        </p:nvSpPr>
        <p:spPr bwMode="auto">
          <a:xfrm>
            <a:off x="6172200" y="4343400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7162800" y="48768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D0331A"/>
                </a:solidFill>
              </a:rPr>
              <a:t>You</a:t>
            </a:r>
            <a:endParaRPr lang="en-US" b="1" dirty="0" smtClean="0">
              <a:solidFill>
                <a:srgbClr val="D033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77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  <p:bldP spid="22546" grpId="0" animBg="1"/>
      <p:bldP spid="225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1D3751-8D66-A34A-BC39-6941E0E9403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Visually shows students the connections between their choices and the consequence that will follow</a:t>
            </a:r>
          </a:p>
          <a:p>
            <a:r>
              <a:rPr lang="en-US" dirty="0" smtClean="0">
                <a:latin typeface="Arial"/>
                <a:cs typeface="Arial"/>
              </a:rPr>
              <a:t>Positive choice above and can be colored coded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8" name="Content Placeholder 7" descr="consequencemap 1.jpg"/>
          <p:cNvPicPr>
            <a:picLocks noGrp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" r="1440"/>
          <a:stretch/>
        </p:blipFill>
        <p:spPr>
          <a:xfrm>
            <a:off x="4660236" y="2233991"/>
            <a:ext cx="3563989" cy="3490152"/>
          </a:xfrm>
        </p:spPr>
      </p:pic>
    </p:spTree>
    <p:extLst>
      <p:ext uri="{BB962C8B-B14F-4D97-AF65-F5344CB8AC3E}">
        <p14:creationId xmlns:p14="http://schemas.microsoft.com/office/powerpoint/2010/main" val="1562440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1D3751-8D66-A34A-BC39-6941E0E9403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Premake</a:t>
            </a:r>
            <a:r>
              <a:rPr lang="en-US" dirty="0" smtClean="0">
                <a:latin typeface="Arial"/>
                <a:cs typeface="Arial"/>
              </a:rPr>
              <a:t> and laminate</a:t>
            </a:r>
          </a:p>
          <a:p>
            <a:r>
              <a:rPr lang="en-US" dirty="0" smtClean="0">
                <a:latin typeface="Arial"/>
                <a:cs typeface="Arial"/>
              </a:rPr>
              <a:t>Integrate with other problem solving processes</a:t>
            </a:r>
          </a:p>
          <a:p>
            <a:r>
              <a:rPr lang="en-US" dirty="0" smtClean="0">
                <a:latin typeface="Arial"/>
                <a:cs typeface="Arial"/>
              </a:rPr>
              <a:t>Include a feeling or natural outcome</a:t>
            </a:r>
          </a:p>
          <a:p>
            <a:r>
              <a:rPr lang="en-US" dirty="0" smtClean="0">
                <a:latin typeface="Arial"/>
                <a:cs typeface="Arial"/>
              </a:rPr>
              <a:t>Use visuals and/or text 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0" name="Content Placeholder 9" descr="consequences.jpg"/>
          <p:cNvPicPr>
            <a:picLocks noGrp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-4"/>
          <a:stretch/>
        </p:blipFill>
        <p:spPr>
          <a:xfrm>
            <a:off x="4643551" y="2121407"/>
            <a:ext cx="3416717" cy="3602736"/>
          </a:xfrm>
        </p:spPr>
      </p:pic>
    </p:spTree>
    <p:extLst>
      <p:ext uri="{BB962C8B-B14F-4D97-AF65-F5344CB8AC3E}">
        <p14:creationId xmlns:p14="http://schemas.microsoft.com/office/powerpoint/2010/main" val="203890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Consequence Map</a:t>
            </a:r>
            <a:endParaRPr lang="en-US" dirty="0">
              <a:latin typeface="+mn-lt"/>
            </a:endParaRPr>
          </a:p>
        </p:txBody>
      </p:sp>
      <p:pic>
        <p:nvPicPr>
          <p:cNvPr id="7" name="Content Placeholder 6" descr="daniel consequence ma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5" b="990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1D3751-8D66-A34A-BC39-6941E0E9403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92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Self-monitoring</a:t>
            </a:r>
          </a:p>
        </p:txBody>
      </p:sp>
      <p:sp>
        <p:nvSpPr>
          <p:cNvPr id="19558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D1CB869-D391-D74D-96A3-0BCA1CF49A68}" type="slidenum">
              <a:rPr lang="en-US" sz="1400"/>
              <a:pPr/>
              <a:t>9</a:t>
            </a:fld>
            <a:endParaRPr lang="en-US" sz="14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Effective with all ages of students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Students has an active role in all steps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Promotes elements of self-determination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 life skill</a:t>
            </a:r>
          </a:p>
        </p:txBody>
      </p:sp>
      <p:pic>
        <p:nvPicPr>
          <p:cNvPr id="17414" name="Picture 6" descr="self monitori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0" r="204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841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243</Words>
  <Application>Microsoft Macintosh PowerPoint</Application>
  <PresentationFormat>On-screen Show (4:3)</PresentationFormat>
  <Paragraphs>55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Pushpin</vt:lpstr>
      <vt:lpstr>Positive Behaviour Supports</vt:lpstr>
      <vt:lpstr>Replacement Behaviour</vt:lpstr>
      <vt:lpstr>Teaching Replacement Behaviours</vt:lpstr>
      <vt:lpstr>What to teach?</vt:lpstr>
      <vt:lpstr>A simplified way of framing the  assessment and intervention process</vt:lpstr>
      <vt:lpstr>Consequence Map</vt:lpstr>
      <vt:lpstr>Consequence Map</vt:lpstr>
      <vt:lpstr>Consequence Map</vt:lpstr>
      <vt:lpstr>Self-monitoring</vt:lpstr>
      <vt:lpstr>Self-management</vt:lpstr>
      <vt:lpstr>Self management</vt:lpstr>
      <vt:lpstr>Self management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Behaviour Supports</dc:title>
  <dc:creator>Susan Powell</dc:creator>
  <cp:lastModifiedBy>Susan Powell</cp:lastModifiedBy>
  <cp:revision>14</cp:revision>
  <dcterms:created xsi:type="dcterms:W3CDTF">2013-12-02T18:48:18Z</dcterms:created>
  <dcterms:modified xsi:type="dcterms:W3CDTF">2013-12-03T15:47:28Z</dcterms:modified>
</cp:coreProperties>
</file>