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E8F4D-D2A1-7942-8299-693829F832D7}" type="doc">
      <dgm:prSet loTypeId="urn:microsoft.com/office/officeart/2005/8/layout/pyramid1" loCatId="" qsTypeId="urn:microsoft.com/office/officeart/2005/8/quickstyle/simple2" qsCatId="simple" csTypeId="urn:microsoft.com/office/officeart/2005/8/colors/accent1_2" csCatId="accent1" phldr="1"/>
      <dgm:spPr/>
    </dgm:pt>
    <dgm:pt modelId="{B6DF4648-2678-8346-9CCB-19C4CAF9AF55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5% Intensive individualized supports</a:t>
          </a:r>
          <a:endParaRPr lang="en-US" sz="2400" b="1" dirty="0">
            <a:latin typeface="Arial"/>
            <a:cs typeface="Arial"/>
          </a:endParaRPr>
        </a:p>
      </dgm:t>
    </dgm:pt>
    <dgm:pt modelId="{7209435C-A558-F549-8625-095D300B7A91}" type="parTrans" cxnId="{1AF456CF-B642-5E4E-81D3-BB046C4D278C}">
      <dgm:prSet/>
      <dgm:spPr/>
      <dgm:t>
        <a:bodyPr/>
        <a:lstStyle/>
        <a:p>
          <a:endParaRPr lang="en-US"/>
        </a:p>
      </dgm:t>
    </dgm:pt>
    <dgm:pt modelId="{A8340D94-9140-E745-B58F-A9163259691E}" type="sibTrans" cxnId="{1AF456CF-B642-5E4E-81D3-BB046C4D278C}">
      <dgm:prSet/>
      <dgm:spPr/>
      <dgm:t>
        <a:bodyPr/>
        <a:lstStyle/>
        <a:p>
          <a:endParaRPr lang="en-US"/>
        </a:p>
      </dgm:t>
    </dgm:pt>
    <dgm:pt modelId="{C2F37DAB-C6E1-AA46-A059-0289BC5BFC51}">
      <dgm:prSet phldrT="[Text]" custT="1"/>
      <dgm:spPr/>
      <dgm:t>
        <a:bodyPr/>
        <a:lstStyle/>
        <a:p>
          <a:r>
            <a:rPr lang="en-US" sz="2000" b="1" dirty="0" smtClean="0">
              <a:latin typeface="Arial"/>
              <a:cs typeface="Arial"/>
            </a:rPr>
            <a:t>15% Targeted interventions for particular students or groups of at-risk students</a:t>
          </a:r>
          <a:endParaRPr lang="en-US" sz="2000" b="1" dirty="0">
            <a:latin typeface="Arial"/>
            <a:cs typeface="Arial"/>
          </a:endParaRPr>
        </a:p>
      </dgm:t>
    </dgm:pt>
    <dgm:pt modelId="{AA1B0FE8-F8E9-264F-8290-0EB6E5B9F4F5}" type="parTrans" cxnId="{5ED577E6-5A0C-0D49-8F2C-2E1C93DFB1E3}">
      <dgm:prSet/>
      <dgm:spPr/>
      <dgm:t>
        <a:bodyPr/>
        <a:lstStyle/>
        <a:p>
          <a:endParaRPr lang="en-US"/>
        </a:p>
      </dgm:t>
    </dgm:pt>
    <dgm:pt modelId="{3EA71609-7611-9942-AF1F-57574FAE5AE8}" type="sibTrans" cxnId="{5ED577E6-5A0C-0D49-8F2C-2E1C93DFB1E3}">
      <dgm:prSet/>
      <dgm:spPr/>
      <dgm:t>
        <a:bodyPr/>
        <a:lstStyle/>
        <a:p>
          <a:endParaRPr lang="en-US"/>
        </a:p>
      </dgm:t>
    </dgm:pt>
    <dgm:pt modelId="{0E4BA33A-C309-314B-A938-9EC9DF08AD73}">
      <dgm:prSet phldrT="[Text]" custT="1"/>
      <dgm:spPr/>
      <dgm:t>
        <a:bodyPr/>
        <a:lstStyle/>
        <a:p>
          <a:r>
            <a:rPr lang="en-US" sz="2400" b="1" dirty="0" smtClean="0">
              <a:latin typeface="Arial"/>
              <a:cs typeface="Arial"/>
            </a:rPr>
            <a:t>80% universal or school wide / classroom systems</a:t>
          </a:r>
          <a:endParaRPr lang="en-US" sz="2400" b="1" dirty="0">
            <a:latin typeface="Arial"/>
            <a:cs typeface="Arial"/>
          </a:endParaRPr>
        </a:p>
      </dgm:t>
    </dgm:pt>
    <dgm:pt modelId="{224C508B-54F0-3745-806D-13D4640C06D9}" type="parTrans" cxnId="{D11D33A6-7FAF-8449-A757-DB63631EE3E5}">
      <dgm:prSet/>
      <dgm:spPr/>
      <dgm:t>
        <a:bodyPr/>
        <a:lstStyle/>
        <a:p>
          <a:endParaRPr lang="en-US"/>
        </a:p>
      </dgm:t>
    </dgm:pt>
    <dgm:pt modelId="{58EAF416-149B-9E46-A48D-BA6735B6D747}" type="sibTrans" cxnId="{D11D33A6-7FAF-8449-A757-DB63631EE3E5}">
      <dgm:prSet/>
      <dgm:spPr/>
      <dgm:t>
        <a:bodyPr/>
        <a:lstStyle/>
        <a:p>
          <a:endParaRPr lang="en-US"/>
        </a:p>
      </dgm:t>
    </dgm:pt>
    <dgm:pt modelId="{A060751B-A739-4F49-BF88-15960F8E9BAF}" type="pres">
      <dgm:prSet presAssocID="{6E2E8F4D-D2A1-7942-8299-693829F832D7}" presName="Name0" presStyleCnt="0">
        <dgm:presLayoutVars>
          <dgm:dir/>
          <dgm:animLvl val="lvl"/>
          <dgm:resizeHandles val="exact"/>
        </dgm:presLayoutVars>
      </dgm:prSet>
      <dgm:spPr/>
    </dgm:pt>
    <dgm:pt modelId="{06F502E9-6226-9A41-8ADE-AF09577AD52A}" type="pres">
      <dgm:prSet presAssocID="{B6DF4648-2678-8346-9CCB-19C4CAF9AF55}" presName="Name8" presStyleCnt="0"/>
      <dgm:spPr/>
    </dgm:pt>
    <dgm:pt modelId="{6EDB70C1-5A9F-E348-A919-63498AF2D63C}" type="pres">
      <dgm:prSet presAssocID="{B6DF4648-2678-8346-9CCB-19C4CAF9AF5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B504D-B1DF-934F-AB4F-F1B0DDBB313B}" type="pres">
      <dgm:prSet presAssocID="{B6DF4648-2678-8346-9CCB-19C4CAF9AF5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A0E69-A265-524C-978A-7F0FBCD8FAE5}" type="pres">
      <dgm:prSet presAssocID="{C2F37DAB-C6E1-AA46-A059-0289BC5BFC51}" presName="Name8" presStyleCnt="0"/>
      <dgm:spPr/>
    </dgm:pt>
    <dgm:pt modelId="{30547B20-544A-7942-A92A-0D853FFA6654}" type="pres">
      <dgm:prSet presAssocID="{C2F37DAB-C6E1-AA46-A059-0289BC5BFC51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AF6D1-37D8-5B41-83E6-8329AF9FA1BB}" type="pres">
      <dgm:prSet presAssocID="{C2F37DAB-C6E1-AA46-A059-0289BC5BFC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A5CAD-F4A3-A746-9B43-D372DECF9A93}" type="pres">
      <dgm:prSet presAssocID="{0E4BA33A-C309-314B-A938-9EC9DF08AD73}" presName="Name8" presStyleCnt="0"/>
      <dgm:spPr/>
    </dgm:pt>
    <dgm:pt modelId="{83BB7860-A166-3446-AE38-47A655498228}" type="pres">
      <dgm:prSet presAssocID="{0E4BA33A-C309-314B-A938-9EC9DF08AD7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84C95-DD5B-C94A-806A-ACD83CBCD8D7}" type="pres">
      <dgm:prSet presAssocID="{0E4BA33A-C309-314B-A938-9EC9DF08AD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603CA0-F2D6-634B-98DA-862A7D300606}" type="presOf" srcId="{B6DF4648-2678-8346-9CCB-19C4CAF9AF55}" destId="{5B3B504D-B1DF-934F-AB4F-F1B0DDBB313B}" srcOrd="1" destOrd="0" presId="urn:microsoft.com/office/officeart/2005/8/layout/pyramid1"/>
    <dgm:cxn modelId="{5ED577E6-5A0C-0D49-8F2C-2E1C93DFB1E3}" srcId="{6E2E8F4D-D2A1-7942-8299-693829F832D7}" destId="{C2F37DAB-C6E1-AA46-A059-0289BC5BFC51}" srcOrd="1" destOrd="0" parTransId="{AA1B0FE8-F8E9-264F-8290-0EB6E5B9F4F5}" sibTransId="{3EA71609-7611-9942-AF1F-57574FAE5AE8}"/>
    <dgm:cxn modelId="{2C6B93B6-5DB0-5C45-A6A9-C77C788C32F5}" type="presOf" srcId="{0E4BA33A-C309-314B-A938-9EC9DF08AD73}" destId="{CE684C95-DD5B-C94A-806A-ACD83CBCD8D7}" srcOrd="1" destOrd="0" presId="urn:microsoft.com/office/officeart/2005/8/layout/pyramid1"/>
    <dgm:cxn modelId="{803DD6E7-AC4E-C64D-82A7-35D2AB684B6E}" type="presOf" srcId="{6E2E8F4D-D2A1-7942-8299-693829F832D7}" destId="{A060751B-A739-4F49-BF88-15960F8E9BAF}" srcOrd="0" destOrd="0" presId="urn:microsoft.com/office/officeart/2005/8/layout/pyramid1"/>
    <dgm:cxn modelId="{D11D33A6-7FAF-8449-A757-DB63631EE3E5}" srcId="{6E2E8F4D-D2A1-7942-8299-693829F832D7}" destId="{0E4BA33A-C309-314B-A938-9EC9DF08AD73}" srcOrd="2" destOrd="0" parTransId="{224C508B-54F0-3745-806D-13D4640C06D9}" sibTransId="{58EAF416-149B-9E46-A48D-BA6735B6D747}"/>
    <dgm:cxn modelId="{D0A1F0B4-AC13-0344-87AE-59B9DA01CECD}" type="presOf" srcId="{0E4BA33A-C309-314B-A938-9EC9DF08AD73}" destId="{83BB7860-A166-3446-AE38-47A655498228}" srcOrd="0" destOrd="0" presId="urn:microsoft.com/office/officeart/2005/8/layout/pyramid1"/>
    <dgm:cxn modelId="{D33E8D10-968C-494B-9BA6-03063EF1831A}" type="presOf" srcId="{C2F37DAB-C6E1-AA46-A059-0289BC5BFC51}" destId="{878AF6D1-37D8-5B41-83E6-8329AF9FA1BB}" srcOrd="1" destOrd="0" presId="urn:microsoft.com/office/officeart/2005/8/layout/pyramid1"/>
    <dgm:cxn modelId="{1AF456CF-B642-5E4E-81D3-BB046C4D278C}" srcId="{6E2E8F4D-D2A1-7942-8299-693829F832D7}" destId="{B6DF4648-2678-8346-9CCB-19C4CAF9AF55}" srcOrd="0" destOrd="0" parTransId="{7209435C-A558-F549-8625-095D300B7A91}" sibTransId="{A8340D94-9140-E745-B58F-A9163259691E}"/>
    <dgm:cxn modelId="{5425269D-2323-194E-9EAE-801DD8A26577}" type="presOf" srcId="{C2F37DAB-C6E1-AA46-A059-0289BC5BFC51}" destId="{30547B20-544A-7942-A92A-0D853FFA6654}" srcOrd="0" destOrd="0" presId="urn:microsoft.com/office/officeart/2005/8/layout/pyramid1"/>
    <dgm:cxn modelId="{F7EB6CAD-1291-524F-9C42-56D91E4C329F}" type="presOf" srcId="{B6DF4648-2678-8346-9CCB-19C4CAF9AF55}" destId="{6EDB70C1-5A9F-E348-A919-63498AF2D63C}" srcOrd="0" destOrd="0" presId="urn:microsoft.com/office/officeart/2005/8/layout/pyramid1"/>
    <dgm:cxn modelId="{AD7F4244-C312-8C40-9C3E-09A431D92D24}" type="presParOf" srcId="{A060751B-A739-4F49-BF88-15960F8E9BAF}" destId="{06F502E9-6226-9A41-8ADE-AF09577AD52A}" srcOrd="0" destOrd="0" presId="urn:microsoft.com/office/officeart/2005/8/layout/pyramid1"/>
    <dgm:cxn modelId="{3F98BA9B-2D41-F142-A114-A7BE551B71BC}" type="presParOf" srcId="{06F502E9-6226-9A41-8ADE-AF09577AD52A}" destId="{6EDB70C1-5A9F-E348-A919-63498AF2D63C}" srcOrd="0" destOrd="0" presId="urn:microsoft.com/office/officeart/2005/8/layout/pyramid1"/>
    <dgm:cxn modelId="{57866DD0-8A8C-5941-9B08-D3E6945AA52D}" type="presParOf" srcId="{06F502E9-6226-9A41-8ADE-AF09577AD52A}" destId="{5B3B504D-B1DF-934F-AB4F-F1B0DDBB313B}" srcOrd="1" destOrd="0" presId="urn:microsoft.com/office/officeart/2005/8/layout/pyramid1"/>
    <dgm:cxn modelId="{1042CC5E-CC9C-BF48-98AE-C24E83A84D06}" type="presParOf" srcId="{A060751B-A739-4F49-BF88-15960F8E9BAF}" destId="{8FEA0E69-A265-524C-978A-7F0FBCD8FAE5}" srcOrd="1" destOrd="0" presId="urn:microsoft.com/office/officeart/2005/8/layout/pyramid1"/>
    <dgm:cxn modelId="{AE012412-19B6-0941-ACF1-6E8FBD612D05}" type="presParOf" srcId="{8FEA0E69-A265-524C-978A-7F0FBCD8FAE5}" destId="{30547B20-544A-7942-A92A-0D853FFA6654}" srcOrd="0" destOrd="0" presId="urn:microsoft.com/office/officeart/2005/8/layout/pyramid1"/>
    <dgm:cxn modelId="{2247D796-20A0-0F47-ACD7-9F60BB057052}" type="presParOf" srcId="{8FEA0E69-A265-524C-978A-7F0FBCD8FAE5}" destId="{878AF6D1-37D8-5B41-83E6-8329AF9FA1BB}" srcOrd="1" destOrd="0" presId="urn:microsoft.com/office/officeart/2005/8/layout/pyramid1"/>
    <dgm:cxn modelId="{009447DA-7DDF-9442-9280-69052FF7BECF}" type="presParOf" srcId="{A060751B-A739-4F49-BF88-15960F8E9BAF}" destId="{AD0A5CAD-F4A3-A746-9B43-D372DECF9A93}" srcOrd="2" destOrd="0" presId="urn:microsoft.com/office/officeart/2005/8/layout/pyramid1"/>
    <dgm:cxn modelId="{D97C6635-A91F-3843-BF97-E9477B384D6A}" type="presParOf" srcId="{AD0A5CAD-F4A3-A746-9B43-D372DECF9A93}" destId="{83BB7860-A166-3446-AE38-47A655498228}" srcOrd="0" destOrd="0" presId="urn:microsoft.com/office/officeart/2005/8/layout/pyramid1"/>
    <dgm:cxn modelId="{6351D88F-CF67-5E4E-9019-8F5E671FDFDF}" type="presParOf" srcId="{AD0A5CAD-F4A3-A746-9B43-D372DECF9A93}" destId="{CE684C95-DD5B-C94A-806A-ACD83CBCD8D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B70C1-5A9F-E348-A919-63498AF2D63C}">
      <dsp:nvSpPr>
        <dsp:cNvPr id="0" name=""/>
        <dsp:cNvSpPr/>
      </dsp:nvSpPr>
      <dsp:spPr>
        <a:xfrm>
          <a:off x="2565400" y="0"/>
          <a:ext cx="2565399" cy="1498600"/>
        </a:xfrm>
        <a:prstGeom prst="trapezoid">
          <a:avLst>
            <a:gd name="adj" fmla="val 855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5% Intensive individualized supports</a:t>
          </a:r>
          <a:endParaRPr lang="en-US" sz="2400" b="1" kern="1200" dirty="0">
            <a:latin typeface="Arial"/>
            <a:cs typeface="Arial"/>
          </a:endParaRPr>
        </a:p>
      </dsp:txBody>
      <dsp:txXfrm>
        <a:off x="2565400" y="0"/>
        <a:ext cx="2565399" cy="1498600"/>
      </dsp:txXfrm>
    </dsp:sp>
    <dsp:sp modelId="{30547B20-544A-7942-A92A-0D853FFA6654}">
      <dsp:nvSpPr>
        <dsp:cNvPr id="0" name=""/>
        <dsp:cNvSpPr/>
      </dsp:nvSpPr>
      <dsp:spPr>
        <a:xfrm>
          <a:off x="1282700" y="1498600"/>
          <a:ext cx="5130799" cy="1498600"/>
        </a:xfrm>
        <a:prstGeom prst="trapezoid">
          <a:avLst>
            <a:gd name="adj" fmla="val 855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/>
              <a:cs typeface="Arial"/>
            </a:rPr>
            <a:t>15% Targeted interventions for particular students or groups of at-risk students</a:t>
          </a:r>
          <a:endParaRPr lang="en-US" sz="2000" b="1" kern="1200" dirty="0">
            <a:latin typeface="Arial"/>
            <a:cs typeface="Arial"/>
          </a:endParaRPr>
        </a:p>
      </dsp:txBody>
      <dsp:txXfrm>
        <a:off x="2180590" y="1498600"/>
        <a:ext cx="3335020" cy="1498600"/>
      </dsp:txXfrm>
    </dsp:sp>
    <dsp:sp modelId="{83BB7860-A166-3446-AE38-47A655498228}">
      <dsp:nvSpPr>
        <dsp:cNvPr id="0" name=""/>
        <dsp:cNvSpPr/>
      </dsp:nvSpPr>
      <dsp:spPr>
        <a:xfrm>
          <a:off x="0" y="2997200"/>
          <a:ext cx="7696200" cy="1498600"/>
        </a:xfrm>
        <a:prstGeom prst="trapezoid">
          <a:avLst>
            <a:gd name="adj" fmla="val 8559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rial"/>
              <a:cs typeface="Arial"/>
            </a:rPr>
            <a:t>80% universal or school wide / classroom systems</a:t>
          </a:r>
          <a:endParaRPr lang="en-US" sz="2400" b="1" kern="1200" dirty="0">
            <a:latin typeface="Arial"/>
            <a:cs typeface="Arial"/>
          </a:endParaRPr>
        </a:p>
      </dsp:txBody>
      <dsp:txXfrm>
        <a:off x="1346834" y="2997200"/>
        <a:ext cx="5002530" cy="149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DC10-40B4-F745-BEAD-AF27508E8513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78E3-95E3-494D-92E2-4901D55DA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E267E3-6684-E14F-BFCF-AD95B9D2AEC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D98E27-60E9-214D-A866-9DA0A699AD38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CA8ED7B-F0A2-FB4B-B362-7A7C4A4ACF4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DB7262-89E5-964B-8310-E4A0BB61828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0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E23578-16E8-7D42-9675-FAB46E908D56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FEE441-F4EA-4E49-8147-582484E803B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93BB2EF-7639-E642-B975-2F67141ABD3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D116A1-92AA-954B-9CF3-753EEE67A17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E5C937D-F621-F24B-99AC-4E0B13B12EB8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8AE1A-55BF-394E-8ACC-4CCFFF7B6A52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E2B746-BCB3-8845-953C-62D796FF61F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ACDB3CC-F982-40F9-8DD6-BCC9AFBF44BD}" type="datetime1">
              <a:rPr lang="en-US" smtClean="0"/>
              <a:pPr/>
              <a:t>2013-10-30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72645-99FF-C646-8946-BD66C4EF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5A60A-ACAA-DB46-9051-1943EAD48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B95D3-3E93-DA49-BDE8-8523A15A8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137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1372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E5CBB-B50A-E348-8DE7-3993DBCD4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3.jpe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7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8F1B69E8-23E9-4C1F-AA2B-3C5BA6EDBEAE}" type="datetimeFigureOut">
              <a:rPr lang="en-US" smtClean="0"/>
              <a:t>2013-10-30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Positive </a:t>
            </a:r>
            <a:r>
              <a:rPr lang="en-US" dirty="0" err="1" smtClean="0"/>
              <a:t>Behaviour</a:t>
            </a:r>
            <a:r>
              <a:rPr lang="en-US" dirty="0" smtClean="0"/>
              <a:t> Supports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9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63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Continuum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supports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585808"/>
              </p:ext>
            </p:extLst>
          </p:nvPr>
        </p:nvGraphicFramePr>
        <p:xfrm>
          <a:off x="685800" y="1905000"/>
          <a:ext cx="7696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7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387712-DCF2-D240-94C5-A2C49A19CDF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133600" y="53816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Changing the way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think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79669" y="1772898"/>
            <a:ext cx="6761185" cy="440137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is functional - it serves a purpose &amp; the student is communicating through their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Understanding the function of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is often complex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is related to its context - environmental conditions can set up, set off or maintain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can change - intervention is about reducing challenging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u="sng" dirty="0">
                <a:latin typeface="Arial" charset="0"/>
                <a:ea typeface="ＭＳ Ｐゴシック" charset="0"/>
                <a:cs typeface="ＭＳ Ｐゴシック" charset="0"/>
              </a:rPr>
              <a:t>and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increasing appropriate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04914F-E521-B543-9D0C-F47D784BE472}" type="slidenum">
              <a:rPr lang="en-US" sz="1400"/>
              <a:pPr/>
              <a:t>11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0281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399"/>
            <a:ext cx="7772400" cy="1119707"/>
          </a:xfrm>
        </p:spPr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And changing the way </a:t>
            </a:r>
            <a:r>
              <a:rPr lang="en-US" sz="360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we</a:t>
            </a:r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 work</a:t>
            </a:r>
            <a:r>
              <a:rPr lang="en-US" sz="360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!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26153" y="1653106"/>
            <a:ext cx="6924639" cy="40699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Engaging in problem-solving processes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Collaborating with multi-disciplinary team members, including the family and student</a:t>
            </a:r>
          </a:p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Changing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what we do to prevent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Instructing for new skills</a:t>
            </a: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Responding in ways to maintain appropriate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5071D3-8854-7B4B-BEA2-ED248D1C489A}" type="slidenum">
              <a:rPr lang="en-US" sz="1400"/>
              <a:pPr/>
              <a:t>12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5330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39498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What’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an educator to do?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6546" y="2438400"/>
            <a:ext cx="3689946" cy="2971800"/>
          </a:xfrm>
        </p:spPr>
        <p:txBody>
          <a:bodyPr/>
          <a:lstStyle/>
          <a:p>
            <a:pPr marL="52388" indent="-52388">
              <a:buFontTx/>
              <a:buNone/>
            </a:pPr>
            <a:r>
              <a:rPr lang="en-US" sz="28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Before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designing an intervention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answer -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388" indent="-52388"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388" indent="-52388" algn="ctr"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ASK: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is the student doing this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pic>
        <p:nvPicPr>
          <p:cNvPr id="33798" name="Picture 6" descr="notunderstand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r="5036"/>
          <a:stretch>
            <a:fillRect/>
          </a:stretch>
        </p:blipFill>
        <p:spPr>
          <a:xfrm>
            <a:off x="4959726" y="1772898"/>
            <a:ext cx="3186947" cy="4114800"/>
          </a:xfrm>
        </p:spPr>
      </p:pic>
      <p:sp>
        <p:nvSpPr>
          <p:cNvPr id="399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3AB4E5-7DD4-3143-9D6A-BC7AA8F623FD}" type="slidenum">
              <a:rPr lang="en-US" sz="140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7125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 Assessment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02192" y="1724982"/>
            <a:ext cx="3622208" cy="437101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...is a problem solving  process for gathering information about an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individual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challenging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. It relies on a variety of techniques and strategies to help identify the function/purpose of the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and assists in the selection of interventions to </a:t>
            </a:r>
            <a:r>
              <a:rPr lang="en-US" altLang="ja-JP" sz="2400" dirty="0" smtClean="0">
                <a:latin typeface="Arial" charset="0"/>
                <a:ea typeface="ＭＳ Ｐゴシック" charset="0"/>
                <a:cs typeface="ＭＳ Ｐゴシック" charset="0"/>
              </a:rPr>
              <a:t>directly 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address the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1750" name="Picture 6" descr="problemsolving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4205" y="1724982"/>
            <a:ext cx="2977990" cy="3514725"/>
          </a:xfrm>
        </p:spPr>
      </p:pic>
      <p:sp>
        <p:nvSpPr>
          <p:cNvPr id="419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FCEDFF-EF25-2548-86C9-DCECB98224D6}" type="slidenum">
              <a:rPr lang="en-US" sz="1400"/>
              <a:pPr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0620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video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6" b="12623"/>
          <a:stretch/>
        </p:blipFill>
        <p:spPr>
          <a:xfrm>
            <a:off x="1455699" y="2020067"/>
            <a:ext cx="6196405" cy="3851994"/>
          </a:xfrm>
        </p:spPr>
      </p:pic>
    </p:spTree>
    <p:extLst>
      <p:ext uri="{BB962C8B-B14F-4D97-AF65-F5344CB8AC3E}">
        <p14:creationId xmlns:p14="http://schemas.microsoft.com/office/powerpoint/2010/main" val="234205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The story of Amy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29706" y="2121407"/>
            <a:ext cx="3930162" cy="39902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What are the </a:t>
            </a:r>
            <a:r>
              <a:rPr lang="en-US" dirty="0" err="1" smtClean="0">
                <a:latin typeface="Arial"/>
                <a:cs typeface="Arial"/>
              </a:rPr>
              <a:t>behaviours</a:t>
            </a:r>
            <a:r>
              <a:rPr lang="en-US" dirty="0" smtClean="0">
                <a:latin typeface="Arial"/>
                <a:cs typeface="Arial"/>
              </a:rPr>
              <a:t> of concern?</a:t>
            </a:r>
          </a:p>
          <a:p>
            <a:r>
              <a:rPr lang="en-US" dirty="0" smtClean="0">
                <a:latin typeface="Arial"/>
                <a:cs typeface="Arial"/>
              </a:rPr>
              <a:t>Who else might be included on the team?</a:t>
            </a:r>
          </a:p>
          <a:p>
            <a:r>
              <a:rPr lang="en-US" dirty="0" smtClean="0">
                <a:latin typeface="Arial"/>
                <a:cs typeface="Arial"/>
              </a:rPr>
              <a:t>What did the team learn about why Amy was behaving the way she was?</a:t>
            </a:r>
          </a:p>
          <a:p>
            <a:r>
              <a:rPr lang="en-US" dirty="0" smtClean="0">
                <a:latin typeface="Arial"/>
                <a:cs typeface="Arial"/>
              </a:rPr>
              <a:t>What are the prevention strategies?</a:t>
            </a:r>
          </a:p>
          <a:p>
            <a:r>
              <a:rPr lang="en-US" dirty="0" smtClean="0">
                <a:latin typeface="Arial"/>
                <a:cs typeface="Arial"/>
              </a:rPr>
              <a:t>What new skills will be taught to Amy?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Content Placeholder 8" descr="girl.jp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 b="-3508"/>
          <a:stretch/>
        </p:blipFill>
        <p:spPr>
          <a:xfrm>
            <a:off x="4859868" y="2121407"/>
            <a:ext cx="3200400" cy="3990250"/>
          </a:xfrm>
        </p:spPr>
      </p:pic>
    </p:spTree>
    <p:extLst>
      <p:ext uri="{BB962C8B-B14F-4D97-AF65-F5344CB8AC3E}">
        <p14:creationId xmlns:p14="http://schemas.microsoft.com/office/powerpoint/2010/main" val="303326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2789" y="898768"/>
            <a:ext cx="7716837" cy="961029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Course Description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815" y="2086601"/>
            <a:ext cx="6780052" cy="36061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Students will examine the principles, processes and development of support plans from the philosophy of positive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support. They will explore instructional practices and interventions appropriate to promote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success. Students will examine the role applied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analysis has in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support.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37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3020" y="839178"/>
            <a:ext cx="7716837" cy="86185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Student Assessment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29707" y="1905158"/>
            <a:ext cx="3832202" cy="428071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Observation and Recording Report (30%)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Positive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Support Plan – part A (35%)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Positive </a:t>
            </a:r>
            <a:r>
              <a:rPr lang="en-US" sz="2800" dirty="0" err="1" smtClean="0">
                <a:latin typeface="Arial"/>
                <a:cs typeface="Arial"/>
              </a:rPr>
              <a:t>Behaviour</a:t>
            </a:r>
            <a:r>
              <a:rPr lang="en-US" sz="2800" dirty="0" smtClean="0">
                <a:latin typeface="Arial"/>
                <a:cs typeface="Arial"/>
              </a:rPr>
              <a:t> Support Plan – part B (35%)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12" name="Content Placeholder 11" descr="marking.jp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0" r="7390"/>
          <a:stretch>
            <a:fillRect/>
          </a:stretch>
        </p:blipFill>
        <p:spPr>
          <a:xfrm>
            <a:off x="5056693" y="2436840"/>
            <a:ext cx="2925173" cy="2980191"/>
          </a:xfrm>
        </p:spPr>
      </p:pic>
    </p:spTree>
    <p:extLst>
      <p:ext uri="{BB962C8B-B14F-4D97-AF65-F5344CB8AC3E}">
        <p14:creationId xmlns:p14="http://schemas.microsoft.com/office/powerpoint/2010/main" val="178464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25774"/>
            <a:ext cx="7772400" cy="10433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Activity: KWL</a:t>
            </a:r>
          </a:p>
        </p:txBody>
      </p:sp>
      <p:pic>
        <p:nvPicPr>
          <p:cNvPr id="21508" name="Picture 6" descr="KWL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r="397"/>
          <a:stretch>
            <a:fillRect/>
          </a:stretch>
        </p:blipFill>
        <p:spPr>
          <a:xfrm>
            <a:off x="1088436" y="1981200"/>
            <a:ext cx="3407364" cy="4114800"/>
          </a:xfrm>
        </p:spPr>
      </p:pic>
      <p:sp>
        <p:nvSpPr>
          <p:cNvPr id="215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362200"/>
            <a:ext cx="3810000" cy="3352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K = what we know</a:t>
            </a:r>
          </a:p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W = what do we want to know</a:t>
            </a:r>
          </a:p>
          <a:p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L = what did we learn</a:t>
            </a:r>
          </a:p>
        </p:txBody>
      </p:sp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31E6F2-CD3A-7247-BD9B-ACB5136D1590}" type="slidenum">
              <a:rPr lang="en-US" sz="1400"/>
              <a:pPr/>
              <a:t>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9914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Approaches to </a:t>
            </a:r>
            <a:r>
              <a:rPr lang="en-US" sz="2400" b="1" dirty="0" err="1">
                <a:latin typeface="Arial" charset="0"/>
                <a:ea typeface="ＭＳ Ｐゴシック" charset="0"/>
                <a:cs typeface="ＭＳ Ｐゴシック" charset="0"/>
              </a:rPr>
              <a:t>Behavioural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 Concerns</a:t>
            </a:r>
          </a:p>
        </p:txBody>
      </p:sp>
      <p:graphicFrame>
        <p:nvGraphicFramePr>
          <p:cNvPr id="11322" name="Group 5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290494264"/>
              </p:ext>
            </p:extLst>
          </p:nvPr>
        </p:nvGraphicFramePr>
        <p:xfrm>
          <a:off x="680273" y="1219200"/>
          <a:ext cx="7777927" cy="5284788"/>
        </p:xfrm>
        <a:graphic>
          <a:graphicData uri="http://schemas.openxmlformats.org/drawingml/2006/table">
            <a:tbl>
              <a:tblPr/>
              <a:tblGrid>
                <a:gridCol w="3745798"/>
                <a:gridCol w="4032129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Traditional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part of the disability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 is learned and can be unlearned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the problem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 is a symptom of the underlying 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in the person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Problem is the interaction between the person &amp; the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 is meaningless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the person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 best attempt to communicate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 problems</a:t>
                      </a:r>
                      <a:r>
                        <a:rPr kumimoji="1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endParaRPr kumimoji="1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Challenging </a:t>
                      </a: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management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1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Behavioural</a:t>
                      </a: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support</a:t>
                      </a:r>
                      <a:r>
                        <a:rPr kumimoji="1" lang="ja-JP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DDC83B-35E0-DD42-A405-AC0291DB6B29}" type="slidenum">
              <a:rPr lang="en-US" sz="1400"/>
              <a:pPr/>
              <a:t>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60622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Traditional Approach</a:t>
            </a:r>
          </a:p>
        </p:txBody>
      </p:sp>
      <p:sp>
        <p:nvSpPr>
          <p:cNvPr id="256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26E81E1-4C48-284A-9C19-A9D474AD116B}" type="slidenum">
              <a:rPr lang="en-US" sz="1400"/>
              <a:pPr/>
              <a:t>6</a:t>
            </a:fld>
            <a:endParaRPr lang="en-US" sz="1400"/>
          </a:p>
        </p:txBody>
      </p:sp>
      <p:pic>
        <p:nvPicPr>
          <p:cNvPr id="25603" name="Picture 5" descr="confused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r="-137"/>
          <a:stretch/>
        </p:blipFill>
        <p:spPr>
          <a:xfrm>
            <a:off x="949532" y="2020067"/>
            <a:ext cx="3219629" cy="3602736"/>
          </a:xfrm>
        </p:spPr>
      </p:pic>
      <p:sp>
        <p:nvSpPr>
          <p:cNvPr id="25604" name="Rectangle 7"/>
          <p:cNvSpPr>
            <a:spLocks noGrp="1" noChangeArrowheads="1"/>
          </p:cNvSpPr>
          <p:nvPr>
            <p:ph sz="quarter" idx="14"/>
          </p:nvPr>
        </p:nvSpPr>
        <p:spPr>
          <a:xfrm>
            <a:off x="4169161" y="2119313"/>
            <a:ext cx="4055063" cy="3605212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Before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occurs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...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occurs...consequence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buFontTx/>
              <a:buNone/>
            </a:pP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(5% of energy &amp; expertise....</a:t>
            </a:r>
            <a:r>
              <a:rPr lang="en-US" sz="2800" dirty="0" smtClean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.95</a:t>
            </a: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% of energy &amp; expertise)</a:t>
            </a:r>
          </a:p>
        </p:txBody>
      </p:sp>
    </p:spTree>
    <p:extLst>
      <p:ext uri="{BB962C8B-B14F-4D97-AF65-F5344CB8AC3E}">
        <p14:creationId xmlns:p14="http://schemas.microsoft.com/office/powerpoint/2010/main" val="170918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Current approach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92688"/>
            <a:ext cx="7772400" cy="206971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Before the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occurs...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occurs...consequence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(95% of energy &amp; expertise........</a:t>
            </a:r>
            <a:r>
              <a:rPr lang="en-US" sz="2800" dirty="0" smtClean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..</a:t>
            </a: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5% of energy &amp; expertise)</a:t>
            </a:r>
          </a:p>
          <a:p>
            <a:pPr algn="ctr">
              <a:lnSpc>
                <a:spcPct val="90000"/>
              </a:lnSpc>
            </a:pP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7652" name="Picture 6" descr="5 w'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770735"/>
            <a:ext cx="3276600" cy="2133600"/>
          </a:xfrm>
        </p:spPr>
      </p:pic>
      <p:sp>
        <p:nvSpPr>
          <p:cNvPr id="2764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982E86-C576-FF4D-88C9-13FFA878EC4F}" type="slidenum">
              <a:rPr lang="en-US" sz="1400"/>
              <a:pPr/>
              <a:t>7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5325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394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ea typeface="ＭＳ Ｐゴシック" charset="0"/>
                <a:cs typeface="Arial"/>
              </a:rPr>
              <a:t>Traditional Approaches to </a:t>
            </a:r>
            <a:r>
              <a:rPr lang="ja-JP" altLang="en-US" sz="3600" dirty="0"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altLang="ja-JP" sz="3600" dirty="0">
                <a:latin typeface="Arial"/>
                <a:ea typeface="ＭＳ Ｐゴシック" charset="0"/>
                <a:cs typeface="Arial"/>
              </a:rPr>
              <a:t>Managing</a:t>
            </a:r>
            <a:r>
              <a:rPr lang="ja-JP" altLang="en-US" sz="3600" dirty="0">
                <a:latin typeface="Arial"/>
                <a:ea typeface="ＭＳ Ｐゴシック" charset="0"/>
                <a:cs typeface="Arial"/>
              </a:rPr>
              <a:t>”</a:t>
            </a:r>
            <a:r>
              <a:rPr lang="en-US" altLang="ja-JP" sz="3600" dirty="0">
                <a:latin typeface="Arial"/>
                <a:ea typeface="ＭＳ Ｐゴシック" charset="0"/>
                <a:cs typeface="Arial"/>
              </a:rPr>
              <a:t> Problem </a:t>
            </a:r>
            <a:r>
              <a:rPr lang="en-US" altLang="ja-JP" sz="3600" dirty="0" err="1">
                <a:latin typeface="Arial"/>
                <a:ea typeface="ＭＳ Ｐゴシック" charset="0"/>
                <a:cs typeface="Arial"/>
              </a:rPr>
              <a:t>Behaviours</a:t>
            </a:r>
            <a:endParaRPr lang="en-US" sz="36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>
          <a:xfrm>
            <a:off x="1150113" y="2119257"/>
            <a:ext cx="6756915" cy="405502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Problem </a:t>
            </a:r>
            <a:r>
              <a:rPr lang="en-US" sz="2800" dirty="0" err="1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solidFill>
                <a:srgbClr val="BD1F0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Perception of noncompliance (being difficult or manipulative)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Look to control or punish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Design / apply interventions to have power or control over the student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Student’s</a:t>
            </a:r>
            <a:r>
              <a:rPr lang="en-US" altLang="ja-JP" sz="28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800" dirty="0">
                <a:latin typeface="Arial" charset="0"/>
                <a:ea typeface="ＭＳ Ｐゴシック" charset="0"/>
                <a:cs typeface="ＭＳ Ｐゴシック" charset="0"/>
              </a:rPr>
              <a:t>needs remain unaddressed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Maintain or increase problem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or substitution of another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51E78C-5CDB-5D40-84D9-EC0A4CB2F022}" type="slidenum">
              <a:rPr lang="en-US" sz="1400"/>
              <a:pPr/>
              <a:t>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3878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Current approach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102192" y="1828800"/>
            <a:ext cx="6804837" cy="4495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Challenging </a:t>
            </a:r>
            <a:r>
              <a:rPr lang="en-US" sz="2800" dirty="0" err="1">
                <a:solidFill>
                  <a:srgbClr val="BD1F0F"/>
                </a:solidFill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endParaRPr lang="en-US" sz="2800" dirty="0">
              <a:solidFill>
                <a:srgbClr val="BD1F0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Determine level of concern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Develop a personal profile of the student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Define the target </a:t>
            </a:r>
            <a:r>
              <a:rPr lang="en-US" sz="2800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Conduct interviews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Conduct direction observations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Form hypotheses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Develop a positive support plan (addresses prevention,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teaches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replacement skills and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responses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800" dirty="0">
              <a:solidFill>
                <a:srgbClr val="BD1F0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D8B7D2-3DDD-FE49-80D1-5A8CCCEA32C0}" type="slidenum">
              <a:rPr lang="en-US" sz="1400"/>
              <a:pPr/>
              <a:t>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4964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92</TotalTime>
  <Words>626</Words>
  <Application>Microsoft Macintosh PowerPoint</Application>
  <PresentationFormat>On-screen Show (4:3)</PresentationFormat>
  <Paragraphs>99</Paragraphs>
  <Slides>16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Pushpin</vt:lpstr>
      <vt:lpstr>Positive Behaviour Supports</vt:lpstr>
      <vt:lpstr>Course Description</vt:lpstr>
      <vt:lpstr>Student Assessment</vt:lpstr>
      <vt:lpstr>Activity: KWL</vt:lpstr>
      <vt:lpstr>Approaches to Behavioural Concerns</vt:lpstr>
      <vt:lpstr>Traditional Approach</vt:lpstr>
      <vt:lpstr>Current approach</vt:lpstr>
      <vt:lpstr>Traditional Approaches to “Managing” Problem Behaviours</vt:lpstr>
      <vt:lpstr>Current approach</vt:lpstr>
      <vt:lpstr>Continuum of supports</vt:lpstr>
      <vt:lpstr>Changing the way we think</vt:lpstr>
      <vt:lpstr>And changing the way we work!</vt:lpstr>
      <vt:lpstr>What’s an educator to do?</vt:lpstr>
      <vt:lpstr>Functional Assessment</vt:lpstr>
      <vt:lpstr>Activity</vt:lpstr>
      <vt:lpstr>Activity: The story of Amy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Behaviour Supports</dc:title>
  <dc:creator>Susan Powell</dc:creator>
  <cp:lastModifiedBy>Susan Powell</cp:lastModifiedBy>
  <cp:revision>17</cp:revision>
  <dcterms:created xsi:type="dcterms:W3CDTF">2013-09-03T15:48:19Z</dcterms:created>
  <dcterms:modified xsi:type="dcterms:W3CDTF">2013-10-30T20:01:56Z</dcterms:modified>
</cp:coreProperties>
</file>