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4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FB6C9-8437-094B-981B-381FE20D8A5A}" type="datetimeFigureOut">
              <a:rPr lang="en-US" smtClean="0"/>
              <a:t>2013-12-04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3B3D1-838F-0E4E-8532-DE27F0E8B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750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3E1AB-FAB6-1548-B789-584C81C1B705}" type="datetimeFigureOut">
              <a:rPr lang="en-US" smtClean="0"/>
              <a:t>2013-12-04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7B8D3-772D-D14C-93B2-56AB2E498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74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CC30AE-22AA-344C-83A6-2AC1CCBA4968}" type="slidenum">
              <a:rPr lang="en-US" sz="1200"/>
              <a:pPr/>
              <a:t>3</a:t>
            </a:fld>
            <a:endParaRPr 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1779413-D709-4D4F-B137-DD17B5EF0CCC}" type="slidenum">
              <a:rPr lang="en-US" sz="1200">
                <a:solidFill>
                  <a:prstClr val="black"/>
                </a:solidFill>
              </a:rPr>
              <a:pPr/>
              <a:t>6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35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B6CED87-EBCB-F645-93C0-940FBDC2FF36}" type="datetime1">
              <a:rPr lang="en-CA" smtClean="0"/>
              <a:t>2013-12-04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30C0-2116-7043-99F7-E1C9D27CB46C}" type="datetime1">
              <a:rPr lang="en-CA" smtClean="0"/>
              <a:t>2013-12-04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F0A2-4768-8045-939C-0CEFDCC0AC24}" type="datetime1">
              <a:rPr lang="en-CA" smtClean="0"/>
              <a:t>2013-12-04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8F6BA-979C-8445-8220-38D6E6CE496B}" type="datetime1">
              <a:rPr lang="en-CA" smtClean="0">
                <a:solidFill>
                  <a:srgbClr val="000000"/>
                </a:solidFill>
              </a:rPr>
              <a:t>2013-12-04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37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D3751-8D66-A34A-BC39-6941E0E9403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68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D2FA-151B-744A-9AAF-F53E0395D3B6}" type="datetime1">
              <a:rPr lang="en-CA" smtClean="0"/>
              <a:t>2013-12-04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9E8A-E8C3-5B4A-B43D-7E378B27AD6E}" type="datetime1">
              <a:rPr lang="en-CA" smtClean="0"/>
              <a:t>2013-12-04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1B54-99E6-1045-B117-377F4A872603}" type="datetime1">
              <a:rPr lang="en-CA" smtClean="0"/>
              <a:t>2013-12-04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EB48-0687-8045-8E39-61388AA15484}" type="datetime1">
              <a:rPr lang="en-CA" smtClean="0"/>
              <a:t>2013-12-04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8FE8-6D09-184B-BDE2-59532B08DD5A}" type="datetime1">
              <a:rPr lang="en-CA" smtClean="0"/>
              <a:t>2013-12-04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37D6-6862-2F4F-8710-ED53BAB131F7}" type="datetime1">
              <a:rPr lang="en-CA" smtClean="0"/>
              <a:t>2013-12-04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C1F775BA-5065-6E42-B3F2-C9B404EF3303}" type="datetime1">
              <a:rPr lang="en-CA" smtClean="0"/>
              <a:t>2013-12-04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2BFABD32-51B0-2342-88FB-1FFBECB0BBD0}" type="datetime1">
              <a:rPr lang="en-CA" smtClean="0"/>
              <a:t>2013-12-04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3.jpe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AC42346-9C9D-7D44-8FD5-148973194B18}" type="datetime1">
              <a:rPr lang="en-CA" smtClean="0"/>
              <a:t>2013-12-04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Postive</a:t>
            </a:r>
            <a:r>
              <a:rPr lang="en-US" dirty="0" smtClean="0"/>
              <a:t> </a:t>
            </a:r>
            <a:r>
              <a:rPr lang="en-US" dirty="0" err="1" smtClean="0"/>
              <a:t>Behaviour</a:t>
            </a:r>
            <a:r>
              <a:rPr lang="en-US" dirty="0" smtClean="0"/>
              <a:t> Supports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232830"/>
            <a:ext cx="5712179" cy="1027791"/>
          </a:xfrm>
        </p:spPr>
        <p:txBody>
          <a:bodyPr/>
          <a:lstStyle/>
          <a:p>
            <a:r>
              <a:rPr lang="en-US" dirty="0" smtClean="0"/>
              <a:t>Teaching Replacement </a:t>
            </a:r>
            <a:r>
              <a:rPr lang="en-US" dirty="0" err="1" smtClean="0"/>
              <a:t>Behaviour</a:t>
            </a:r>
            <a:r>
              <a:rPr lang="en-US" dirty="0" smtClean="0"/>
              <a:t> for Obtain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58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Personal script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 descr="Ican calm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0" r="23127"/>
          <a:stretch/>
        </p:blipFill>
        <p:spPr>
          <a:xfrm>
            <a:off x="2497667" y="2020067"/>
            <a:ext cx="4000500" cy="380741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80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Personal procedural script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 descr="calm_down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9" b="-499"/>
          <a:stretch/>
        </p:blipFill>
        <p:spPr>
          <a:xfrm>
            <a:off x="2373209" y="1829567"/>
            <a:ext cx="4355994" cy="4305339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31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Pre-teaching tool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 descr="calmdown sandwich.jp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334" b="-375"/>
          <a:stretch/>
        </p:blipFill>
        <p:spPr>
          <a:xfrm>
            <a:off x="1463040" y="1545170"/>
            <a:ext cx="6196405" cy="4339163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90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74875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Calming caddy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 descr="claming down caddy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9" b="3873"/>
          <a:stretch/>
        </p:blipFill>
        <p:spPr>
          <a:xfrm>
            <a:off x="1463040" y="1829567"/>
            <a:ext cx="6196405" cy="4281327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4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Relaxation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 descr="relaxation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" r="7810" b="172"/>
          <a:stretch/>
        </p:blipFill>
        <p:spPr>
          <a:xfrm>
            <a:off x="1717041" y="2020067"/>
            <a:ext cx="5712460" cy="3818158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60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Relaxation training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 descr="relaxation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2" b="-38"/>
          <a:stretch/>
        </p:blipFill>
        <p:spPr>
          <a:xfrm>
            <a:off x="2032000" y="2020067"/>
            <a:ext cx="5228167" cy="4103993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16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Social interaction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Content Placeholder 3" descr="teensocial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4" b="-885"/>
          <a:stretch/>
        </p:blipFill>
        <p:spPr>
          <a:xfrm>
            <a:off x="1463040" y="2201332"/>
            <a:ext cx="6196405" cy="385233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7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Replacement Behaviour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Appropriate behaviour that serves the same function as a problem behaviour</a:t>
            </a:r>
          </a:p>
          <a:p>
            <a:r>
              <a:rPr lang="en-US" dirty="0" smtClean="0"/>
              <a:t>Need to teach and reinforce the new positive behaviour</a:t>
            </a:r>
          </a:p>
          <a:p>
            <a:r>
              <a:rPr lang="en-US" dirty="0" smtClean="0"/>
              <a:t>If we don’t teach a new behaviour, the student will come up with a new way to get what  s/he wants</a:t>
            </a:r>
            <a:endParaRPr lang="en-US" dirty="0"/>
          </a:p>
        </p:txBody>
      </p:sp>
      <p:pic>
        <p:nvPicPr>
          <p:cNvPr id="7" name="Content Placeholder 6" descr="asking for help.jpg"/>
          <p:cNvPicPr>
            <a:picLocks noGrp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2" r="66"/>
          <a:stretch/>
        </p:blipFill>
        <p:spPr>
          <a:xfrm>
            <a:off x="4568285" y="2121407"/>
            <a:ext cx="3491983" cy="3605212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77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E4B91A0-A904-7847-8AEB-47A2F524DA45}" type="slidenum">
              <a:rPr lang="en-US" sz="1400"/>
              <a:pPr/>
              <a:t>3</a:t>
            </a:fld>
            <a:endParaRPr lang="en-US" sz="1400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399"/>
            <a:ext cx="7772400" cy="1160307"/>
          </a:xfrm>
        </p:spPr>
        <p:txBody>
          <a:bodyPr/>
          <a:lstStyle/>
          <a:p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Teaching Replacement Behaviours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356" y="1693706"/>
            <a:ext cx="6732161" cy="4029363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 dirty="0">
                <a:latin typeface="Arial" charset="0"/>
                <a:ea typeface="ＭＳ Ｐゴシック" charset="0"/>
                <a:cs typeface="ＭＳ Ｐゴシック" charset="0"/>
              </a:rPr>
              <a:t>The Basic Sequence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Identify situations where the new skills will be appropriate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Select the skill to teach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Determine the threshold point at which the student is likely to engage in the target behaviour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Prompt the replacement behaviour before s/he is likely to engage in the target behaviour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Reinforce the replacement behaviour - in the early stages of learning shape responses and  reinforce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593584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Teaching Replacement Skills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Content Placeholder 3" descr="behavior-is-communication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" b="5170"/>
          <a:stretch/>
        </p:blipFill>
        <p:spPr>
          <a:xfrm>
            <a:off x="1463040" y="2020067"/>
            <a:ext cx="6196405" cy="381599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48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What to teach?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teaching new skills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0" b="11226"/>
          <a:stretch/>
        </p:blipFill>
        <p:spPr>
          <a:xfrm>
            <a:off x="1463040" y="2268359"/>
            <a:ext cx="6196405" cy="3635994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40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447800"/>
          </a:xfrm>
        </p:spPr>
        <p:txBody>
          <a:bodyPr/>
          <a:lstStyle/>
          <a:p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A simplified way of framing the  assessment and intervention process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534387756"/>
              </p:ext>
            </p:extLst>
          </p:nvPr>
        </p:nvGraphicFramePr>
        <p:xfrm>
          <a:off x="685800" y="2743200"/>
          <a:ext cx="7772400" cy="213360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101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Antecedent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9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101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Behaviour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9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101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Consequence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915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Proactive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BFF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Teach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BFF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Response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BFF38"/>
                    </a:solidFill>
                  </a:tcPr>
                </a:tc>
              </a:tr>
            </a:tbl>
          </a:graphicData>
        </a:graphic>
      </p:graphicFrame>
      <p:sp>
        <p:nvSpPr>
          <p:cNvPr id="2324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B39804-CACE-B14A-A4AF-E5BA38D3CA5C}" type="slidenum">
              <a:rPr lang="en-US" sz="1400">
                <a:solidFill>
                  <a:srgbClr val="000000"/>
                </a:solidFill>
              </a:rPr>
              <a:pPr/>
              <a:t>6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7772400" cy="4114800"/>
          </a:xfrm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46" name="AutoShape 18"/>
          <p:cNvSpPr>
            <a:spLocks noChangeArrowheads="1"/>
          </p:cNvSpPr>
          <p:nvPr/>
        </p:nvSpPr>
        <p:spPr bwMode="auto">
          <a:xfrm>
            <a:off x="6172200" y="4343400"/>
            <a:ext cx="914400" cy="9144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7162800" y="48768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D0331A"/>
                </a:solidFill>
              </a:rPr>
              <a:t>You</a:t>
            </a:r>
            <a:endParaRPr lang="en-US" b="1" dirty="0" smtClean="0">
              <a:solidFill>
                <a:srgbClr val="D033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372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/>
      <p:bldP spid="22546" grpId="0" animBg="1"/>
      <p:bldP spid="225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Class: Calm down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 descr="cooldown strategies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4" b="469"/>
          <a:stretch/>
        </p:blipFill>
        <p:spPr>
          <a:xfrm>
            <a:off x="2140375" y="1841511"/>
            <a:ext cx="5098625" cy="4283994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Class: managing emotions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 descr="chill out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4" b="301"/>
          <a:stretch/>
        </p:blipFill>
        <p:spPr>
          <a:xfrm>
            <a:off x="1463040" y="2119257"/>
            <a:ext cx="6196405" cy="3765076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9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Visuals in the environment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 descr="visual-supportjpg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" r="3284"/>
          <a:stretch/>
        </p:blipFill>
        <p:spPr>
          <a:xfrm>
            <a:off x="1095023" y="2020067"/>
            <a:ext cx="7055992" cy="3603812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6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37</TotalTime>
  <Words>191</Words>
  <Application>Microsoft Macintosh PowerPoint</Application>
  <PresentationFormat>On-screen Show (4:3)</PresentationFormat>
  <Paragraphs>50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Pushpin</vt:lpstr>
      <vt:lpstr>Postive Behaviour Supports</vt:lpstr>
      <vt:lpstr>Replacement Behaviour</vt:lpstr>
      <vt:lpstr>Teaching Replacement Behaviours</vt:lpstr>
      <vt:lpstr>Teaching Replacement Skills</vt:lpstr>
      <vt:lpstr>What to teach?</vt:lpstr>
      <vt:lpstr>A simplified way of framing the  assessment and intervention process</vt:lpstr>
      <vt:lpstr>Class: Calm down</vt:lpstr>
      <vt:lpstr>Class: managing emotions</vt:lpstr>
      <vt:lpstr>Visuals in the environment</vt:lpstr>
      <vt:lpstr>Personal script</vt:lpstr>
      <vt:lpstr>Personal procedural script</vt:lpstr>
      <vt:lpstr>Pre-teaching tool</vt:lpstr>
      <vt:lpstr>Calming caddy</vt:lpstr>
      <vt:lpstr>Relaxation</vt:lpstr>
      <vt:lpstr>Relaxation training</vt:lpstr>
      <vt:lpstr>Social interaction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Postive Behaviour Supports</dc:title>
  <dc:creator>Susan Powell</dc:creator>
  <cp:lastModifiedBy>Susan Powell</cp:lastModifiedBy>
  <cp:revision>9</cp:revision>
  <cp:lastPrinted>2013-12-03T23:38:40Z</cp:lastPrinted>
  <dcterms:created xsi:type="dcterms:W3CDTF">2013-12-03T21:19:46Z</dcterms:created>
  <dcterms:modified xsi:type="dcterms:W3CDTF">2013-12-04T22:11:38Z</dcterms:modified>
</cp:coreProperties>
</file>