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260" r:id="rId3"/>
    <p:sldId id="261" r:id="rId4"/>
    <p:sldId id="257" r:id="rId5"/>
    <p:sldId id="258" r:id="rId6"/>
    <p:sldId id="259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45" d="100"/>
          <a:sy n="45" d="100"/>
        </p:scale>
        <p:origin x="-2352" y="-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80F87E-F549-AE4D-8A32-0D26E26F5934}" type="datetimeFigureOut">
              <a:rPr lang="en-US" smtClean="0"/>
              <a:t>2013-11-25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6FE7B3-C807-904F-8F62-E7FB07FDAE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5284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D1ACB9-F606-0E4F-B6B0-0B025D6D20F4}" type="datetimeFigureOut">
              <a:rPr lang="en-US" smtClean="0"/>
              <a:t>2013-11-25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39CAC5-C955-924E-AAF5-6E2C5AFEB0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3525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CAD8BCD-EB15-EE4A-8DE5-EFF17C9420FA}" type="slidenum">
              <a:rPr lang="en-US" sz="1200"/>
              <a:pPr/>
              <a:t>4</a:t>
            </a:fld>
            <a:endParaRPr lang="en-US" sz="1200" dirty="0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FDFD495-29BD-1946-BB5C-0C337DC67284}" type="slidenum">
              <a:rPr lang="en-US" sz="1200"/>
              <a:pPr/>
              <a:t>5</a:t>
            </a:fld>
            <a:endParaRPr lang="en-US" sz="1200" dirty="0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D83CD30-89C6-2348-B342-179384E45F7C}" type="slidenum">
              <a:rPr lang="en-US" sz="1200"/>
              <a:pPr/>
              <a:t>6</a:t>
            </a:fld>
            <a:endParaRPr lang="en-US" sz="1200" dirty="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72DC4D1E-F409-B849-B4FC-7983C4B918A8}" type="datetime1">
              <a:rPr lang="en-CA" smtClean="0"/>
              <a:t>2013-11-25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27D7-7F8C-BD40-A630-6D17AD52815E}" type="datetime1">
              <a:rPr lang="en-CA" smtClean="0"/>
              <a:t>2013-11-25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46945-028E-2C43-8D13-F7D3654D4FF1}" type="datetime1">
              <a:rPr lang="en-CA" smtClean="0"/>
              <a:t>2013-11-25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1372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56E5F7-3357-FE4C-8246-5D134C18B07B}" type="datetime1">
              <a:rPr lang="en-CA" smtClean="0"/>
              <a:t>2013-11-25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13727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1372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38DF7F-532C-A743-B2AC-32619CAB8D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250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AB32-2598-7843-8926-AF9A899C7767}" type="datetime1">
              <a:rPr lang="en-CA" smtClean="0"/>
              <a:t>2013-11-25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E0657-C256-7B4C-BD94-D51EC4DDB91B}" type="datetime1">
              <a:rPr lang="en-CA" smtClean="0"/>
              <a:t>2013-11-25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E1DB8-E2CE-F444-83E2-C1884A9D54CD}" type="datetime1">
              <a:rPr lang="en-CA" smtClean="0"/>
              <a:t>2013-11-25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E0CEC-97D4-104C-88AA-3EDFD7423687}" type="datetime1">
              <a:rPr lang="en-CA" smtClean="0"/>
              <a:t>2013-11-25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9D13-0B16-AF4A-85EB-41D5CB674507}" type="datetime1">
              <a:rPr lang="en-CA" smtClean="0"/>
              <a:t>2013-11-25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57BBB-4224-9146-A743-707A1BD66B57}" type="datetime1">
              <a:rPr lang="en-CA" smtClean="0"/>
              <a:t>2013-11-25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D5A99D4B-3F6E-484B-9FDD-CE54F6838200}" type="datetime1">
              <a:rPr lang="en-CA" smtClean="0"/>
              <a:t>2013-11-25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25C2672A-DA33-F94C-B12A-A0EFFE905A7A}" type="datetime1">
              <a:rPr lang="en-CA" smtClean="0"/>
              <a:t>2013-11-25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3.jpeg"/><Relationship Id="rId1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4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477ACE2A-E3CD-AE48-BD71-7228B1C8B7F3}" type="datetime1">
              <a:rPr lang="en-CA" smtClean="0"/>
              <a:t>2013-11-25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Positive </a:t>
            </a:r>
            <a:r>
              <a:rPr lang="en-US" dirty="0" smtClean="0"/>
              <a:t>Behaviour</a:t>
            </a:r>
            <a:r>
              <a:rPr lang="en-US" dirty="0" smtClean="0"/>
              <a:t> Supports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4428192"/>
            <a:ext cx="5712179" cy="832430"/>
          </a:xfrm>
        </p:spPr>
        <p:txBody>
          <a:bodyPr/>
          <a:lstStyle/>
          <a:p>
            <a:r>
              <a:rPr lang="en-US" dirty="0" smtClean="0"/>
              <a:t>Crisis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690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Arial"/>
                <a:cs typeface="Arial"/>
              </a:rPr>
              <a:t>Activity</a:t>
            </a:r>
            <a:endParaRPr lang="en-US" sz="4800" dirty="0">
              <a:latin typeface="Arial"/>
              <a:cs typeface="Arial"/>
            </a:endParaRPr>
          </a:p>
        </p:txBody>
      </p:sp>
      <p:pic>
        <p:nvPicPr>
          <p:cNvPr id="4" name="Content Placeholder 3" descr="video.jpg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79" b="13080"/>
          <a:stretch/>
        </p:blipFill>
        <p:spPr>
          <a:xfrm>
            <a:off x="1463040" y="2020067"/>
            <a:ext cx="6196405" cy="3838439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384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BC Report (2013)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6" name="Content Placeholder 5" descr="stop hurting kids.jpg"/>
          <p:cNvPicPr>
            <a:picLocks noGrp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4" b="5074"/>
          <a:stretch/>
        </p:blipFill>
        <p:spPr/>
      </p:pic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What surprised you about this report?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What recommendations does this report suggest?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What is one action you can take as an EA now that you know about the impact of restraints and seclusion?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457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95023" y="817583"/>
            <a:ext cx="6965245" cy="903974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Reactive Strategies</a:t>
            </a:r>
          </a:p>
        </p:txBody>
      </p:sp>
      <p:sp>
        <p:nvSpPr>
          <p:cNvPr id="26726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4D13512-8DE8-E848-B4FD-96CDF6375FEC}" type="slidenum">
              <a:rPr lang="en-US" sz="1400"/>
              <a:pPr/>
              <a:t>4</a:t>
            </a:fld>
            <a:endParaRPr lang="en-US" sz="1400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1095023" y="2121407"/>
            <a:ext cx="3403825" cy="360273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Refers to what strategies will be used if the challenging 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behaviour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 occurs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Responses for early to late stages need to be determined </a:t>
            </a:r>
            <a:r>
              <a:rPr lang="en-US" sz="2800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when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 developing the support plan</a:t>
            </a:r>
          </a:p>
        </p:txBody>
      </p:sp>
      <p:pic>
        <p:nvPicPr>
          <p:cNvPr id="34822" name="Picture 6" descr="lunchbeh"/>
          <p:cNvPicPr>
            <a:picLocks noGrp="1" noChangeArrowheads="1"/>
          </p:cNvPicPr>
          <p:nvPr>
            <p:ph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32" r="-690"/>
          <a:stretch/>
        </p:blipFill>
        <p:spPr>
          <a:xfrm>
            <a:off x="4498848" y="2020067"/>
            <a:ext cx="3887988" cy="3605212"/>
          </a:xfrm>
        </p:spPr>
      </p:pic>
    </p:spTree>
    <p:extLst>
      <p:ext uri="{BB962C8B-B14F-4D97-AF65-F5344CB8AC3E}">
        <p14:creationId xmlns:p14="http://schemas.microsoft.com/office/powerpoint/2010/main" val="4057650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/>
      <p:bldP spid="3481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95023" y="817583"/>
            <a:ext cx="6965245" cy="98864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Reactive Strategies</a:t>
            </a:r>
          </a:p>
        </p:txBody>
      </p:sp>
      <p:sp>
        <p:nvSpPr>
          <p:cNvPr id="26931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07DCA7B-F58A-A54D-A141-B6CC75E12836}" type="slidenum">
              <a:rPr lang="en-US" sz="1400"/>
              <a:pPr/>
              <a:t>5</a:t>
            </a:fld>
            <a:endParaRPr lang="en-US" sz="1400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1095022" y="2121407"/>
            <a:ext cx="3403825" cy="3602736"/>
          </a:xfrm>
        </p:spPr>
        <p:txBody>
          <a:bodyPr>
            <a:normAutofit fontScale="85000" lnSpcReduction="20000"/>
          </a:bodyPr>
          <a:lstStyle/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Prompt to the replacement </a:t>
            </a: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behaviour</a:t>
            </a: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 (only if student is in a space to hear/respond to such requests)</a:t>
            </a: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Utilize authorized, approved procedures (maintain </a:t>
            </a: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everyone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’s</a:t>
            </a:r>
            <a:r>
              <a:rPr lang="en-US" altLang="ja-JP" sz="2400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ja-JP" sz="2400" dirty="0">
                <a:latin typeface="Arial" charset="0"/>
                <a:ea typeface="ＭＳ Ｐゴシック" charset="0"/>
                <a:cs typeface="ＭＳ Ｐゴシック" charset="0"/>
              </a:rPr>
              <a:t>safety)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Re-establish rapport after the 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behaviours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 is over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Involve  additional personnel to develop other steps</a:t>
            </a:r>
          </a:p>
        </p:txBody>
      </p:sp>
      <p:pic>
        <p:nvPicPr>
          <p:cNvPr id="35846" name="Picture 6" descr="inappropriate behaviour boyatdesk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4" r="561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78197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/>
      <p:bldP spid="3584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Reactive Strategies</a:t>
            </a:r>
          </a:p>
        </p:txBody>
      </p:sp>
      <p:sp>
        <p:nvSpPr>
          <p:cNvPr id="27136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BC1EB39-BBB4-B948-B64D-DA74C4DDBAE6}" type="slidenum">
              <a:rPr lang="en-US" sz="1400"/>
              <a:pPr/>
              <a:t>6</a:t>
            </a:fld>
            <a:endParaRPr lang="en-US" sz="1400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1095023" y="2121407"/>
            <a:ext cx="3403825" cy="360273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Managing the Problem Safely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  <a:ea typeface="ＭＳ Ｐゴシック" charset="0"/>
              </a:rPr>
              <a:t>District Policies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  <a:ea typeface="ＭＳ Ｐゴシック" charset="0"/>
              </a:rPr>
              <a:t>Safety Plans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  <a:ea typeface="ＭＳ Ｐゴシック" charset="0"/>
              </a:rPr>
              <a:t>CPI or </a:t>
            </a:r>
            <a:r>
              <a:rPr lang="en-US" sz="2400" dirty="0">
                <a:latin typeface="Arial" charset="0"/>
                <a:ea typeface="ＭＳ Ｐゴシック" charset="0"/>
              </a:rPr>
              <a:t>Mandt</a:t>
            </a:r>
            <a:endParaRPr lang="en-US" sz="2400" dirty="0">
              <a:latin typeface="Arial" charset="0"/>
              <a:ea typeface="ＭＳ Ｐゴシック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  <a:ea typeface="ＭＳ Ｐゴシック" charset="0"/>
              </a:rPr>
              <a:t>Debriefing with student and for staff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  <a:ea typeface="ＭＳ Ｐゴシック" charset="0"/>
              </a:rPr>
              <a:t>Documentation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  <a:ea typeface="ＭＳ Ｐゴシック" charset="0"/>
              </a:rPr>
              <a:t>Future </a:t>
            </a:r>
            <a:r>
              <a:rPr lang="en-US" sz="2400" dirty="0" smtClean="0">
                <a:latin typeface="Arial" charset="0"/>
                <a:ea typeface="ＭＳ Ｐゴシック" charset="0"/>
              </a:rPr>
              <a:t>planning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Arial" charset="0"/>
                <a:ea typeface="ＭＳ Ｐゴシック" charset="0"/>
              </a:rPr>
              <a:t>Communication with parents/guardians</a:t>
            </a:r>
            <a:endParaRPr lang="en-US" sz="2400" dirty="0">
              <a:latin typeface="Arial" charset="0"/>
              <a:ea typeface="ＭＳ Ｐゴシック" charset="0"/>
            </a:endParaRPr>
          </a:p>
          <a:p>
            <a:pPr lvl="1">
              <a:lnSpc>
                <a:spcPct val="90000"/>
              </a:lnSpc>
            </a:pPr>
            <a:endParaRPr lang="en-US" sz="2000" dirty="0">
              <a:latin typeface="Arial" charset="0"/>
              <a:ea typeface="ＭＳ Ｐゴシック" charset="0"/>
            </a:endParaRPr>
          </a:p>
        </p:txBody>
      </p:sp>
      <p:pic>
        <p:nvPicPr>
          <p:cNvPr id="55302" name="Picture 6" descr="tantrum"/>
          <p:cNvPicPr>
            <a:picLocks noGrp="1" noChangeArrowheads="1"/>
          </p:cNvPicPr>
          <p:nvPr>
            <p:ph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3" t="-2753" r="4526" b="2753"/>
          <a:stretch/>
        </p:blipFill>
        <p:spPr>
          <a:xfrm>
            <a:off x="4713111" y="2020067"/>
            <a:ext cx="3511114" cy="3605212"/>
          </a:xfrm>
        </p:spPr>
      </p:pic>
    </p:spTree>
    <p:extLst>
      <p:ext uri="{BB962C8B-B14F-4D97-AF65-F5344CB8AC3E}">
        <p14:creationId xmlns:p14="http://schemas.microsoft.com/office/powerpoint/2010/main" val="1681979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/>
      <p:bldP spid="5529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 - Share</a:t>
            </a:r>
            <a:endParaRPr lang="en-US" dirty="0"/>
          </a:p>
        </p:txBody>
      </p:sp>
      <p:pic>
        <p:nvPicPr>
          <p:cNvPr id="8" name="Content Placeholder 7" descr="top-10.jp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3" r="5723"/>
          <a:stretch>
            <a:fillRect/>
          </a:stretch>
        </p:blipFill>
        <p:spPr/>
      </p:pic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rial"/>
                <a:cs typeface="Arial"/>
              </a:rPr>
              <a:t>What are the top 10 tips an EA needs to consider when supporting a student with challenging </a:t>
            </a:r>
            <a:r>
              <a:rPr lang="en-US" sz="2800" dirty="0" smtClean="0">
                <a:latin typeface="Arial"/>
                <a:cs typeface="Arial"/>
              </a:rPr>
              <a:t>behaviour</a:t>
            </a:r>
            <a:r>
              <a:rPr lang="en-US" sz="2800" dirty="0" smtClean="0">
                <a:latin typeface="Arial"/>
                <a:cs typeface="Arial"/>
              </a:rPr>
              <a:t>?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14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Pushpin.thmx</Template>
  <TotalTime>70</TotalTime>
  <Words>183</Words>
  <Application>Microsoft Macintosh PowerPoint</Application>
  <PresentationFormat>On-screen Show (4:3)</PresentationFormat>
  <Paragraphs>35</Paragraphs>
  <Slides>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Pushpin</vt:lpstr>
      <vt:lpstr>Positive Behaviour Supports</vt:lpstr>
      <vt:lpstr>Activity</vt:lpstr>
      <vt:lpstr>BC Report (2013)</vt:lpstr>
      <vt:lpstr>Reactive Strategies</vt:lpstr>
      <vt:lpstr>Reactive Strategies</vt:lpstr>
      <vt:lpstr>Reactive Strategies</vt:lpstr>
      <vt:lpstr>Pair - Share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Positive Behaviour Supports</dc:title>
  <dc:creator>Susan Powell</dc:creator>
  <cp:lastModifiedBy>Susan Powell</cp:lastModifiedBy>
  <cp:revision>5</cp:revision>
  <dcterms:created xsi:type="dcterms:W3CDTF">2013-11-25T16:57:54Z</dcterms:created>
  <dcterms:modified xsi:type="dcterms:W3CDTF">2013-11-25T18:07:59Z</dcterms:modified>
</cp:coreProperties>
</file>