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63" r:id="rId4"/>
    <p:sldId id="264" r:id="rId5"/>
    <p:sldId id="265" r:id="rId6"/>
    <p:sldId id="266" r:id="rId7"/>
    <p:sldId id="269" r:id="rId8"/>
    <p:sldId id="257" r:id="rId9"/>
    <p:sldId id="258" r:id="rId10"/>
    <p:sldId id="259" r:id="rId11"/>
    <p:sldId id="260" r:id="rId12"/>
    <p:sldId id="275" r:id="rId13"/>
    <p:sldId id="277" r:id="rId14"/>
    <p:sldId id="261" r:id="rId15"/>
    <p:sldId id="273" r:id="rId16"/>
    <p:sldId id="274" r:id="rId17"/>
    <p:sldId id="276" r:id="rId18"/>
    <p:sldId id="262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0ED9-8DE7-874E-A562-AE11B566D318}" type="datetimeFigureOut">
              <a:rPr lang="en-US" smtClean="0"/>
              <a:t>2013-12-06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A7D-EC1A-0440-981F-E34582D8A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93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013AE-90F2-D346-A6C7-049486955381}" type="datetimeFigureOut">
              <a:rPr lang="en-US" smtClean="0"/>
              <a:t>2013-12-06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630A6-D155-D746-A0B0-EC0BF1946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60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779413-D709-4D4F-B137-DD17B5EF0CCC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0D5311-C9BE-2F4C-9690-46022D4CAF67}" type="slidenum">
              <a:rPr lang="en-US" sz="1200"/>
              <a:pPr/>
              <a:t>11</a:t>
            </a:fld>
            <a:endParaRPr 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B55F08-FFDA-8648-9881-DC8D098EB3BC}" type="slidenum">
              <a:rPr lang="en-US" sz="1200"/>
              <a:pPr/>
              <a:t>14</a:t>
            </a:fld>
            <a:endParaRPr 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779413-D709-4D4F-B137-DD17B5EF0CCC}" type="slidenum">
              <a:rPr lang="en-US" sz="1200">
                <a:solidFill>
                  <a:prstClr val="black"/>
                </a:solidFill>
              </a:rPr>
              <a:pPr/>
              <a:t>17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C5CA4-81E4-9749-A802-878793DE7EE7}" type="slidenum">
              <a:rPr lang="en-US" sz="1200"/>
              <a:pPr/>
              <a:t>18</a:t>
            </a:fld>
            <a:endParaRPr lang="en-US" sz="1200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3FF6F2-0CDD-484D-AE95-A6070F3F27A6}" type="slidenum">
              <a:rPr lang="en-US" sz="1200"/>
              <a:pPr/>
              <a:t>19</a:t>
            </a:fld>
            <a:endParaRPr 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667C33-8499-2543-A91B-C9BD004DE2B5}" type="slidenum">
              <a:rPr lang="en-US" sz="1200"/>
              <a:pPr/>
              <a:t>20</a:t>
            </a:fld>
            <a:endParaRPr lang="en-US" sz="1200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48BA78-98A9-1F4F-AB57-38DB21DB79B0}" type="slidenum">
              <a:rPr lang="en-US" sz="1200"/>
              <a:pPr/>
              <a:t>3</a:t>
            </a:fld>
            <a:endParaRPr lang="en-US" sz="1200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1F11CD-4460-FB44-9B3E-EF7F577E5009}" type="slidenum">
              <a:rPr lang="en-US" sz="1200"/>
              <a:pPr/>
              <a:t>4</a:t>
            </a:fld>
            <a:endParaRPr lang="en-US" sz="1200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43E9E8-214B-6143-9256-07E6474757A8}" type="slidenum">
              <a:rPr lang="en-US" sz="1200"/>
              <a:pPr/>
              <a:t>5</a:t>
            </a:fld>
            <a:endParaRPr lang="en-US" sz="1200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EDECB0-332C-894F-9EB6-6DF124876714}" type="slidenum">
              <a:rPr lang="en-US" sz="1200"/>
              <a:pPr/>
              <a:t>6</a:t>
            </a:fld>
            <a:endParaRPr 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9803A9-6B8E-E449-9BF6-EB2550D466FF}" type="slidenum">
              <a:rPr lang="en-US" sz="1200"/>
              <a:pPr/>
              <a:t>7</a:t>
            </a:fld>
            <a:endParaRPr lang="en-US" sz="1200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B4D00F-45B0-3E4F-863C-E32953D5E03F}" type="slidenum">
              <a:rPr lang="en-US" sz="1200"/>
              <a:pPr/>
              <a:t>8</a:t>
            </a:fld>
            <a:endParaRPr 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198420-AAD7-A540-A7F6-6B59DD3DB96C}" type="slidenum">
              <a:rPr lang="en-US" sz="1200"/>
              <a:pPr/>
              <a:t>9</a:t>
            </a:fld>
            <a:endParaRPr 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E5B7AB-1A25-164E-8DE7-A752191B4EA0}" type="slidenum">
              <a:rPr lang="en-US" sz="1200"/>
              <a:pPr/>
              <a:t>10</a:t>
            </a:fld>
            <a:endParaRPr lang="en-US" sz="1200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3D447-E762-1440-A413-3FD550239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7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929A-107A-EC48-9BB9-293E99EE91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5A1E-8DE5-3B4B-B222-74707FAA5580}" type="datetime1">
              <a:rPr lang="en-CA" smtClean="0">
                <a:solidFill>
                  <a:srgbClr val="000000"/>
                </a:solidFill>
              </a:rPr>
              <a:t>2013-12-06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3751-8D66-A34A-BC39-6941E0E940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9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jpe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6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2013-12-06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Behaviour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6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Reinforcer Examples</a:t>
            </a:r>
          </a:p>
        </p:txBody>
      </p:sp>
      <p:sp>
        <p:nvSpPr>
          <p:cNvPr id="2242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ABD91A-6584-B149-AB9F-FEEBFCC35991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Physical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High five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Pat on the back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Thumbs up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Verbal</a:t>
            </a:r>
          </a:p>
          <a:p>
            <a:pPr lvl="1">
              <a:lnSpc>
                <a:spcPct val="90000"/>
              </a:lnSpc>
            </a:pPr>
            <a:r>
              <a:rPr lang="ja-JP" altLang="en-US" sz="200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You made a good choice!</a:t>
            </a:r>
            <a:r>
              <a:rPr lang="ja-JP" altLang="en-US" sz="2400">
                <a:latin typeface="Arial" charset="0"/>
                <a:ea typeface="ＭＳ Ｐゴシック" charset="0"/>
              </a:rPr>
              <a:t>”</a:t>
            </a:r>
            <a:endParaRPr lang="en-US" altLang="ja-JP" sz="24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Be specific and vary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Done in front of peers and builds positive reputation of student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Content Placeholder 4" descr="thumbs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r="66317"/>
          <a:stretch/>
        </p:blipFill>
        <p:spPr>
          <a:xfrm>
            <a:off x="4498848" y="2121407"/>
            <a:ext cx="3623038" cy="3605212"/>
          </a:xfrm>
        </p:spPr>
      </p:pic>
    </p:spTree>
    <p:extLst>
      <p:ext uri="{BB962C8B-B14F-4D97-AF65-F5344CB8AC3E}">
        <p14:creationId xmlns:p14="http://schemas.microsoft.com/office/powerpoint/2010/main" val="28311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Reinforcer examples</a:t>
            </a:r>
          </a:p>
        </p:txBody>
      </p:sp>
      <p:sp>
        <p:nvSpPr>
          <p:cNvPr id="2263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317F89-EF81-B942-AF58-C26297852451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Activities access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Time on the computer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Free time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Listening to music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First to leave at break time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Headphones for 5 minutes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Tangibles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Positive phone calls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Positive notes home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objects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Content Placeholder 2" descr="firstthen.jpg"/>
          <p:cNvPicPr>
            <a:picLocks noGrp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r="588"/>
          <a:stretch/>
        </p:blipFill>
        <p:spPr>
          <a:xfrm>
            <a:off x="1063455" y="2119313"/>
            <a:ext cx="3599985" cy="3602736"/>
          </a:xfrm>
        </p:spPr>
      </p:pic>
    </p:spTree>
    <p:extLst>
      <p:ext uri="{BB962C8B-B14F-4D97-AF65-F5344CB8AC3E}">
        <p14:creationId xmlns:p14="http://schemas.microsoft.com/office/powerpoint/2010/main" val="129619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Reinforcer</a:t>
            </a:r>
            <a:r>
              <a:rPr lang="en-US" dirty="0" smtClean="0"/>
              <a:t> and visual schedule</a:t>
            </a:r>
            <a:endParaRPr lang="en-US" dirty="0"/>
          </a:p>
        </p:txBody>
      </p:sp>
      <p:pic>
        <p:nvPicPr>
          <p:cNvPr id="8" name="Content Placeholder 7" descr="reinformcemnt and schedul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 b="811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Reinforcers</a:t>
            </a:r>
            <a:r>
              <a:rPr lang="en-US" dirty="0" smtClean="0"/>
              <a:t> and visual schedule</a:t>
            </a:r>
            <a:endParaRPr lang="en-US" dirty="0"/>
          </a:p>
        </p:txBody>
      </p:sp>
      <p:pic>
        <p:nvPicPr>
          <p:cNvPr id="5" name="Content Placeholder 4" descr="Reinforcement &amp; schedule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" b="2321"/>
          <a:stretch/>
        </p:blipFill>
        <p:spPr>
          <a:xfrm>
            <a:off x="1473797" y="2020067"/>
            <a:ext cx="6196405" cy="39599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Reinforcer examples</a:t>
            </a:r>
          </a:p>
        </p:txBody>
      </p:sp>
      <p:sp>
        <p:nvSpPr>
          <p:cNvPr id="2283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7D4FD1-7AB4-7940-804D-884A3E3EDC49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Privileges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Passes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Permission to sit where you want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Exemption from an assignment or activity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Extra points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Token Economy Systems</a:t>
            </a:r>
          </a:p>
        </p:txBody>
      </p:sp>
      <p:pic>
        <p:nvPicPr>
          <p:cNvPr id="15366" name="Picture 6" descr="student with tokens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4" b="7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233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Token Economy System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tokeneconomy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1226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4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Token Economy Systems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token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r="9378"/>
          <a:stretch/>
        </p:blipFill>
        <p:spPr>
          <a:xfrm>
            <a:off x="1601279" y="2119257"/>
            <a:ext cx="5871866" cy="36038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809157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11267687"/>
              </p:ext>
            </p:extLst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232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B39804-CACE-B14A-A4AF-E5BA38D3CA5C}" type="slidenum">
              <a:rPr lang="en-US" sz="1400">
                <a:solidFill>
                  <a:srgbClr val="000000"/>
                </a:solidFill>
              </a:rPr>
              <a:pPr/>
              <a:t>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61722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1628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D0331A"/>
                </a:solidFill>
              </a:rPr>
              <a:t>You</a:t>
            </a:r>
            <a:endParaRPr lang="en-US" b="1" dirty="0" smtClean="0">
              <a:solidFill>
                <a:srgbClr val="D033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4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  <p:bldP spid="22546" grpId="0" animBg="1"/>
      <p:bldP spid="225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1A3430-EC0F-A049-B045-E893D33F3364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218045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Implementing the Intervention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Implement the intervention through out every day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Changes in behaviour take time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 behaviours (attention seeking) will intensify before decreasing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Environmental factors can impinge upon effectiveness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Involve student where ever possible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Take data! (assists teams with evaluating the plan)</a:t>
            </a:r>
          </a:p>
        </p:txBody>
      </p:sp>
    </p:spTree>
    <p:extLst>
      <p:ext uri="{BB962C8B-B14F-4D97-AF65-F5344CB8AC3E}">
        <p14:creationId xmlns:p14="http://schemas.microsoft.com/office/powerpoint/2010/main" val="27138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Monitoring</a:t>
            </a:r>
          </a:p>
        </p:txBody>
      </p:sp>
      <p:sp>
        <p:nvSpPr>
          <p:cNvPr id="2549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84382D-6F27-A64F-AD3A-9EA7EE3A2486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Regular meetings with minutes about decisions to change the intervention plan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Keep data about the target behaviour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Data will inform decisions for ongoing planning and reporting</a:t>
            </a:r>
          </a:p>
        </p:txBody>
      </p:sp>
      <p:pic>
        <p:nvPicPr>
          <p:cNvPr id="25606" name="Picture 6" descr="evaluation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50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440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809157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82143974"/>
              </p:ext>
            </p:extLst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232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B39804-CACE-B14A-A4AF-E5BA38D3CA5C}" type="slidenum">
              <a:rPr lang="en-US" sz="1400">
                <a:solidFill>
                  <a:srgbClr val="000000"/>
                </a:solidFill>
              </a:rPr>
              <a:pPr/>
              <a:t>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61722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162800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D0331A"/>
                </a:solidFill>
              </a:rPr>
              <a:t>You</a:t>
            </a:r>
            <a:endParaRPr lang="en-US" b="1" dirty="0" smtClean="0">
              <a:solidFill>
                <a:srgbClr val="D033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  <p:bldP spid="22546" grpId="0" animBg="1"/>
      <p:bldP spid="225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56203A-0CA3-DA44-8DE2-577E35B9DCFD}" type="slidenum">
              <a:rPr lang="en-US" sz="1400"/>
              <a:pPr/>
              <a:t>20</a:t>
            </a:fld>
            <a:endParaRPr lang="en-US" sz="14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37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Monitoring &amp; Evaluation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81200"/>
            <a:ext cx="426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Ensure all educators who have implementation responsibilities know about the plan and how to put the plan into action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How will everyone know positive changes are taking place?</a:t>
            </a:r>
          </a:p>
        </p:txBody>
      </p:sp>
      <p:pic>
        <p:nvPicPr>
          <p:cNvPr id="28678" name="Picture 6" descr="success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05000"/>
            <a:ext cx="2747963" cy="4114800"/>
          </a:xfrm>
        </p:spPr>
      </p:pic>
    </p:spTree>
    <p:extLst>
      <p:ext uri="{BB962C8B-B14F-4D97-AF65-F5344CB8AC3E}">
        <p14:creationId xmlns:p14="http://schemas.microsoft.com/office/powerpoint/2010/main" val="246962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B1FF51-9B3E-7741-9E9B-76D100F300D9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1508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Consequences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Responses used by educators when the student engages in challenging behaviour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Maintaining consequences need to be eliminated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Selected procedures need to make the challenging behaviour ineffective and less useful to the student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Reinforcement is given to encourage / teach / increase frequency of the use of replacement behaviours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0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53A85-1C95-E54D-8EB2-C6AA4CD4D32A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58585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Consequences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Reinforcement is withheld to ensure that the behaviour won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 work for the student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Positive consequences (increase replacement behaviours) are effective when they target a specific behaviour and are applied immediately, with eye contact and genuine enthusiasm</a:t>
            </a:r>
          </a:p>
        </p:txBody>
      </p:sp>
    </p:spTree>
    <p:extLst>
      <p:ext uri="{BB962C8B-B14F-4D97-AF65-F5344CB8AC3E}">
        <p14:creationId xmlns:p14="http://schemas.microsoft.com/office/powerpoint/2010/main" val="60516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7E2B19-7A09-474C-87AD-58A57DBD66CC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3047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Response Interventions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Discontinue reinforcement of challenging behaviour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Peers and educators respond to  appropriate behaviours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Increase ratio of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 responses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729" name="Picture 9" descr="ABC"/>
          <p:cNvPicPr>
            <a:picLocks noGrp="1" noChangeAspect="1" noChangeArrowheads="1"/>
          </p:cNvPicPr>
          <p:nvPr>
            <p:ph type="clipArt"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2" r="7202"/>
          <a:stretch/>
        </p:blipFill>
        <p:spPr>
          <a:xfrm>
            <a:off x="839067" y="2163647"/>
            <a:ext cx="3561877" cy="3135313"/>
          </a:xfrm>
        </p:spPr>
      </p:pic>
    </p:spTree>
    <p:extLst>
      <p:ext uri="{BB962C8B-B14F-4D97-AF65-F5344CB8AC3E}">
        <p14:creationId xmlns:p14="http://schemas.microsoft.com/office/powerpoint/2010/main" val="423001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D5E0B-9E17-4B45-B808-BE74FC016040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Response Interventions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Ignore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Redirect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Interrupt the student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s movement into the next activity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Home-to-school reinforcement system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Crisis Intervention</a:t>
            </a:r>
          </a:p>
        </p:txBody>
      </p:sp>
      <p:pic>
        <p:nvPicPr>
          <p:cNvPr id="39940" name="Picture 4" descr="ABC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390" y="2229326"/>
            <a:ext cx="3255343" cy="3135313"/>
          </a:xfrm>
        </p:spPr>
      </p:pic>
    </p:spTree>
    <p:extLst>
      <p:ext uri="{BB962C8B-B14F-4D97-AF65-F5344CB8AC3E}">
        <p14:creationId xmlns:p14="http://schemas.microsoft.com/office/powerpoint/2010/main" val="67520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FDB60D-EE73-A949-8600-0C1A52D2A863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58585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Responses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Apply consistently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the power of proximity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Make direct eye contact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a soft voice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 firm and anger-free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Link the response to the expected behaviour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Never accept excuses, bargaining or whining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 educative, not vindictive</a:t>
            </a:r>
          </a:p>
        </p:txBody>
      </p:sp>
    </p:spTree>
    <p:extLst>
      <p:ext uri="{BB962C8B-B14F-4D97-AF65-F5344CB8AC3E}">
        <p14:creationId xmlns:p14="http://schemas.microsoft.com/office/powerpoint/2010/main" val="160889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Reinforcement</a:t>
            </a:r>
          </a:p>
        </p:txBody>
      </p:sp>
      <p:sp>
        <p:nvSpPr>
          <p:cNvPr id="2201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9B8A2-2344-EE4C-ACE2-4896766C4C85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Something proven to increase behaviour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Contingently follows the desired behaviour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The frequency of earning either the reinforcer or token must match the students ability to delay gratification </a:t>
            </a:r>
          </a:p>
        </p:txBody>
      </p:sp>
      <p:pic>
        <p:nvPicPr>
          <p:cNvPr id="3" name="Content Placeholder 2" descr="high_five.jpg"/>
          <p:cNvPicPr>
            <a:picLocks noGrp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60" r="3394" b="2360"/>
          <a:stretch/>
        </p:blipFill>
        <p:spPr>
          <a:xfrm>
            <a:off x="744444" y="2121407"/>
            <a:ext cx="3491988" cy="3602736"/>
          </a:xfrm>
        </p:spPr>
      </p:pic>
    </p:spTree>
    <p:extLst>
      <p:ext uri="{BB962C8B-B14F-4D97-AF65-F5344CB8AC3E}">
        <p14:creationId xmlns:p14="http://schemas.microsoft.com/office/powerpoint/2010/main" val="45525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Reinforcement</a:t>
            </a:r>
          </a:p>
        </p:txBody>
      </p:sp>
      <p:sp>
        <p:nvSpPr>
          <p:cNvPr id="2222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9F3FAF-BD0F-B34F-806E-519520FF7530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Delivered IMMEDIATELY after each desired behaviour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Offer more than one reinforcer and allow the student to pre-select or to select after the replacement skill has been demonstrated</a:t>
            </a:r>
          </a:p>
        </p:txBody>
      </p:sp>
      <p:pic>
        <p:nvPicPr>
          <p:cNvPr id="12294" name="Picture 6" descr="tokeneconomy01"/>
          <p:cNvPicPr>
            <a:picLocks noGrp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7407" r="3119" b="7577"/>
          <a:stretch/>
        </p:blipFill>
        <p:spPr>
          <a:xfrm>
            <a:off x="4408232" y="2386343"/>
            <a:ext cx="3815993" cy="3065028"/>
          </a:xfrm>
        </p:spPr>
      </p:pic>
    </p:spTree>
    <p:extLst>
      <p:ext uri="{BB962C8B-B14F-4D97-AF65-F5344CB8AC3E}">
        <p14:creationId xmlns:p14="http://schemas.microsoft.com/office/powerpoint/2010/main" val="109017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45</TotalTime>
  <Words>513</Words>
  <Application>Microsoft Macintosh PowerPoint</Application>
  <PresentationFormat>On-screen Show (4:3)</PresentationFormat>
  <Paragraphs>133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Positive Behaviour Supports</vt:lpstr>
      <vt:lpstr>A simplified way of framing the  assessment and intervention process</vt:lpstr>
      <vt:lpstr>Consequences</vt:lpstr>
      <vt:lpstr>Consequences</vt:lpstr>
      <vt:lpstr>Response Interventions</vt:lpstr>
      <vt:lpstr>Response Interventions</vt:lpstr>
      <vt:lpstr>Responses</vt:lpstr>
      <vt:lpstr>Reinforcement</vt:lpstr>
      <vt:lpstr>Reinforcement</vt:lpstr>
      <vt:lpstr>Reinforcer Examples</vt:lpstr>
      <vt:lpstr>Reinforcer examples</vt:lpstr>
      <vt:lpstr>Reinforcer and visual schedule</vt:lpstr>
      <vt:lpstr>Reinforcers and visual schedule</vt:lpstr>
      <vt:lpstr>Reinforcer examples</vt:lpstr>
      <vt:lpstr>Token Economy System</vt:lpstr>
      <vt:lpstr>Token Economy Systems</vt:lpstr>
      <vt:lpstr>A simplified way of framing the  assessment and intervention process</vt:lpstr>
      <vt:lpstr>Implementing the Intervention</vt:lpstr>
      <vt:lpstr>Monitoring</vt:lpstr>
      <vt:lpstr>Monitoring &amp; 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16</cp:revision>
  <cp:lastPrinted>2013-12-06T22:51:25Z</cp:lastPrinted>
  <dcterms:created xsi:type="dcterms:W3CDTF">2013-12-06T17:12:00Z</dcterms:created>
  <dcterms:modified xsi:type="dcterms:W3CDTF">2013-12-06T22:51:28Z</dcterms:modified>
</cp:coreProperties>
</file>