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65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68775-31A8-3940-87CA-1CAF19A23619}" type="datetimeFigureOut">
              <a:rPr lang="en-US" smtClean="0"/>
              <a:t>2013-11-12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B8709-1B91-6D45-B668-DCFD5931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50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2A7CE-4BCC-4C48-9AC8-17FA00F33E77}" type="datetimeFigureOut">
              <a:rPr lang="en-US" smtClean="0"/>
              <a:t>2013-11-12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12C0B-95AF-A54E-8396-1CB642B74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483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7DE6E21-F8FB-714E-80F5-C1A3BA971F11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D1B5-C588-C843-8A03-BC85C0E3FA2C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DAE6-7DB7-7247-9A82-528E097B0609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9CD1-1A15-9241-ADD9-1C3BB887E142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4013-94A3-264D-8157-9666F1C6FB05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B14B-0E92-794D-9738-2372FFA8B398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D058-8D3B-294D-861F-D1F3601472BD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F6B6-2541-2F44-B9B4-161F54B83F9F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0F10-FDE3-7845-868A-E6444AC1E03A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46C4832-C0C4-3747-B5B5-837930ABD51B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B7BD905-B8F0-5946-ABA2-7078AF369C0F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3C7ED7B-AFB6-9E44-A778-4FF66BAE4D3D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Positive Behaviour Supports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126704"/>
            <a:ext cx="5712179" cy="1133918"/>
          </a:xfrm>
        </p:spPr>
        <p:txBody>
          <a:bodyPr/>
          <a:lstStyle/>
          <a:p>
            <a:r>
              <a:rPr lang="en-US" sz="3200" dirty="0" smtClean="0">
                <a:latin typeface="Arial"/>
                <a:cs typeface="Arial"/>
              </a:rPr>
              <a:t>Recording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22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Omission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distractions.jpg"/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r="1254"/>
          <a:stretch/>
        </p:blipFill>
        <p:spPr>
          <a:xfrm>
            <a:off x="1095023" y="2121407"/>
            <a:ext cx="3419987" cy="3602736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63439" y="2119313"/>
            <a:ext cx="3590963" cy="36052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Leaving out information that is helpful or necessary</a:t>
            </a:r>
          </a:p>
          <a:p>
            <a:r>
              <a:rPr lang="en-US" dirty="0" smtClean="0">
                <a:latin typeface="Arial"/>
                <a:cs typeface="Arial"/>
              </a:rPr>
              <a:t>Important to include enough information to get a complete picture</a:t>
            </a:r>
          </a:p>
          <a:p>
            <a:r>
              <a:rPr lang="en-US" dirty="0" smtClean="0">
                <a:latin typeface="Arial"/>
                <a:cs typeface="Arial"/>
              </a:rPr>
              <a:t>Reasons for: distractions, missing action or poor note taking, recording after the fact rather than during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2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Transmission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95023" y="2121407"/>
            <a:ext cx="3403825" cy="3602736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Recording the behaviours you </a:t>
            </a:r>
            <a:r>
              <a:rPr lang="en-US" sz="2800" dirty="0">
                <a:latin typeface="Arial"/>
                <a:cs typeface="Arial"/>
              </a:rPr>
              <a:t>are </a:t>
            </a:r>
            <a:r>
              <a:rPr lang="en-US" sz="2800" dirty="0" smtClean="0">
                <a:latin typeface="Arial"/>
                <a:cs typeface="Arial"/>
              </a:rPr>
              <a:t>observing in an improper sequence</a:t>
            </a:r>
          </a:p>
          <a:p>
            <a:r>
              <a:rPr lang="en-US" sz="2800" dirty="0" smtClean="0">
                <a:latin typeface="Arial"/>
                <a:cs typeface="Arial"/>
              </a:rPr>
              <a:t>Including correct information about time and activities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5" name="Content Placeholder 4" descr="timing.jp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"/>
          <a:stretch/>
        </p:blipFill>
        <p:spPr>
          <a:xfrm>
            <a:off x="4498848" y="2119313"/>
            <a:ext cx="3561420" cy="36052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2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Commission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fake.jp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3" r="4909"/>
          <a:stretch/>
        </p:blipFill>
        <p:spPr>
          <a:xfrm>
            <a:off x="1095023" y="2121407"/>
            <a:ext cx="3403825" cy="3602736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63439" y="2119313"/>
            <a:ext cx="3696789" cy="360521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Include information than is actually present in the situation</a:t>
            </a:r>
          </a:p>
          <a:p>
            <a:r>
              <a:rPr lang="en-US" sz="2800" dirty="0" smtClean="0">
                <a:latin typeface="Arial"/>
                <a:cs typeface="Arial"/>
              </a:rPr>
              <a:t>Recording behaviours, people, speech or interactions that did not actually take place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4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" name="Content Placeholder 7" descr="board games.jp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37" r="616"/>
          <a:stretch/>
        </p:blipFill>
        <p:spPr>
          <a:xfrm>
            <a:off x="828136" y="2121407"/>
            <a:ext cx="3835304" cy="3602736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an appropriate frequency recording form</a:t>
            </a:r>
          </a:p>
          <a:p>
            <a:r>
              <a:rPr lang="en-US" dirty="0"/>
              <a:t>Observe and record assigned behaviour in </a:t>
            </a:r>
            <a:r>
              <a:rPr lang="en-US" dirty="0" smtClean="0"/>
              <a:t>one </a:t>
            </a:r>
            <a:r>
              <a:rPr lang="en-US" dirty="0"/>
              <a:t>game </a:t>
            </a:r>
            <a:r>
              <a:rPr lang="en-US" dirty="0" smtClean="0"/>
              <a:t>player</a:t>
            </a:r>
            <a:endParaRPr lang="en-US" dirty="0"/>
          </a:p>
          <a:p>
            <a:r>
              <a:rPr lang="en-US" dirty="0"/>
              <a:t>Observe and record assigned behaviours in one game player</a:t>
            </a:r>
          </a:p>
          <a:p>
            <a:r>
              <a:rPr lang="en-US" dirty="0"/>
              <a:t>Observe and record assigned behaviours in multiple game players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8444" y="2020067"/>
            <a:ext cx="3680404" cy="37040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Develop an appropriate frequency recording form</a:t>
            </a:r>
          </a:p>
          <a:p>
            <a:r>
              <a:rPr lang="en-US" dirty="0" smtClean="0"/>
              <a:t>Observe and record assigned behaviour in one game player</a:t>
            </a:r>
          </a:p>
          <a:p>
            <a:r>
              <a:rPr lang="en-US" dirty="0" smtClean="0"/>
              <a:t>Observe and record assigned behaviours in one game player</a:t>
            </a:r>
          </a:p>
          <a:p>
            <a:r>
              <a:rPr lang="en-US" dirty="0" smtClean="0"/>
              <a:t>Observe and record assigned behaviours in multiple game players</a:t>
            </a:r>
            <a:endParaRPr lang="en-US" dirty="0"/>
          </a:p>
        </p:txBody>
      </p:sp>
      <p:pic>
        <p:nvPicPr>
          <p:cNvPr id="5" name="Content Placeholder 4" descr="group playing cards.jpg"/>
          <p:cNvPicPr>
            <a:picLocks noGrp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8" r="-3728"/>
          <a:stretch/>
        </p:blipFill>
        <p:spPr>
          <a:xfrm>
            <a:off x="4640286" y="2121407"/>
            <a:ext cx="3419982" cy="36052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9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Taking a count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girl with freckles.jp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" b="12676"/>
          <a:stretch/>
        </p:blipFill>
        <p:spPr>
          <a:xfrm>
            <a:off x="1095023" y="2121407"/>
            <a:ext cx="3200400" cy="3154820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663439" y="2119313"/>
            <a:ext cx="3569171" cy="360521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How many students in this class have freckles on their face?</a:t>
            </a:r>
          </a:p>
          <a:p>
            <a:r>
              <a:rPr lang="en-US" sz="2800" dirty="0" smtClean="0">
                <a:latin typeface="Arial"/>
                <a:cs typeface="Arial"/>
              </a:rPr>
              <a:t>How many students in this class do not have freckles on their face?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9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55756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Taking a tally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freckles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" t="849" b="955"/>
          <a:stretch/>
        </p:blipFill>
        <p:spPr>
          <a:xfrm>
            <a:off x="1685934" y="1773338"/>
            <a:ext cx="5973511" cy="429103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0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Frequency Recording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095023" y="2020068"/>
            <a:ext cx="3403825" cy="402241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Define a behaviour</a:t>
            </a:r>
          </a:p>
          <a:p>
            <a:r>
              <a:rPr lang="en-US" dirty="0" smtClean="0">
                <a:latin typeface="Arial"/>
                <a:cs typeface="Arial"/>
              </a:rPr>
              <a:t>Count the number of times a discrete behaviour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happens during an identified time period (class, day or event)</a:t>
            </a:r>
          </a:p>
          <a:p>
            <a:r>
              <a:rPr lang="en-US" dirty="0" smtClean="0">
                <a:latin typeface="Arial"/>
                <a:cs typeface="Arial"/>
              </a:rPr>
              <a:t>Make a tally for each occurrence</a:t>
            </a:r>
          </a:p>
          <a:p>
            <a:r>
              <a:rPr lang="en-US" dirty="0" smtClean="0">
                <a:latin typeface="Arial"/>
                <a:cs typeface="Arial"/>
              </a:rPr>
              <a:t>Counting ideas: moving items from one pocket to another, putting marks on tape stuck to wrist, use a golf counter, etc.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recording tallies.jpg"/>
          <p:cNvPicPr>
            <a:picLocks noGrp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4" r="-1696"/>
          <a:stretch/>
        </p:blipFill>
        <p:spPr>
          <a:xfrm>
            <a:off x="4498848" y="2118931"/>
            <a:ext cx="3851988" cy="3605212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94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Frequency recording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out of desk.jpg"/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3" r="-1140"/>
          <a:stretch/>
        </p:blipFill>
        <p:spPr>
          <a:xfrm>
            <a:off x="767244" y="2121789"/>
            <a:ext cx="3671985" cy="3602736"/>
          </a:xfrm>
        </p:spPr>
      </p:pic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671775"/>
            <a:ext cx="3200400" cy="2274979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latin typeface="Arial"/>
                <a:cs typeface="Arial"/>
              </a:rPr>
              <a:t>Behaviour: leaving seat during science class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5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Frequency recording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029470"/>
              </p:ext>
            </p:extLst>
          </p:nvPr>
        </p:nvGraphicFramePr>
        <p:xfrm>
          <a:off x="1147935" y="2455833"/>
          <a:ext cx="6965242" cy="260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95"/>
                <a:gridCol w="1777187"/>
                <a:gridCol w="2153111"/>
                <a:gridCol w="1965149"/>
              </a:tblGrid>
              <a:tr h="99560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Time 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Start / stop</a:t>
                      </a:r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Occurrence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of behaviour</a:t>
                      </a:r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Total Count</a:t>
                      </a:r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19270">
                <a:tc>
                  <a:txBody>
                    <a:bodyPr/>
                    <a:lstStyle/>
                    <a:p>
                      <a:r>
                        <a:rPr lang="en-US" dirty="0" smtClean="0"/>
                        <a:t>2/14/14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10:50 – 11:50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IIII</a:t>
                      </a:r>
                      <a:r>
                        <a:rPr lang="en-US" baseline="0" dirty="0" smtClean="0"/>
                        <a:t>  IIIII   IIIII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786181">
                <a:tc>
                  <a:txBody>
                    <a:bodyPr/>
                    <a:lstStyle/>
                    <a:p>
                      <a:r>
                        <a:rPr lang="en-US" dirty="0" smtClean="0"/>
                        <a:t>2/15/14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9:00-10:00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IIIII IIIII IIIII IIIII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 flipV="1">
            <a:off x="4206571" y="3756359"/>
            <a:ext cx="105825" cy="5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Targeted behaviour: shouts out during class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577229"/>
              </p:ext>
            </p:extLst>
          </p:nvPr>
        </p:nvGraphicFramePr>
        <p:xfrm>
          <a:off x="1463675" y="2119311"/>
          <a:ext cx="6196012" cy="3250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003"/>
                <a:gridCol w="1511370"/>
                <a:gridCol w="1586636"/>
                <a:gridCol w="1549003"/>
              </a:tblGrid>
              <a:tr h="162534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  Math</a:t>
                      </a:r>
                    </a:p>
                    <a:p>
                      <a:endParaRPr lang="en-US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IIIII  II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Science</a:t>
                      </a:r>
                    </a:p>
                    <a:p>
                      <a:endParaRPr lang="en-US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III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Social</a:t>
                      </a:r>
                    </a:p>
                    <a:p>
                      <a:endParaRPr lang="en-US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Phys. Ed</a:t>
                      </a:r>
                    </a:p>
                    <a:p>
                      <a:endParaRPr lang="en-US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0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162534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Language Arts</a:t>
                      </a:r>
                    </a:p>
                    <a:p>
                      <a:endParaRPr lang="en-US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II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Home Room</a:t>
                      </a:r>
                    </a:p>
                    <a:p>
                      <a:endParaRPr lang="en-US" dirty="0" smtClean="0">
                        <a:latin typeface="Arial"/>
                        <a:cs typeface="Arial"/>
                      </a:endParaRPr>
                    </a:p>
                    <a:p>
                      <a:endParaRPr lang="en-US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0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Lunch Room</a:t>
                      </a:r>
                    </a:p>
                    <a:p>
                      <a:endParaRPr lang="en-US" dirty="0" smtClean="0">
                        <a:latin typeface="Arial"/>
                        <a:cs typeface="Arial"/>
                      </a:endParaRPr>
                    </a:p>
                    <a:p>
                      <a:endParaRPr lang="en-US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0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Library</a:t>
                      </a:r>
                    </a:p>
                    <a:p>
                      <a:endParaRPr lang="en-US" dirty="0" smtClean="0">
                        <a:latin typeface="Arial"/>
                        <a:cs typeface="Arial"/>
                      </a:endParaRPr>
                    </a:p>
                    <a:p>
                      <a:endParaRPr lang="en-US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II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9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Targeted behaviour: swearing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72260"/>
              </p:ext>
            </p:extLst>
          </p:nvPr>
        </p:nvGraphicFramePr>
        <p:xfrm>
          <a:off x="1463675" y="2119311"/>
          <a:ext cx="6196010" cy="303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601"/>
                <a:gridCol w="619601"/>
                <a:gridCol w="619601"/>
                <a:gridCol w="619601"/>
                <a:gridCol w="619601"/>
                <a:gridCol w="619601"/>
                <a:gridCol w="619601"/>
                <a:gridCol w="619601"/>
                <a:gridCol w="619601"/>
                <a:gridCol w="619601"/>
              </a:tblGrid>
              <a:tr h="15195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1</a:t>
                      </a:r>
                    </a:p>
                    <a:p>
                      <a:endParaRPr lang="en-US" sz="20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2</a:t>
                      </a:r>
                    </a:p>
                    <a:p>
                      <a:endParaRPr lang="en-US" sz="20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3</a:t>
                      </a:r>
                    </a:p>
                    <a:p>
                      <a:endParaRPr lang="en-US" sz="20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4</a:t>
                      </a:r>
                    </a:p>
                    <a:p>
                      <a:endParaRPr lang="en-US" sz="20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5</a:t>
                      </a:r>
                    </a:p>
                    <a:p>
                      <a:endParaRPr lang="en-US" sz="20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6</a:t>
                      </a:r>
                    </a:p>
                    <a:p>
                      <a:endParaRPr lang="en-US" sz="20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7</a:t>
                      </a:r>
                    </a:p>
                    <a:p>
                      <a:endParaRPr lang="en-US" sz="20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9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10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15195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1</a:t>
                      </a:r>
                    </a:p>
                    <a:p>
                      <a:endParaRPr lang="en-US" sz="20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2</a:t>
                      </a:r>
                    </a:p>
                    <a:p>
                      <a:endParaRPr lang="en-US" sz="20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3</a:t>
                      </a:r>
                    </a:p>
                    <a:p>
                      <a:endParaRPr lang="en-US" sz="20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4</a:t>
                      </a:r>
                    </a:p>
                    <a:p>
                      <a:endParaRPr lang="en-US" sz="20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5</a:t>
                      </a:r>
                    </a:p>
                    <a:p>
                      <a:endParaRPr lang="en-US" sz="20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9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10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9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Errors in recording observations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error.jpg"/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56" t="-137" r="-5143" b="-2647"/>
          <a:stretch/>
        </p:blipFill>
        <p:spPr>
          <a:xfrm>
            <a:off x="1095023" y="2119316"/>
            <a:ext cx="3568417" cy="377999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63440" y="2429809"/>
            <a:ext cx="3200400" cy="32947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Arial"/>
                <a:cs typeface="Arial"/>
              </a:rPr>
              <a:t>Errors of omission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Arial"/>
                <a:cs typeface="Arial"/>
              </a:rPr>
              <a:t>Errors of commission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Arial"/>
                <a:cs typeface="Arial"/>
              </a:rPr>
              <a:t>Errors of transmission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42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93</TotalTime>
  <Words>388</Words>
  <Application>Microsoft Macintosh PowerPoint</Application>
  <PresentationFormat>On-screen Show (4:3)</PresentationFormat>
  <Paragraphs>137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Pushpin</vt:lpstr>
      <vt:lpstr>Positive Behaviour Supports</vt:lpstr>
      <vt:lpstr>Taking a count</vt:lpstr>
      <vt:lpstr>Taking a tally</vt:lpstr>
      <vt:lpstr>Frequency Recording</vt:lpstr>
      <vt:lpstr>Frequency recording</vt:lpstr>
      <vt:lpstr>Frequency recording</vt:lpstr>
      <vt:lpstr>Targeted behaviour: shouts out during class</vt:lpstr>
      <vt:lpstr>Targeted behaviour: swearing</vt:lpstr>
      <vt:lpstr>Errors in recording observations</vt:lpstr>
      <vt:lpstr>Omission</vt:lpstr>
      <vt:lpstr>Transmission</vt:lpstr>
      <vt:lpstr>Commission</vt:lpstr>
      <vt:lpstr>Activity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Behaviour Supports</dc:title>
  <dc:creator>Susan Powell</dc:creator>
  <cp:lastModifiedBy>Susan Powell</cp:lastModifiedBy>
  <cp:revision>14</cp:revision>
  <cp:lastPrinted>2013-11-07T00:52:09Z</cp:lastPrinted>
  <dcterms:created xsi:type="dcterms:W3CDTF">2013-11-06T23:02:14Z</dcterms:created>
  <dcterms:modified xsi:type="dcterms:W3CDTF">2013-11-12T21:30:02Z</dcterms:modified>
</cp:coreProperties>
</file>