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3"/>
  </p:notesMasterIdLst>
  <p:handoutMasterIdLst>
    <p:handoutMasterId r:id="rId34"/>
  </p:handoutMasterIdLst>
  <p:sldIdLst>
    <p:sldId id="256" r:id="rId2"/>
    <p:sldId id="259" r:id="rId3"/>
    <p:sldId id="262" r:id="rId4"/>
    <p:sldId id="263" r:id="rId5"/>
    <p:sldId id="264" r:id="rId6"/>
    <p:sldId id="265" r:id="rId7"/>
    <p:sldId id="266" r:id="rId8"/>
    <p:sldId id="260" r:id="rId9"/>
    <p:sldId id="257" r:id="rId10"/>
    <p:sldId id="258" r:id="rId11"/>
    <p:sldId id="276" r:id="rId12"/>
    <p:sldId id="261" r:id="rId13"/>
    <p:sldId id="267" r:id="rId14"/>
    <p:sldId id="268" r:id="rId15"/>
    <p:sldId id="269" r:id="rId16"/>
    <p:sldId id="270" r:id="rId17"/>
    <p:sldId id="286" r:id="rId18"/>
    <p:sldId id="271" r:id="rId19"/>
    <p:sldId id="272" r:id="rId20"/>
    <p:sldId id="273" r:id="rId21"/>
    <p:sldId id="274" r:id="rId22"/>
    <p:sldId id="277" r:id="rId23"/>
    <p:sldId id="278" r:id="rId24"/>
    <p:sldId id="279" r:id="rId25"/>
    <p:sldId id="287" r:id="rId26"/>
    <p:sldId id="288" r:id="rId27"/>
    <p:sldId id="289" r:id="rId28"/>
    <p:sldId id="290" r:id="rId29"/>
    <p:sldId id="291" r:id="rId30"/>
    <p:sldId id="292" r:id="rId31"/>
    <p:sldId id="27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25" d="100"/>
          <a:sy n="25" d="100"/>
        </p:scale>
        <p:origin x="-427" y="-8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91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C5C7DD5-CC0E-1A4A-9CAE-6DB046DF5098}" type="datetimeFigureOut">
              <a:rPr lang="en-US" smtClean="0"/>
              <a:t>8/20/2014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3C29720-2F80-CF4B-8DB1-C65901E53D76}" type="slidenum">
              <a:rPr lang="en-US" smtClean="0"/>
              <a:t>‹#›</a:t>
            </a:fld>
            <a:endParaRPr lang="en-US"/>
          </a:p>
        </p:txBody>
      </p:sp>
    </p:spTree>
    <p:extLst>
      <p:ext uri="{BB962C8B-B14F-4D97-AF65-F5344CB8AC3E}">
        <p14:creationId xmlns:p14="http://schemas.microsoft.com/office/powerpoint/2010/main" val="2219030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619BD9-5D76-7E41-9E6F-8F298840E2E1}" type="datetimeFigureOut">
              <a:rPr lang="en-US" smtClean="0"/>
              <a:t>8/20/2014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21068B-C990-B24C-BEEA-5A43EBA64B7A}" type="slidenum">
              <a:rPr lang="en-US" smtClean="0"/>
              <a:t>‹#›</a:t>
            </a:fld>
            <a:endParaRPr lang="en-US"/>
          </a:p>
        </p:txBody>
      </p:sp>
    </p:spTree>
    <p:extLst>
      <p:ext uri="{BB962C8B-B14F-4D97-AF65-F5344CB8AC3E}">
        <p14:creationId xmlns:p14="http://schemas.microsoft.com/office/powerpoint/2010/main" val="8609090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D82974C0-C9DD-5945-855B-A928F7CC38C0}" type="datetime1">
              <a:rPr lang="en-CA" smtClean="0"/>
              <a:t>20/08/2014</a:t>
            </a:fld>
            <a:endParaRPr lang="en-US" dirty="0"/>
          </a:p>
        </p:txBody>
      </p:sp>
      <p:sp>
        <p:nvSpPr>
          <p:cNvPr id="5" name="Footer Placeholder 4"/>
          <p:cNvSpPr>
            <a:spLocks noGrp="1"/>
          </p:cNvSpPr>
          <p:nvPr>
            <p:ph type="ftr" sz="quarter" idx="11"/>
          </p:nvPr>
        </p:nvSpPr>
        <p:spPr>
          <a:xfrm>
            <a:off x="1174044" y="5357592"/>
            <a:ext cx="5034845" cy="365125"/>
          </a:xfrm>
        </p:spPr>
        <p:txBody>
          <a:bodyPr/>
          <a:lstStyle/>
          <a:p>
            <a:endParaRPr lang="en-US" dirty="0"/>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651FC063-5EA9-49AF-AFAF-D68C9E82B23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7C0634-C303-334C-AAD2-F3AB84F79865}" type="datetime1">
              <a:rPr lang="en-CA" smtClean="0"/>
              <a:t>20/08/2014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1FC063-5EA9-49AF-AFAF-D68C9E82B23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119226-E30E-C545-9BFD-1EEE5B1FAA8A}" type="datetime1">
              <a:rPr lang="en-CA" smtClean="0"/>
              <a:t>20/08/2014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1FC063-5EA9-49AF-AFAF-D68C9E82B23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1D9A4D-292D-2645-99B2-E2D619AD8D2A}" type="datetime1">
              <a:rPr lang="en-CA" smtClean="0"/>
              <a:t>20/08/2014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1FC063-5EA9-49AF-AFAF-D68C9E82B23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FB43E9-8EAC-5845-908A-786055A2288F}" type="datetime1">
              <a:rPr lang="en-CA" smtClean="0"/>
              <a:t>20/08/2014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1FC063-5EA9-49AF-AFAF-D68C9E82B23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250A6150-2A16-4242-B1BA-439B8A65F86B}" type="datetime1">
              <a:rPr lang="en-CA" smtClean="0"/>
              <a:t>20/08/2014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51FC063-5EA9-49AF-AFAF-D68C9E82B23B}" type="slidenum">
              <a:rPr lang="en-US" smtClean="0"/>
              <a:pPr/>
              <a:t>‹#›</a:t>
            </a:fld>
            <a:endParaRPr lang="en-US" dirty="0"/>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927D2ED-17A4-4E43-A8EB-5574FEF8B801}" type="datetime1">
              <a:rPr lang="en-CA" smtClean="0"/>
              <a:t>20/08/2014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51FC063-5EA9-49AF-AFAF-D68C9E82B23B}" type="slidenum">
              <a:rPr lang="en-US" smtClean="0"/>
              <a:pPr/>
              <a:t>‹#›</a:t>
            </a:fld>
            <a:endParaRPr lang="en-US" dirty="0"/>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2327D6-CC98-5548-82E1-B7FC1541D803}" type="datetime1">
              <a:rPr lang="en-CA" smtClean="0"/>
              <a:t>20/08/2014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51FC063-5EA9-49AF-AFAF-D68C9E82B23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99F38E-E0D9-2741-9206-FE4B254F02B8}" type="datetime1">
              <a:rPr lang="en-CA" smtClean="0"/>
              <a:t>20/08/2014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51FC063-5EA9-49AF-AFAF-D68C9E82B23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F3B2EBA7-DF82-B14F-860A-E36426E41CE1}" type="datetime1">
              <a:rPr lang="en-CA" smtClean="0"/>
              <a:t>20/08/2014</a:t>
            </a:fld>
            <a:endParaRPr lang="en-US" dirty="0"/>
          </a:p>
        </p:txBody>
      </p:sp>
      <p:sp>
        <p:nvSpPr>
          <p:cNvPr id="6" name="Footer Placeholder 5"/>
          <p:cNvSpPr>
            <a:spLocks noGrp="1"/>
          </p:cNvSpPr>
          <p:nvPr>
            <p:ph type="ftr" sz="quarter" idx="11"/>
          </p:nvPr>
        </p:nvSpPr>
        <p:spPr>
          <a:xfrm rot="-60000">
            <a:off x="914554" y="5829261"/>
            <a:ext cx="3522607" cy="365125"/>
          </a:xfrm>
        </p:spPr>
        <p:txBody>
          <a:bodyPr/>
          <a:lstStyle/>
          <a:p>
            <a:endParaRPr lang="en-US" dirty="0"/>
          </a:p>
        </p:txBody>
      </p:sp>
      <p:sp>
        <p:nvSpPr>
          <p:cNvPr id="7" name="Slide Number Placeholder 6"/>
          <p:cNvSpPr>
            <a:spLocks noGrp="1"/>
          </p:cNvSpPr>
          <p:nvPr>
            <p:ph type="sldNum" sz="quarter" idx="12"/>
          </p:nvPr>
        </p:nvSpPr>
        <p:spPr>
          <a:xfrm rot="60000">
            <a:off x="7557313" y="5896961"/>
            <a:ext cx="554023" cy="365125"/>
          </a:xfrm>
        </p:spPr>
        <p:txBody>
          <a:bodyPr/>
          <a:lstStyle/>
          <a:p>
            <a:fld id="{651FC063-5EA9-49AF-AFAF-D68C9E82B23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23344C78-1781-524C-995F-BF85CC4C38F0}" type="datetime1">
              <a:rPr lang="en-CA" smtClean="0"/>
              <a:t>20/08/2014</a:t>
            </a:fld>
            <a:endParaRPr lang="en-US" dirty="0"/>
          </a:p>
        </p:txBody>
      </p:sp>
      <p:sp>
        <p:nvSpPr>
          <p:cNvPr id="6" name="Footer Placeholder 5"/>
          <p:cNvSpPr>
            <a:spLocks noGrp="1"/>
          </p:cNvSpPr>
          <p:nvPr>
            <p:ph type="ftr" sz="quarter" idx="11"/>
          </p:nvPr>
        </p:nvSpPr>
        <p:spPr>
          <a:xfrm rot="-60000">
            <a:off x="914569" y="5831037"/>
            <a:ext cx="3319043" cy="365125"/>
          </a:xfrm>
        </p:spPr>
        <p:txBody>
          <a:bodyPr/>
          <a:lstStyle/>
          <a:p>
            <a:endParaRPr lang="en-US" dirty="0"/>
          </a:p>
        </p:txBody>
      </p:sp>
      <p:sp>
        <p:nvSpPr>
          <p:cNvPr id="7" name="Slide Number Placeholder 6"/>
          <p:cNvSpPr>
            <a:spLocks noGrp="1"/>
          </p:cNvSpPr>
          <p:nvPr>
            <p:ph type="sldNum" sz="quarter" idx="12"/>
          </p:nvPr>
        </p:nvSpPr>
        <p:spPr>
          <a:xfrm rot="60000">
            <a:off x="7562089" y="5900026"/>
            <a:ext cx="554023" cy="365125"/>
          </a:xfrm>
        </p:spPr>
        <p:txBody>
          <a:bodyPr/>
          <a:lstStyle/>
          <a:p>
            <a:fld id="{651FC063-5EA9-49AF-AFAF-D68C9E82B23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7707FB19-32DE-DD4C-AA75-649810B2DF5F}" type="datetime1">
              <a:rPr lang="en-CA" smtClean="0"/>
              <a:t>20/08/2014</a:t>
            </a:fld>
            <a:endParaRPr lang="en-US" dirty="0"/>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dirty="0"/>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651FC063-5EA9-49AF-AFAF-D68C9E82B23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7201" y="2328333"/>
            <a:ext cx="5723468" cy="1651000"/>
          </a:xfrm>
        </p:spPr>
        <p:txBody>
          <a:bodyPr>
            <a:normAutofit fontScale="90000"/>
          </a:bodyPr>
          <a:lstStyle/>
          <a:p>
            <a:r>
              <a:rPr lang="en-US" dirty="0" smtClean="0"/>
              <a:t>Positive Behaviour Supports</a:t>
            </a:r>
            <a:br>
              <a:rPr lang="en-US" dirty="0" smtClean="0"/>
            </a:br>
            <a:endParaRPr lang="en-US" dirty="0"/>
          </a:p>
        </p:txBody>
      </p:sp>
      <p:sp>
        <p:nvSpPr>
          <p:cNvPr id="3" name="Subtitle 2"/>
          <p:cNvSpPr>
            <a:spLocks noGrp="1"/>
          </p:cNvSpPr>
          <p:nvPr>
            <p:ph type="subTitle" idx="1"/>
          </p:nvPr>
        </p:nvSpPr>
        <p:spPr>
          <a:xfrm>
            <a:off x="1727200" y="3979334"/>
            <a:ext cx="5712179" cy="1281288"/>
          </a:xfrm>
        </p:spPr>
        <p:txBody>
          <a:bodyPr/>
          <a:lstStyle/>
          <a:p>
            <a:r>
              <a:rPr lang="en-US" dirty="0" smtClean="0"/>
              <a:t>Social Emotional Supports</a:t>
            </a:r>
            <a:endParaRPr lang="en-US" dirty="0"/>
          </a:p>
        </p:txBody>
      </p:sp>
    </p:spTree>
    <p:extLst>
      <p:ext uri="{BB962C8B-B14F-4D97-AF65-F5344CB8AC3E}">
        <p14:creationId xmlns:p14="http://schemas.microsoft.com/office/powerpoint/2010/main" val="42368474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5 point scale</a:t>
            </a:r>
            <a:endParaRPr lang="en-US" dirty="0">
              <a:latin typeface="Arial"/>
              <a:cs typeface="Arial"/>
            </a:endParaRPr>
          </a:p>
        </p:txBody>
      </p:sp>
      <p:pic>
        <p:nvPicPr>
          <p:cNvPr id="4" name="Content Placeholder 3" descr="5 point.jpg"/>
          <p:cNvPicPr>
            <a:picLocks noGrp="1" noChangeAspect="1"/>
          </p:cNvPicPr>
          <p:nvPr>
            <p:ph idx="1"/>
          </p:nvPr>
        </p:nvPicPr>
        <p:blipFill>
          <a:blip r:embed="rId2" cstate="email">
            <a:extLst>
              <a:ext uri="{28A0092B-C50C-407E-A947-70E740481C1C}">
                <a14:useLocalDpi xmlns:a14="http://schemas.microsoft.com/office/drawing/2010/main" val="0"/>
              </a:ext>
            </a:extLst>
          </a:blip>
          <a:srcRect t="11226" b="11226"/>
          <a:stretch>
            <a:fillRect/>
          </a:stretch>
        </p:blipFill>
        <p:spPr/>
      </p:pic>
      <p:sp>
        <p:nvSpPr>
          <p:cNvPr id="6" name="Slide Number Placeholder 5"/>
          <p:cNvSpPr>
            <a:spLocks noGrp="1"/>
          </p:cNvSpPr>
          <p:nvPr>
            <p:ph type="sldNum" sz="quarter" idx="12"/>
          </p:nvPr>
        </p:nvSpPr>
        <p:spPr/>
        <p:txBody>
          <a:bodyPr/>
          <a:lstStyle/>
          <a:p>
            <a:fld id="{651FC063-5EA9-49AF-AFAF-D68C9E82B23B}" type="slidenum">
              <a:rPr lang="en-US" smtClean="0"/>
              <a:pPr/>
              <a:t>10</a:t>
            </a:fld>
            <a:endParaRPr lang="en-US" dirty="0"/>
          </a:p>
        </p:txBody>
      </p:sp>
    </p:spTree>
    <p:extLst>
      <p:ext uri="{BB962C8B-B14F-4D97-AF65-F5344CB8AC3E}">
        <p14:creationId xmlns:p14="http://schemas.microsoft.com/office/powerpoint/2010/main" val="28304586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Arial"/>
                <a:cs typeface="Arial"/>
              </a:rPr>
              <a:t>5 point scale applications</a:t>
            </a:r>
            <a:endParaRPr lang="en-US" dirty="0">
              <a:latin typeface="Arial"/>
              <a:cs typeface="Arial"/>
            </a:endParaRPr>
          </a:p>
        </p:txBody>
      </p:sp>
      <p:pic>
        <p:nvPicPr>
          <p:cNvPr id="6" name="Content Placeholder 5" descr="annoying 5points.jpg"/>
          <p:cNvPicPr>
            <a:picLocks noGrp="1"/>
          </p:cNvPicPr>
          <p:nvPr>
            <p:ph idx="1"/>
          </p:nvPr>
        </p:nvPicPr>
        <p:blipFill rotWithShape="1">
          <a:blip r:embed="rId2" cstate="email">
            <a:extLst>
              <a:ext uri="{28A0092B-C50C-407E-A947-70E740481C1C}">
                <a14:useLocalDpi xmlns:a14="http://schemas.microsoft.com/office/drawing/2010/main" val="0"/>
              </a:ext>
            </a:extLst>
          </a:blip>
          <a:srcRect t="-2038" b="-898"/>
          <a:stretch/>
        </p:blipFill>
        <p:spPr>
          <a:xfrm>
            <a:off x="1865209" y="2020067"/>
            <a:ext cx="5615994" cy="4103995"/>
          </a:xfrm>
        </p:spPr>
      </p:pic>
      <p:sp>
        <p:nvSpPr>
          <p:cNvPr id="5" name="Slide Number Placeholder 4"/>
          <p:cNvSpPr>
            <a:spLocks noGrp="1"/>
          </p:cNvSpPr>
          <p:nvPr>
            <p:ph type="sldNum" sz="quarter" idx="12"/>
          </p:nvPr>
        </p:nvSpPr>
        <p:spPr/>
        <p:txBody>
          <a:bodyPr/>
          <a:lstStyle/>
          <a:p>
            <a:fld id="{651FC063-5EA9-49AF-AFAF-D68C9E82B23B}" type="slidenum">
              <a:rPr lang="en-US" smtClean="0"/>
              <a:pPr/>
              <a:t>11</a:t>
            </a:fld>
            <a:endParaRPr lang="en-US" dirty="0"/>
          </a:p>
        </p:txBody>
      </p:sp>
    </p:spTree>
    <p:extLst>
      <p:ext uri="{BB962C8B-B14F-4D97-AF65-F5344CB8AC3E}">
        <p14:creationId xmlns:p14="http://schemas.microsoft.com/office/powerpoint/2010/main" val="37875297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Social Narratives</a:t>
            </a:r>
            <a:endParaRPr lang="en-US" dirty="0">
              <a:latin typeface="Arial"/>
              <a:cs typeface="Arial"/>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Arial"/>
                <a:cs typeface="Arial"/>
              </a:rPr>
              <a:t>Written descriptive accounts or stories (often visually represented) that describe social situations and socially appropriate responses or behaviours</a:t>
            </a:r>
          </a:p>
          <a:p>
            <a:r>
              <a:rPr lang="en-US" dirty="0" smtClean="0">
                <a:latin typeface="Arial"/>
                <a:cs typeface="Arial"/>
              </a:rPr>
              <a:t>Social skills include:</a:t>
            </a:r>
          </a:p>
          <a:p>
            <a:pPr lvl="1"/>
            <a:r>
              <a:rPr lang="en-US" dirty="0" smtClean="0">
                <a:latin typeface="Arial"/>
                <a:cs typeface="Arial"/>
              </a:rPr>
              <a:t>Communication</a:t>
            </a:r>
          </a:p>
          <a:p>
            <a:pPr lvl="1"/>
            <a:r>
              <a:rPr lang="en-US" dirty="0" smtClean="0">
                <a:latin typeface="Arial"/>
                <a:cs typeface="Arial"/>
              </a:rPr>
              <a:t>Problem solving</a:t>
            </a:r>
          </a:p>
          <a:p>
            <a:pPr lvl="1"/>
            <a:r>
              <a:rPr lang="en-US" dirty="0" smtClean="0">
                <a:latin typeface="Arial"/>
                <a:cs typeface="Arial"/>
              </a:rPr>
              <a:t>Decision-making</a:t>
            </a:r>
          </a:p>
          <a:p>
            <a:pPr lvl="1"/>
            <a:r>
              <a:rPr lang="en-US" dirty="0" smtClean="0">
                <a:latin typeface="Arial"/>
                <a:cs typeface="Arial"/>
              </a:rPr>
              <a:t>Self-management</a:t>
            </a:r>
          </a:p>
          <a:p>
            <a:pPr lvl="1"/>
            <a:r>
              <a:rPr lang="en-US" dirty="0" smtClean="0">
                <a:latin typeface="Arial"/>
                <a:cs typeface="Arial"/>
              </a:rPr>
              <a:t>Peer relations</a:t>
            </a:r>
            <a:endParaRPr lang="en-US" dirty="0">
              <a:latin typeface="Arial"/>
              <a:cs typeface="Arial"/>
            </a:endParaRPr>
          </a:p>
        </p:txBody>
      </p:sp>
      <p:pic>
        <p:nvPicPr>
          <p:cNvPr id="4" name="Picture 3" descr="student in the story.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3612" y="3422650"/>
            <a:ext cx="2222500" cy="2222500"/>
          </a:xfrm>
          <a:prstGeom prst="rect">
            <a:avLst/>
          </a:prstGeom>
        </p:spPr>
      </p:pic>
      <p:sp>
        <p:nvSpPr>
          <p:cNvPr id="7" name="Slide Number Placeholder 6"/>
          <p:cNvSpPr>
            <a:spLocks noGrp="1"/>
          </p:cNvSpPr>
          <p:nvPr>
            <p:ph type="sldNum" sz="quarter" idx="12"/>
          </p:nvPr>
        </p:nvSpPr>
        <p:spPr/>
        <p:txBody>
          <a:bodyPr/>
          <a:lstStyle/>
          <a:p>
            <a:fld id="{651FC063-5EA9-49AF-AFAF-D68C9E82B23B}" type="slidenum">
              <a:rPr lang="en-US" smtClean="0"/>
              <a:pPr/>
              <a:t>12</a:t>
            </a:fld>
            <a:endParaRPr lang="en-US" dirty="0"/>
          </a:p>
        </p:txBody>
      </p:sp>
    </p:spTree>
    <p:extLst>
      <p:ext uri="{BB962C8B-B14F-4D97-AF65-F5344CB8AC3E}">
        <p14:creationId xmlns:p14="http://schemas.microsoft.com/office/powerpoint/2010/main" val="4495580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Arial"/>
                <a:cs typeface="Arial"/>
              </a:rPr>
              <a:t>Social Narratives</a:t>
            </a:r>
            <a:endParaRPr lang="en-US" dirty="0">
              <a:latin typeface="Arial"/>
              <a:cs typeface="Arial"/>
            </a:endParaRPr>
          </a:p>
        </p:txBody>
      </p:sp>
      <p:sp>
        <p:nvSpPr>
          <p:cNvPr id="5" name="Content Placeholder 4"/>
          <p:cNvSpPr>
            <a:spLocks noGrp="1"/>
          </p:cNvSpPr>
          <p:nvPr>
            <p:ph sz="quarter" idx="13"/>
          </p:nvPr>
        </p:nvSpPr>
        <p:spPr/>
        <p:txBody>
          <a:bodyPr/>
          <a:lstStyle/>
          <a:p>
            <a:r>
              <a:rPr lang="en-US" dirty="0" smtClean="0"/>
              <a:t>Help students gain information about thoughts and feelings of self and others, as well as contextual information</a:t>
            </a:r>
          </a:p>
          <a:p>
            <a:r>
              <a:rPr lang="en-US" dirty="0" smtClean="0"/>
              <a:t>Effective and inexpensive strategy</a:t>
            </a:r>
            <a:endParaRPr lang="en-US" dirty="0"/>
          </a:p>
        </p:txBody>
      </p:sp>
      <p:pic>
        <p:nvPicPr>
          <p:cNvPr id="2" name="Content Placeholder 1" descr="HolidaySocialNarrative.jpg"/>
          <p:cNvPicPr>
            <a:picLocks noGrp="1" noChangeAspect="1"/>
          </p:cNvPicPr>
          <p:nvPr>
            <p:ph sz="quarter" idx="14"/>
          </p:nvPr>
        </p:nvPicPr>
        <p:blipFill rotWithShape="1">
          <a:blip r:embed="rId2">
            <a:extLst>
              <a:ext uri="{28A0092B-C50C-407E-A947-70E740481C1C}">
                <a14:useLocalDpi xmlns:a14="http://schemas.microsoft.com/office/drawing/2010/main" val="0"/>
              </a:ext>
            </a:extLst>
          </a:blip>
          <a:srcRect l="-4640" r="456"/>
          <a:stretch/>
        </p:blipFill>
        <p:spPr>
          <a:xfrm>
            <a:off x="4498848" y="2119313"/>
            <a:ext cx="3364992" cy="3605212"/>
          </a:xfrm>
        </p:spPr>
      </p:pic>
      <p:sp>
        <p:nvSpPr>
          <p:cNvPr id="7" name="Slide Number Placeholder 6"/>
          <p:cNvSpPr>
            <a:spLocks noGrp="1"/>
          </p:cNvSpPr>
          <p:nvPr>
            <p:ph type="sldNum" sz="quarter" idx="12"/>
          </p:nvPr>
        </p:nvSpPr>
        <p:spPr/>
        <p:txBody>
          <a:bodyPr/>
          <a:lstStyle/>
          <a:p>
            <a:fld id="{651FC063-5EA9-49AF-AFAF-D68C9E82B23B}" type="slidenum">
              <a:rPr lang="en-US" smtClean="0"/>
              <a:pPr/>
              <a:t>13</a:t>
            </a:fld>
            <a:endParaRPr lang="en-US" dirty="0"/>
          </a:p>
        </p:txBody>
      </p:sp>
    </p:spTree>
    <p:extLst>
      <p:ext uri="{BB962C8B-B14F-4D97-AF65-F5344CB8AC3E}">
        <p14:creationId xmlns:p14="http://schemas.microsoft.com/office/powerpoint/2010/main" val="39979748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Arial"/>
                <a:cs typeface="Arial"/>
              </a:rPr>
              <a:t>Social Narratives</a:t>
            </a:r>
            <a:endParaRPr lang="en-US" dirty="0">
              <a:latin typeface="Arial"/>
              <a:cs typeface="Arial"/>
            </a:endParaRPr>
          </a:p>
        </p:txBody>
      </p:sp>
      <p:sp>
        <p:nvSpPr>
          <p:cNvPr id="5" name="Content Placeholder 4"/>
          <p:cNvSpPr>
            <a:spLocks noGrp="1"/>
          </p:cNvSpPr>
          <p:nvPr>
            <p:ph sz="quarter" idx="13"/>
          </p:nvPr>
        </p:nvSpPr>
        <p:spPr/>
        <p:txBody>
          <a:bodyPr>
            <a:normAutofit fontScale="92500" lnSpcReduction="20000"/>
          </a:bodyPr>
          <a:lstStyle/>
          <a:p>
            <a:r>
              <a:rPr lang="en-US" dirty="0" smtClean="0"/>
              <a:t>Written at the student’s language and learning level</a:t>
            </a:r>
          </a:p>
          <a:p>
            <a:r>
              <a:rPr lang="en-US" dirty="0" smtClean="0"/>
              <a:t>Use visuals to enhance understanding of the content</a:t>
            </a:r>
          </a:p>
          <a:p>
            <a:r>
              <a:rPr lang="en-US" dirty="0" smtClean="0"/>
              <a:t>Can develop in conjunction with the student</a:t>
            </a:r>
          </a:p>
          <a:p>
            <a:r>
              <a:rPr lang="en-US" dirty="0" smtClean="0"/>
              <a:t>Use must be taught through direct instruction</a:t>
            </a:r>
          </a:p>
          <a:p>
            <a:endParaRPr lang="en-US" dirty="0"/>
          </a:p>
        </p:txBody>
      </p:sp>
      <p:pic>
        <p:nvPicPr>
          <p:cNvPr id="2" name="Content Placeholder 1" descr="firedrill.jpg"/>
          <p:cNvPicPr>
            <a:picLocks noGrp="1" noChangeAspect="1"/>
          </p:cNvPicPr>
          <p:nvPr>
            <p:ph sz="quarter" idx="14"/>
          </p:nvPr>
        </p:nvPicPr>
        <p:blipFill rotWithShape="1">
          <a:blip r:embed="rId2">
            <a:extLst>
              <a:ext uri="{28A0092B-C50C-407E-A947-70E740481C1C}">
                <a14:useLocalDpi xmlns:a14="http://schemas.microsoft.com/office/drawing/2010/main" val="0"/>
              </a:ext>
            </a:extLst>
          </a:blip>
          <a:srcRect l="-5144" t="225" r="15556" b="6418"/>
          <a:stretch/>
        </p:blipFill>
        <p:spPr>
          <a:xfrm>
            <a:off x="4689348" y="2121407"/>
            <a:ext cx="2867152" cy="3967692"/>
          </a:xfrm>
        </p:spPr>
      </p:pic>
      <p:sp>
        <p:nvSpPr>
          <p:cNvPr id="7" name="Slide Number Placeholder 6"/>
          <p:cNvSpPr>
            <a:spLocks noGrp="1"/>
          </p:cNvSpPr>
          <p:nvPr>
            <p:ph type="sldNum" sz="quarter" idx="12"/>
          </p:nvPr>
        </p:nvSpPr>
        <p:spPr/>
        <p:txBody>
          <a:bodyPr/>
          <a:lstStyle/>
          <a:p>
            <a:fld id="{651FC063-5EA9-49AF-AFAF-D68C9E82B23B}" type="slidenum">
              <a:rPr lang="en-US" smtClean="0"/>
              <a:pPr/>
              <a:t>14</a:t>
            </a:fld>
            <a:endParaRPr lang="en-US" dirty="0"/>
          </a:p>
        </p:txBody>
      </p:sp>
    </p:spTree>
    <p:extLst>
      <p:ext uri="{BB962C8B-B14F-4D97-AF65-F5344CB8AC3E}">
        <p14:creationId xmlns:p14="http://schemas.microsoft.com/office/powerpoint/2010/main" val="35676550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Arial"/>
                <a:cs typeface="Arial"/>
              </a:rPr>
              <a:t>Social Narratives</a:t>
            </a:r>
            <a:endParaRPr lang="en-US" dirty="0">
              <a:latin typeface="Arial"/>
              <a:cs typeface="Arial"/>
            </a:endParaRPr>
          </a:p>
        </p:txBody>
      </p:sp>
      <p:sp>
        <p:nvSpPr>
          <p:cNvPr id="5" name="Content Placeholder 4"/>
          <p:cNvSpPr>
            <a:spLocks noGrp="1"/>
          </p:cNvSpPr>
          <p:nvPr>
            <p:ph sz="quarter" idx="13"/>
          </p:nvPr>
        </p:nvSpPr>
        <p:spPr>
          <a:xfrm>
            <a:off x="1095023" y="2121407"/>
            <a:ext cx="3403825" cy="3602736"/>
          </a:xfrm>
        </p:spPr>
        <p:txBody>
          <a:bodyPr>
            <a:normAutofit lnSpcReduction="10000"/>
          </a:bodyPr>
          <a:lstStyle/>
          <a:p>
            <a:r>
              <a:rPr lang="en-US" sz="2800" dirty="0" smtClean="0">
                <a:latin typeface="Arial"/>
                <a:cs typeface="Arial"/>
              </a:rPr>
              <a:t>Use:</a:t>
            </a:r>
          </a:p>
          <a:p>
            <a:pPr lvl="1"/>
            <a:r>
              <a:rPr lang="en-US" sz="2400" dirty="0" smtClean="0">
                <a:latin typeface="Arial"/>
                <a:cs typeface="Arial"/>
              </a:rPr>
              <a:t>After a social “error”</a:t>
            </a:r>
          </a:p>
          <a:p>
            <a:pPr lvl="1"/>
            <a:r>
              <a:rPr lang="en-US" sz="2400" dirty="0" smtClean="0">
                <a:latin typeface="Arial"/>
                <a:cs typeface="Arial"/>
              </a:rPr>
              <a:t>Prior to a transition or new experience</a:t>
            </a:r>
          </a:p>
          <a:p>
            <a:pPr lvl="1"/>
            <a:r>
              <a:rPr lang="en-US" sz="2400" dirty="0" smtClean="0">
                <a:latin typeface="Arial"/>
                <a:cs typeface="Arial"/>
              </a:rPr>
              <a:t>As an intervention to reduce existing recurring behaviors</a:t>
            </a:r>
            <a:endParaRPr lang="en-US" sz="2400" dirty="0">
              <a:latin typeface="Arial"/>
              <a:cs typeface="Arial"/>
            </a:endParaRPr>
          </a:p>
        </p:txBody>
      </p:sp>
      <p:pic>
        <p:nvPicPr>
          <p:cNvPr id="2" name="Content Placeholder 1" descr="social narrarative rebys style.jpg"/>
          <p:cNvPicPr>
            <a:picLocks noGrp="1" noChangeAspect="1"/>
          </p:cNvPicPr>
          <p:nvPr>
            <p:ph sz="quarter" idx="14"/>
          </p:nvPr>
        </p:nvPicPr>
        <p:blipFill rotWithShape="1">
          <a:blip r:embed="rId2" cstate="email">
            <a:extLst>
              <a:ext uri="{28A0092B-C50C-407E-A947-70E740481C1C}">
                <a14:useLocalDpi xmlns:a14="http://schemas.microsoft.com/office/drawing/2010/main" val="0"/>
              </a:ext>
            </a:extLst>
          </a:blip>
          <a:srcRect t="-1447" b="-3188"/>
          <a:stretch/>
        </p:blipFill>
        <p:spPr>
          <a:xfrm>
            <a:off x="4663440" y="1778000"/>
            <a:ext cx="3200400" cy="4360333"/>
          </a:xfrm>
        </p:spPr>
      </p:pic>
      <p:sp>
        <p:nvSpPr>
          <p:cNvPr id="7" name="Slide Number Placeholder 6"/>
          <p:cNvSpPr>
            <a:spLocks noGrp="1"/>
          </p:cNvSpPr>
          <p:nvPr>
            <p:ph type="sldNum" sz="quarter" idx="12"/>
          </p:nvPr>
        </p:nvSpPr>
        <p:spPr/>
        <p:txBody>
          <a:bodyPr/>
          <a:lstStyle/>
          <a:p>
            <a:fld id="{651FC063-5EA9-49AF-AFAF-D68C9E82B23B}" type="slidenum">
              <a:rPr lang="en-US" smtClean="0"/>
              <a:pPr/>
              <a:t>15</a:t>
            </a:fld>
            <a:endParaRPr lang="en-US" dirty="0"/>
          </a:p>
        </p:txBody>
      </p:sp>
    </p:spTree>
    <p:extLst>
      <p:ext uri="{BB962C8B-B14F-4D97-AF65-F5344CB8AC3E}">
        <p14:creationId xmlns:p14="http://schemas.microsoft.com/office/powerpoint/2010/main" val="24452389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Social Narratives</a:t>
            </a:r>
            <a:endParaRPr lang="en-US" dirty="0">
              <a:latin typeface="Arial"/>
              <a:cs typeface="Arial"/>
            </a:endParaRPr>
          </a:p>
        </p:txBody>
      </p:sp>
      <p:sp>
        <p:nvSpPr>
          <p:cNvPr id="4" name="Content Placeholder 3"/>
          <p:cNvSpPr>
            <a:spLocks noGrp="1"/>
          </p:cNvSpPr>
          <p:nvPr>
            <p:ph sz="quarter" idx="13"/>
          </p:nvPr>
        </p:nvSpPr>
        <p:spPr>
          <a:xfrm>
            <a:off x="1089379" y="2119313"/>
            <a:ext cx="3200400" cy="3602736"/>
          </a:xfrm>
        </p:spPr>
        <p:txBody>
          <a:bodyPr>
            <a:normAutofit fontScale="92500"/>
          </a:bodyPr>
          <a:lstStyle/>
          <a:p>
            <a:r>
              <a:rPr lang="en-US" dirty="0" smtClean="0">
                <a:latin typeface="Arial"/>
                <a:cs typeface="Arial"/>
              </a:rPr>
              <a:t>Student response:</a:t>
            </a:r>
          </a:p>
          <a:p>
            <a:pPr lvl="1"/>
            <a:r>
              <a:rPr lang="en-US" sz="2400" dirty="0" smtClean="0">
                <a:latin typeface="Arial"/>
                <a:cs typeface="Arial"/>
              </a:rPr>
              <a:t>If, after 2 weeks of continual use there isn’t a sign of a positive response the narrative and implementation procedures should be reviewed</a:t>
            </a:r>
          </a:p>
        </p:txBody>
      </p:sp>
      <p:pic>
        <p:nvPicPr>
          <p:cNvPr id="3" name="Content Placeholder 2" descr="social narratives teaching.jpg"/>
          <p:cNvPicPr>
            <a:picLocks noGrp="1" noChangeAspect="1"/>
          </p:cNvPicPr>
          <p:nvPr>
            <p:ph sz="quarter" idx="14"/>
          </p:nvPr>
        </p:nvPicPr>
        <p:blipFill rotWithShape="1">
          <a:blip r:embed="rId2">
            <a:extLst>
              <a:ext uri="{28A0092B-C50C-407E-A947-70E740481C1C}">
                <a14:useLocalDpi xmlns:a14="http://schemas.microsoft.com/office/drawing/2010/main" val="0"/>
              </a:ext>
            </a:extLst>
          </a:blip>
          <a:srcRect l="11465" r="11950"/>
          <a:stretch/>
        </p:blipFill>
        <p:spPr>
          <a:xfrm>
            <a:off x="4289779" y="2119313"/>
            <a:ext cx="3922887" cy="3605212"/>
          </a:xfrm>
        </p:spPr>
      </p:pic>
      <p:sp>
        <p:nvSpPr>
          <p:cNvPr id="7" name="Slide Number Placeholder 6"/>
          <p:cNvSpPr>
            <a:spLocks noGrp="1"/>
          </p:cNvSpPr>
          <p:nvPr>
            <p:ph type="sldNum" sz="quarter" idx="12"/>
          </p:nvPr>
        </p:nvSpPr>
        <p:spPr/>
        <p:txBody>
          <a:bodyPr/>
          <a:lstStyle/>
          <a:p>
            <a:fld id="{651FC063-5EA9-49AF-AFAF-D68C9E82B23B}" type="slidenum">
              <a:rPr lang="en-US" smtClean="0"/>
              <a:pPr/>
              <a:t>16</a:t>
            </a:fld>
            <a:endParaRPr lang="en-US" dirty="0"/>
          </a:p>
        </p:txBody>
      </p:sp>
    </p:spTree>
    <p:extLst>
      <p:ext uri="{BB962C8B-B14F-4D97-AF65-F5344CB8AC3E}">
        <p14:creationId xmlns:p14="http://schemas.microsoft.com/office/powerpoint/2010/main" val="12003483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Social Scripts</a:t>
            </a:r>
            <a:endParaRPr lang="en-US" dirty="0">
              <a:latin typeface="Arial"/>
              <a:cs typeface="Arial"/>
            </a:endParaRPr>
          </a:p>
        </p:txBody>
      </p:sp>
      <p:sp>
        <p:nvSpPr>
          <p:cNvPr id="5" name="Content Placeholder 4"/>
          <p:cNvSpPr>
            <a:spLocks noGrp="1"/>
          </p:cNvSpPr>
          <p:nvPr>
            <p:ph idx="1"/>
          </p:nvPr>
        </p:nvSpPr>
        <p:spPr>
          <a:xfrm>
            <a:off x="1481666" y="2020067"/>
            <a:ext cx="6177779" cy="3703002"/>
          </a:xfrm>
        </p:spPr>
        <p:txBody>
          <a:bodyPr>
            <a:normAutofit fontScale="92500" lnSpcReduction="10000"/>
          </a:bodyPr>
          <a:lstStyle/>
          <a:p>
            <a:r>
              <a:rPr lang="en-US" dirty="0" smtClean="0">
                <a:latin typeface="Arial"/>
                <a:cs typeface="Arial"/>
              </a:rPr>
              <a:t>provide </a:t>
            </a:r>
            <a:r>
              <a:rPr lang="en-US" dirty="0">
                <a:latin typeface="Arial"/>
                <a:cs typeface="Arial"/>
              </a:rPr>
              <a:t>pre-taught language for </a:t>
            </a:r>
            <a:r>
              <a:rPr lang="en-US" dirty="0" smtClean="0">
                <a:latin typeface="Arial"/>
                <a:cs typeface="Arial"/>
              </a:rPr>
              <a:t>specific situations</a:t>
            </a:r>
          </a:p>
          <a:p>
            <a:r>
              <a:rPr lang="en-US" dirty="0" smtClean="0">
                <a:latin typeface="Arial"/>
                <a:cs typeface="Arial"/>
              </a:rPr>
              <a:t>involve </a:t>
            </a:r>
            <a:r>
              <a:rPr lang="en-US" dirty="0">
                <a:latin typeface="Arial"/>
                <a:cs typeface="Arial"/>
              </a:rPr>
              <a:t>conversation starters, responses and ideas to connect conversations or change the </a:t>
            </a:r>
            <a:r>
              <a:rPr lang="en-US" dirty="0" smtClean="0">
                <a:latin typeface="Arial"/>
                <a:cs typeface="Arial"/>
              </a:rPr>
              <a:t>topic</a:t>
            </a:r>
          </a:p>
          <a:p>
            <a:r>
              <a:rPr lang="en-US" dirty="0" smtClean="0">
                <a:latin typeface="Arial"/>
                <a:cs typeface="Arial"/>
              </a:rPr>
              <a:t>can </a:t>
            </a:r>
            <a:r>
              <a:rPr lang="en-US" dirty="0">
                <a:latin typeface="Arial"/>
                <a:cs typeface="Arial"/>
              </a:rPr>
              <a:t>reduce the stress associated with social interactions and assist the child with understanding the perspective of </a:t>
            </a:r>
            <a:r>
              <a:rPr lang="en-US" dirty="0" smtClean="0">
                <a:latin typeface="Arial"/>
                <a:cs typeface="Arial"/>
              </a:rPr>
              <a:t>others</a:t>
            </a:r>
          </a:p>
          <a:p>
            <a:r>
              <a:rPr lang="en-US" dirty="0">
                <a:latin typeface="Arial"/>
                <a:cs typeface="Arial"/>
              </a:rPr>
              <a:t>i</a:t>
            </a:r>
            <a:r>
              <a:rPr lang="en-US" dirty="0" smtClean="0">
                <a:latin typeface="Arial"/>
                <a:cs typeface="Arial"/>
              </a:rPr>
              <a:t>nclude </a:t>
            </a:r>
            <a:r>
              <a:rPr lang="en-US" dirty="0">
                <a:latin typeface="Arial"/>
                <a:cs typeface="Arial"/>
              </a:rPr>
              <a:t>informal language, slang or child-specific terms </a:t>
            </a:r>
            <a:r>
              <a:rPr lang="en-US" dirty="0" smtClean="0">
                <a:latin typeface="Arial"/>
                <a:cs typeface="Arial"/>
              </a:rPr>
              <a:t>to </a:t>
            </a:r>
            <a:r>
              <a:rPr lang="en-US" dirty="0">
                <a:latin typeface="Arial"/>
                <a:cs typeface="Arial"/>
              </a:rPr>
              <a:t>help the conversational exchange appear more natural</a:t>
            </a:r>
          </a:p>
        </p:txBody>
      </p:sp>
      <p:sp>
        <p:nvSpPr>
          <p:cNvPr id="6" name="Slide Number Placeholder 5"/>
          <p:cNvSpPr>
            <a:spLocks noGrp="1"/>
          </p:cNvSpPr>
          <p:nvPr>
            <p:ph type="sldNum" sz="quarter" idx="12"/>
          </p:nvPr>
        </p:nvSpPr>
        <p:spPr/>
        <p:txBody>
          <a:bodyPr/>
          <a:lstStyle/>
          <a:p>
            <a:fld id="{651FC063-5EA9-49AF-AFAF-D68C9E82B23B}" type="slidenum">
              <a:rPr lang="en-US" smtClean="0"/>
              <a:pPr/>
              <a:t>17</a:t>
            </a:fld>
            <a:endParaRPr lang="en-US" dirty="0"/>
          </a:p>
        </p:txBody>
      </p:sp>
    </p:spTree>
    <p:extLst>
      <p:ext uri="{BB962C8B-B14F-4D97-AF65-F5344CB8AC3E}">
        <p14:creationId xmlns:p14="http://schemas.microsoft.com/office/powerpoint/2010/main" val="15586412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rial"/>
                <a:cs typeface="Arial"/>
              </a:rPr>
              <a:t>Guidelines for Developing Social Narratives</a:t>
            </a:r>
            <a:endParaRPr lang="en-US" dirty="0">
              <a:latin typeface="Arial"/>
              <a:cs typeface="Arial"/>
            </a:endParaRPr>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US" dirty="0" smtClean="0">
                <a:latin typeface="Arial"/>
                <a:cs typeface="Arial"/>
              </a:rPr>
              <a:t>Identify a social situation for intervention</a:t>
            </a:r>
          </a:p>
          <a:p>
            <a:pPr marL="457200" indent="-457200">
              <a:buFont typeface="+mj-lt"/>
              <a:buAutoNum type="arabicPeriod"/>
            </a:pPr>
            <a:r>
              <a:rPr lang="en-US" dirty="0" smtClean="0">
                <a:latin typeface="Arial"/>
                <a:cs typeface="Arial"/>
              </a:rPr>
              <a:t>Define the target behaviour</a:t>
            </a:r>
          </a:p>
          <a:p>
            <a:pPr marL="457200" indent="-457200">
              <a:buFont typeface="+mj-lt"/>
              <a:buAutoNum type="arabicPeriod"/>
            </a:pPr>
            <a:r>
              <a:rPr lang="en-US" dirty="0" smtClean="0">
                <a:latin typeface="Arial"/>
                <a:cs typeface="Arial"/>
              </a:rPr>
              <a:t>Write the narrative using language at the individual’s level</a:t>
            </a:r>
          </a:p>
          <a:p>
            <a:pPr marL="457200" indent="-457200">
              <a:buFont typeface="+mj-lt"/>
              <a:buAutoNum type="arabicPeriod"/>
            </a:pPr>
            <a:r>
              <a:rPr lang="en-US" dirty="0" smtClean="0">
                <a:latin typeface="Arial"/>
                <a:cs typeface="Arial"/>
              </a:rPr>
              <a:t>Choose the number of sentences per page according to the individual’s abilities</a:t>
            </a:r>
          </a:p>
          <a:p>
            <a:pPr marL="457200" indent="-457200">
              <a:buFont typeface="+mj-lt"/>
              <a:buAutoNum type="arabicPeriod"/>
            </a:pPr>
            <a:r>
              <a:rPr lang="en-US" dirty="0" smtClean="0">
                <a:latin typeface="Arial"/>
                <a:cs typeface="Arial"/>
              </a:rPr>
              <a:t>Use photographs, hand drawn pictures or pictorial icons</a:t>
            </a:r>
            <a:endParaRPr lang="en-US" dirty="0">
              <a:latin typeface="Arial"/>
              <a:cs typeface="Arial"/>
            </a:endParaRPr>
          </a:p>
        </p:txBody>
      </p:sp>
      <p:sp>
        <p:nvSpPr>
          <p:cNvPr id="6" name="Slide Number Placeholder 5"/>
          <p:cNvSpPr>
            <a:spLocks noGrp="1"/>
          </p:cNvSpPr>
          <p:nvPr>
            <p:ph type="sldNum" sz="quarter" idx="12"/>
          </p:nvPr>
        </p:nvSpPr>
        <p:spPr/>
        <p:txBody>
          <a:bodyPr/>
          <a:lstStyle/>
          <a:p>
            <a:fld id="{651FC063-5EA9-49AF-AFAF-D68C9E82B23B}" type="slidenum">
              <a:rPr lang="en-US" smtClean="0"/>
              <a:pPr/>
              <a:t>18</a:t>
            </a:fld>
            <a:endParaRPr lang="en-US" dirty="0"/>
          </a:p>
        </p:txBody>
      </p:sp>
    </p:spTree>
    <p:extLst>
      <p:ext uri="{BB962C8B-B14F-4D97-AF65-F5344CB8AC3E}">
        <p14:creationId xmlns:p14="http://schemas.microsoft.com/office/powerpoint/2010/main" val="4035015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rial"/>
                <a:cs typeface="Arial"/>
              </a:rPr>
              <a:t>Guidelines for developing social narratives</a:t>
            </a:r>
            <a:endParaRPr lang="en-US" dirty="0">
              <a:latin typeface="Arial"/>
              <a:cs typeface="Arial"/>
            </a:endParaRPr>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startAt="6"/>
            </a:pPr>
            <a:r>
              <a:rPr lang="en-US" dirty="0" smtClean="0">
                <a:latin typeface="Arial"/>
                <a:cs typeface="Arial"/>
              </a:rPr>
              <a:t>Read the social narrative to the individual and model the desired behaviour.</a:t>
            </a:r>
          </a:p>
          <a:p>
            <a:pPr marL="457200" indent="-457200">
              <a:buFont typeface="+mj-lt"/>
              <a:buAutoNum type="arabicPeriod" startAt="6"/>
            </a:pPr>
            <a:r>
              <a:rPr lang="en-US" dirty="0" smtClean="0">
                <a:latin typeface="Arial"/>
                <a:cs typeface="Arial"/>
              </a:rPr>
              <a:t>Teach and use. Observe the targeted </a:t>
            </a:r>
            <a:r>
              <a:rPr lang="en-US" dirty="0" err="1" smtClean="0">
                <a:latin typeface="Arial"/>
                <a:cs typeface="Arial"/>
              </a:rPr>
              <a:t>behaviour</a:t>
            </a:r>
            <a:r>
              <a:rPr lang="en-US" dirty="0">
                <a:latin typeface="Arial"/>
                <a:cs typeface="Arial"/>
              </a:rPr>
              <a:t> </a:t>
            </a:r>
            <a:r>
              <a:rPr lang="en-US" dirty="0" smtClean="0">
                <a:latin typeface="Arial"/>
                <a:cs typeface="Arial"/>
              </a:rPr>
              <a:t>(collect data).</a:t>
            </a:r>
          </a:p>
          <a:p>
            <a:pPr marL="457200" indent="-457200">
              <a:buFont typeface="+mj-lt"/>
              <a:buAutoNum type="arabicPeriod" startAt="6"/>
            </a:pPr>
            <a:r>
              <a:rPr lang="en-US" dirty="0" smtClean="0">
                <a:latin typeface="Arial"/>
                <a:cs typeface="Arial"/>
              </a:rPr>
              <a:t>Review the data and revise the narrative, procedures for implementation or form of the narrative, as appropriate.</a:t>
            </a:r>
          </a:p>
          <a:p>
            <a:pPr marL="457200" indent="-457200">
              <a:buFont typeface="+mj-lt"/>
              <a:buAutoNum type="arabicPeriod" startAt="6"/>
            </a:pPr>
            <a:r>
              <a:rPr lang="en-US" dirty="0" smtClean="0">
                <a:latin typeface="Arial"/>
                <a:cs typeface="Arial"/>
              </a:rPr>
              <a:t>Gradually fade the social narrative at the appropriate time.</a:t>
            </a:r>
            <a:endParaRPr lang="en-US" dirty="0">
              <a:latin typeface="Arial"/>
              <a:cs typeface="Arial"/>
            </a:endParaRPr>
          </a:p>
        </p:txBody>
      </p:sp>
      <p:sp>
        <p:nvSpPr>
          <p:cNvPr id="6" name="Slide Number Placeholder 5"/>
          <p:cNvSpPr>
            <a:spLocks noGrp="1"/>
          </p:cNvSpPr>
          <p:nvPr>
            <p:ph type="sldNum" sz="quarter" idx="12"/>
          </p:nvPr>
        </p:nvSpPr>
        <p:spPr/>
        <p:txBody>
          <a:bodyPr/>
          <a:lstStyle/>
          <a:p>
            <a:fld id="{651FC063-5EA9-49AF-AFAF-D68C9E82B23B}" type="slidenum">
              <a:rPr lang="en-US" smtClean="0"/>
              <a:pPr/>
              <a:t>19</a:t>
            </a:fld>
            <a:endParaRPr lang="en-US" dirty="0"/>
          </a:p>
        </p:txBody>
      </p:sp>
    </p:spTree>
    <p:extLst>
      <p:ext uri="{BB962C8B-B14F-4D97-AF65-F5344CB8AC3E}">
        <p14:creationId xmlns:p14="http://schemas.microsoft.com/office/powerpoint/2010/main" val="35839647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rial"/>
                <a:cs typeface="Arial"/>
              </a:rPr>
              <a:t>Social emotional learning (SEL)</a:t>
            </a:r>
            <a:endParaRPr lang="en-US" dirty="0">
              <a:latin typeface="Arial"/>
              <a:cs typeface="Arial"/>
            </a:endParaRPr>
          </a:p>
        </p:txBody>
      </p:sp>
      <p:sp>
        <p:nvSpPr>
          <p:cNvPr id="3" name="Content Placeholder 2"/>
          <p:cNvSpPr>
            <a:spLocks noGrp="1"/>
          </p:cNvSpPr>
          <p:nvPr>
            <p:ph idx="1"/>
          </p:nvPr>
        </p:nvSpPr>
        <p:spPr/>
        <p:txBody>
          <a:bodyPr>
            <a:normAutofit/>
          </a:bodyPr>
          <a:lstStyle/>
          <a:p>
            <a:r>
              <a:rPr lang="en-US" dirty="0" smtClean="0">
                <a:latin typeface="Arial"/>
                <a:cs typeface="Arial"/>
              </a:rPr>
              <a:t>The processes of developing competencies in the areas of:</a:t>
            </a:r>
          </a:p>
          <a:p>
            <a:pPr marL="822960" lvl="1" indent="-457200">
              <a:buFont typeface="+mj-lt"/>
              <a:buAutoNum type="arabicPeriod"/>
            </a:pPr>
            <a:r>
              <a:rPr lang="en-US" sz="2400" dirty="0" smtClean="0">
                <a:latin typeface="Arial"/>
                <a:cs typeface="Arial"/>
              </a:rPr>
              <a:t>Self awareness</a:t>
            </a:r>
          </a:p>
          <a:p>
            <a:pPr marL="822960" lvl="1" indent="-457200">
              <a:buFont typeface="+mj-lt"/>
              <a:buAutoNum type="arabicPeriod"/>
            </a:pPr>
            <a:r>
              <a:rPr lang="en-US" sz="2400" dirty="0" smtClean="0">
                <a:latin typeface="Arial"/>
                <a:cs typeface="Arial"/>
              </a:rPr>
              <a:t>Self management</a:t>
            </a:r>
          </a:p>
          <a:p>
            <a:pPr marL="822960" lvl="1" indent="-457200">
              <a:buFont typeface="+mj-lt"/>
              <a:buAutoNum type="arabicPeriod"/>
            </a:pPr>
            <a:r>
              <a:rPr lang="en-US" sz="2400" dirty="0" smtClean="0">
                <a:latin typeface="Arial"/>
                <a:cs typeface="Arial"/>
              </a:rPr>
              <a:t>Social awareness</a:t>
            </a:r>
          </a:p>
          <a:p>
            <a:pPr marL="822960" lvl="1" indent="-457200">
              <a:buFont typeface="+mj-lt"/>
              <a:buAutoNum type="arabicPeriod"/>
            </a:pPr>
            <a:r>
              <a:rPr lang="en-US" sz="2400" dirty="0" smtClean="0">
                <a:latin typeface="Arial"/>
                <a:cs typeface="Arial"/>
              </a:rPr>
              <a:t>Relationship skills</a:t>
            </a:r>
          </a:p>
          <a:p>
            <a:pPr marL="822960" lvl="1" indent="-457200">
              <a:buFont typeface="+mj-lt"/>
              <a:buAutoNum type="arabicPeriod"/>
            </a:pPr>
            <a:r>
              <a:rPr lang="en-US" sz="2400" dirty="0" smtClean="0">
                <a:latin typeface="Arial"/>
                <a:cs typeface="Arial"/>
              </a:rPr>
              <a:t>Responsible decision making</a:t>
            </a:r>
            <a:endParaRPr lang="en-US" sz="2400" dirty="0">
              <a:latin typeface="Arial"/>
              <a:cs typeface="Arial"/>
            </a:endParaRPr>
          </a:p>
        </p:txBody>
      </p:sp>
      <p:sp>
        <p:nvSpPr>
          <p:cNvPr id="6" name="Slide Number Placeholder 5"/>
          <p:cNvSpPr>
            <a:spLocks noGrp="1"/>
          </p:cNvSpPr>
          <p:nvPr>
            <p:ph type="sldNum" sz="quarter" idx="12"/>
          </p:nvPr>
        </p:nvSpPr>
        <p:spPr/>
        <p:txBody>
          <a:bodyPr/>
          <a:lstStyle/>
          <a:p>
            <a:fld id="{651FC063-5EA9-49AF-AFAF-D68C9E82B23B}" type="slidenum">
              <a:rPr lang="en-US" smtClean="0"/>
              <a:pPr/>
              <a:t>2</a:t>
            </a:fld>
            <a:endParaRPr lang="en-US" dirty="0"/>
          </a:p>
        </p:txBody>
      </p:sp>
    </p:spTree>
    <p:extLst>
      <p:ext uri="{BB962C8B-B14F-4D97-AF65-F5344CB8AC3E}">
        <p14:creationId xmlns:p14="http://schemas.microsoft.com/office/powerpoint/2010/main" val="2360177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Social narrative formats</a:t>
            </a:r>
            <a:endParaRPr lang="en-US" dirty="0"/>
          </a:p>
        </p:txBody>
      </p:sp>
      <p:sp>
        <p:nvSpPr>
          <p:cNvPr id="5" name="Content Placeholder 4"/>
          <p:cNvSpPr>
            <a:spLocks noGrp="1"/>
          </p:cNvSpPr>
          <p:nvPr>
            <p:ph sz="quarter" idx="13"/>
          </p:nvPr>
        </p:nvSpPr>
        <p:spPr/>
        <p:txBody>
          <a:bodyPr>
            <a:normAutofit fontScale="85000" lnSpcReduction="10000"/>
          </a:bodyPr>
          <a:lstStyle/>
          <a:p>
            <a:r>
              <a:rPr lang="en-US" dirty="0" smtClean="0">
                <a:latin typeface="Arial"/>
                <a:cs typeface="Arial"/>
              </a:rPr>
              <a:t>Usually as a story in book form</a:t>
            </a:r>
          </a:p>
          <a:p>
            <a:r>
              <a:rPr lang="en-US" dirty="0" smtClean="0">
                <a:latin typeface="Arial"/>
                <a:cs typeface="Arial"/>
              </a:rPr>
              <a:t>Other formats:</a:t>
            </a:r>
          </a:p>
          <a:p>
            <a:pPr lvl="1"/>
            <a:r>
              <a:rPr lang="en-US" dirty="0" smtClean="0">
                <a:latin typeface="Arial"/>
                <a:cs typeface="Arial"/>
              </a:rPr>
              <a:t>Power points</a:t>
            </a:r>
          </a:p>
          <a:p>
            <a:pPr lvl="2"/>
            <a:r>
              <a:rPr lang="en-US" dirty="0" smtClean="0">
                <a:latin typeface="Arial"/>
                <a:cs typeface="Arial"/>
              </a:rPr>
              <a:t>Limit the amount of information per slide</a:t>
            </a:r>
          </a:p>
          <a:p>
            <a:pPr lvl="2"/>
            <a:r>
              <a:rPr lang="en-US" dirty="0" smtClean="0">
                <a:latin typeface="Arial"/>
                <a:cs typeface="Arial"/>
              </a:rPr>
              <a:t>Use visuals or animations</a:t>
            </a:r>
          </a:p>
          <a:p>
            <a:pPr lvl="2"/>
            <a:r>
              <a:rPr lang="en-US" dirty="0" smtClean="0">
                <a:latin typeface="Arial"/>
                <a:cs typeface="Arial"/>
              </a:rPr>
              <a:t>Allows the student to control how long s/he looks at each slide</a:t>
            </a:r>
          </a:p>
          <a:p>
            <a:pPr lvl="2"/>
            <a:r>
              <a:rPr lang="en-US" dirty="0" smtClean="0">
                <a:latin typeface="Arial"/>
                <a:cs typeface="Arial"/>
              </a:rPr>
              <a:t>Can insert voice recording</a:t>
            </a:r>
            <a:endParaRPr lang="en-US" dirty="0">
              <a:latin typeface="Arial"/>
              <a:cs typeface="Arial"/>
            </a:endParaRPr>
          </a:p>
        </p:txBody>
      </p:sp>
      <p:pic>
        <p:nvPicPr>
          <p:cNvPr id="2" name="Content Placeholder 1" descr="social narrative.jpg"/>
          <p:cNvPicPr>
            <a:picLocks noGrp="1"/>
          </p:cNvPicPr>
          <p:nvPr>
            <p:ph sz="quarter" idx="14"/>
          </p:nvPr>
        </p:nvPicPr>
        <p:blipFill rotWithShape="1">
          <a:blip r:embed="rId2" cstate="email">
            <a:extLst>
              <a:ext uri="{28A0092B-C50C-407E-A947-70E740481C1C}">
                <a14:useLocalDpi xmlns:a14="http://schemas.microsoft.com/office/drawing/2010/main" val="0"/>
              </a:ext>
            </a:extLst>
          </a:blip>
          <a:srcRect l="1385" r="14290"/>
          <a:stretch/>
        </p:blipFill>
        <p:spPr>
          <a:xfrm>
            <a:off x="4641601" y="2118931"/>
            <a:ext cx="3418667" cy="3605212"/>
          </a:xfrm>
        </p:spPr>
      </p:pic>
      <p:sp>
        <p:nvSpPr>
          <p:cNvPr id="7" name="Slide Number Placeholder 6"/>
          <p:cNvSpPr>
            <a:spLocks noGrp="1"/>
          </p:cNvSpPr>
          <p:nvPr>
            <p:ph type="sldNum" sz="quarter" idx="12"/>
          </p:nvPr>
        </p:nvSpPr>
        <p:spPr/>
        <p:txBody>
          <a:bodyPr/>
          <a:lstStyle/>
          <a:p>
            <a:fld id="{651FC063-5EA9-49AF-AFAF-D68C9E82B23B}" type="slidenum">
              <a:rPr lang="en-US" smtClean="0"/>
              <a:pPr/>
              <a:t>20</a:t>
            </a:fld>
            <a:endParaRPr lang="en-US" dirty="0"/>
          </a:p>
        </p:txBody>
      </p:sp>
    </p:spTree>
    <p:extLst>
      <p:ext uri="{BB962C8B-B14F-4D97-AF65-F5344CB8AC3E}">
        <p14:creationId xmlns:p14="http://schemas.microsoft.com/office/powerpoint/2010/main" val="31529290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965245" cy="896918"/>
          </a:xfrm>
        </p:spPr>
        <p:txBody>
          <a:bodyPr/>
          <a:lstStyle/>
          <a:p>
            <a:r>
              <a:rPr lang="en-US" dirty="0" smtClean="0"/>
              <a:t>Example</a:t>
            </a:r>
            <a:endParaRPr lang="en-US" dirty="0"/>
          </a:p>
        </p:txBody>
      </p:sp>
      <p:pic>
        <p:nvPicPr>
          <p:cNvPr id="4" name="Content Placeholder 3" descr="listen-and-learn.jpg"/>
          <p:cNvPicPr>
            <a:picLocks noGrp="1"/>
          </p:cNvPicPr>
          <p:nvPr>
            <p:ph idx="1"/>
          </p:nvPr>
        </p:nvPicPr>
        <p:blipFill rotWithShape="1">
          <a:blip r:embed="rId2">
            <a:extLst>
              <a:ext uri="{28A0092B-C50C-407E-A947-70E740481C1C}">
                <a14:useLocalDpi xmlns:a14="http://schemas.microsoft.com/office/drawing/2010/main" val="0"/>
              </a:ext>
            </a:extLst>
          </a:blip>
          <a:srcRect t="2433" b="2603"/>
          <a:stretch/>
        </p:blipFill>
        <p:spPr>
          <a:xfrm>
            <a:off x="1886376" y="1714501"/>
            <a:ext cx="5723994" cy="3923989"/>
          </a:xfrm>
        </p:spPr>
      </p:pic>
      <p:sp>
        <p:nvSpPr>
          <p:cNvPr id="6" name="Slide Number Placeholder 5"/>
          <p:cNvSpPr>
            <a:spLocks noGrp="1"/>
          </p:cNvSpPr>
          <p:nvPr>
            <p:ph type="sldNum" sz="quarter" idx="12"/>
          </p:nvPr>
        </p:nvSpPr>
        <p:spPr/>
        <p:txBody>
          <a:bodyPr/>
          <a:lstStyle/>
          <a:p>
            <a:fld id="{651FC063-5EA9-49AF-AFAF-D68C9E82B23B}" type="slidenum">
              <a:rPr lang="en-US" smtClean="0"/>
              <a:pPr/>
              <a:t>21</a:t>
            </a:fld>
            <a:endParaRPr lang="en-US" dirty="0"/>
          </a:p>
        </p:txBody>
      </p:sp>
    </p:spTree>
    <p:extLst>
      <p:ext uri="{BB962C8B-B14F-4D97-AF65-F5344CB8AC3E}">
        <p14:creationId xmlns:p14="http://schemas.microsoft.com/office/powerpoint/2010/main" val="26622412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Social Stories™</a:t>
            </a:r>
            <a:endParaRPr lang="en-US" dirty="0">
              <a:latin typeface="Arial"/>
              <a:cs typeface="Arial"/>
            </a:endParaRPr>
          </a:p>
        </p:txBody>
      </p:sp>
      <p:sp>
        <p:nvSpPr>
          <p:cNvPr id="3" name="Content Placeholder 2"/>
          <p:cNvSpPr>
            <a:spLocks noGrp="1"/>
          </p:cNvSpPr>
          <p:nvPr>
            <p:ph idx="1"/>
          </p:nvPr>
        </p:nvSpPr>
        <p:spPr/>
        <p:txBody>
          <a:bodyPr/>
          <a:lstStyle/>
          <a:p>
            <a:r>
              <a:rPr lang="en-US" dirty="0" smtClean="0">
                <a:latin typeface="Arial"/>
                <a:cs typeface="Arial"/>
              </a:rPr>
              <a:t>Individualized stories that describe a social situation, often from the individual’s point of view</a:t>
            </a:r>
          </a:p>
          <a:p>
            <a:r>
              <a:rPr lang="en-US" dirty="0" smtClean="0">
                <a:latin typeface="Arial"/>
                <a:cs typeface="Arial"/>
              </a:rPr>
              <a:t>Includes information about how others feel, where and why the situation occurs, how others may react to the situation</a:t>
            </a:r>
          </a:p>
          <a:p>
            <a:r>
              <a:rPr lang="en-US" dirty="0" smtClean="0">
                <a:latin typeface="Arial"/>
                <a:cs typeface="Arial"/>
              </a:rPr>
              <a:t>Written in a specific delineated format (as developed by Carol Gray)</a:t>
            </a:r>
            <a:endParaRPr lang="en-US" dirty="0">
              <a:latin typeface="Arial"/>
              <a:cs typeface="Arial"/>
            </a:endParaRPr>
          </a:p>
        </p:txBody>
      </p:sp>
      <p:sp>
        <p:nvSpPr>
          <p:cNvPr id="6" name="Slide Number Placeholder 5"/>
          <p:cNvSpPr>
            <a:spLocks noGrp="1"/>
          </p:cNvSpPr>
          <p:nvPr>
            <p:ph type="sldNum" sz="quarter" idx="12"/>
          </p:nvPr>
        </p:nvSpPr>
        <p:spPr/>
        <p:txBody>
          <a:bodyPr/>
          <a:lstStyle/>
          <a:p>
            <a:fld id="{651FC063-5EA9-49AF-AFAF-D68C9E82B23B}" type="slidenum">
              <a:rPr lang="en-US" smtClean="0"/>
              <a:pPr/>
              <a:t>22</a:t>
            </a:fld>
            <a:endParaRPr lang="en-US" dirty="0"/>
          </a:p>
        </p:txBody>
      </p:sp>
    </p:spTree>
    <p:extLst>
      <p:ext uri="{BB962C8B-B14F-4D97-AF65-F5344CB8AC3E}">
        <p14:creationId xmlns:p14="http://schemas.microsoft.com/office/powerpoint/2010/main" val="37734225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Social Stories™</a:t>
            </a:r>
            <a:endParaRPr lang="en-US" dirty="0">
              <a:latin typeface="Arial"/>
              <a:cs typeface="Arial"/>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Arial"/>
                <a:cs typeface="Arial"/>
              </a:rPr>
              <a:t>At least ½ the story provides positive reinforcement for an achievement or for doing something well</a:t>
            </a:r>
          </a:p>
          <a:p>
            <a:r>
              <a:rPr lang="en-US" dirty="0" smtClean="0">
                <a:latin typeface="Arial"/>
                <a:cs typeface="Arial"/>
              </a:rPr>
              <a:t>Written using positive language</a:t>
            </a:r>
          </a:p>
          <a:p>
            <a:r>
              <a:rPr lang="en-US" dirty="0" smtClean="0">
                <a:latin typeface="Arial"/>
                <a:cs typeface="Arial"/>
              </a:rPr>
              <a:t>Contain mostly descriptive sentences but also perspective, directive and affirmative sentences. Cooperative and control  statements may be included.</a:t>
            </a:r>
          </a:p>
          <a:p>
            <a:r>
              <a:rPr lang="en-US" dirty="0" smtClean="0">
                <a:latin typeface="Arial"/>
                <a:cs typeface="Arial"/>
              </a:rPr>
              <a:t>No more than one direction or control sentence and at least two (but not more than five) of the remaining sentence types)</a:t>
            </a:r>
          </a:p>
          <a:p>
            <a:r>
              <a:rPr lang="en-US" dirty="0" smtClean="0">
                <a:latin typeface="Arial"/>
                <a:cs typeface="Arial"/>
              </a:rPr>
              <a:t>Use terms like usually, sometimes and avoid terms like “you should” or “you need to</a:t>
            </a:r>
            <a:r>
              <a:rPr lang="en-US" dirty="0" smtClean="0"/>
              <a:t>”</a:t>
            </a:r>
            <a:endParaRPr lang="en-US" dirty="0"/>
          </a:p>
        </p:txBody>
      </p:sp>
      <p:sp>
        <p:nvSpPr>
          <p:cNvPr id="6" name="Slide Number Placeholder 5"/>
          <p:cNvSpPr>
            <a:spLocks noGrp="1"/>
          </p:cNvSpPr>
          <p:nvPr>
            <p:ph type="sldNum" sz="quarter" idx="12"/>
          </p:nvPr>
        </p:nvSpPr>
        <p:spPr/>
        <p:txBody>
          <a:bodyPr/>
          <a:lstStyle/>
          <a:p>
            <a:fld id="{651FC063-5EA9-49AF-AFAF-D68C9E82B23B}" type="slidenum">
              <a:rPr lang="en-US" smtClean="0"/>
              <a:pPr/>
              <a:t>23</a:t>
            </a:fld>
            <a:endParaRPr lang="en-US" dirty="0"/>
          </a:p>
        </p:txBody>
      </p:sp>
    </p:spTree>
    <p:extLst>
      <p:ext uri="{BB962C8B-B14F-4D97-AF65-F5344CB8AC3E}">
        <p14:creationId xmlns:p14="http://schemas.microsoft.com/office/powerpoint/2010/main" val="8058528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Sentence types</a:t>
            </a:r>
            <a:endParaRPr lang="en-US" dirty="0">
              <a:latin typeface="Arial"/>
              <a:cs typeface="Aria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28485182"/>
              </p:ext>
            </p:extLst>
          </p:nvPr>
        </p:nvGraphicFramePr>
        <p:xfrm>
          <a:off x="1095023" y="2189400"/>
          <a:ext cx="6800145" cy="3713561"/>
        </p:xfrm>
        <a:graphic>
          <a:graphicData uri="http://schemas.openxmlformats.org/drawingml/2006/table">
            <a:tbl>
              <a:tblPr firstRow="1" bandRow="1">
                <a:tableStyleId>{5C22544A-7EE6-4342-B048-85BDC9FD1C3A}</a:tableStyleId>
              </a:tblPr>
              <a:tblGrid>
                <a:gridCol w="2266715"/>
                <a:gridCol w="2266715"/>
                <a:gridCol w="2266715"/>
              </a:tblGrid>
              <a:tr h="604601">
                <a:tc>
                  <a:txBody>
                    <a:bodyPr/>
                    <a:lstStyle/>
                    <a:p>
                      <a:r>
                        <a:rPr lang="en-US" dirty="0" smtClean="0">
                          <a:latin typeface="Arial"/>
                          <a:cs typeface="Arial"/>
                        </a:rPr>
                        <a:t>Type</a:t>
                      </a:r>
                      <a:endParaRPr lang="en-US" dirty="0">
                        <a:latin typeface="Arial"/>
                        <a:cs typeface="Arial"/>
                      </a:endParaRPr>
                    </a:p>
                  </a:txBody>
                  <a:tcPr/>
                </a:tc>
                <a:tc>
                  <a:txBody>
                    <a:bodyPr/>
                    <a:lstStyle/>
                    <a:p>
                      <a:r>
                        <a:rPr lang="en-US" dirty="0" smtClean="0">
                          <a:latin typeface="Arial"/>
                          <a:cs typeface="Arial"/>
                        </a:rPr>
                        <a:t>What is it?</a:t>
                      </a:r>
                      <a:endParaRPr lang="en-US" dirty="0">
                        <a:latin typeface="Arial"/>
                        <a:cs typeface="Arial"/>
                      </a:endParaRPr>
                    </a:p>
                  </a:txBody>
                  <a:tcPr/>
                </a:tc>
                <a:tc>
                  <a:txBody>
                    <a:bodyPr/>
                    <a:lstStyle/>
                    <a:p>
                      <a:r>
                        <a:rPr lang="en-US" dirty="0" smtClean="0">
                          <a:latin typeface="Arial"/>
                          <a:cs typeface="Arial"/>
                        </a:rPr>
                        <a:t>Examples</a:t>
                      </a:r>
                      <a:endParaRPr lang="en-US" dirty="0">
                        <a:latin typeface="Arial"/>
                        <a:cs typeface="Arial"/>
                      </a:endParaRPr>
                    </a:p>
                  </a:txBody>
                  <a:tcPr/>
                </a:tc>
              </a:tr>
              <a:tr h="2684301">
                <a:tc>
                  <a:txBody>
                    <a:bodyPr/>
                    <a:lstStyle/>
                    <a:p>
                      <a:r>
                        <a:rPr lang="en-US" dirty="0" smtClean="0">
                          <a:latin typeface="Arial"/>
                          <a:cs typeface="Arial"/>
                        </a:rPr>
                        <a:t>Descriptive</a:t>
                      </a:r>
                      <a:endParaRPr lang="en-US" dirty="0">
                        <a:latin typeface="Arial"/>
                        <a:cs typeface="Arial"/>
                      </a:endParaRPr>
                    </a:p>
                  </a:txBody>
                  <a:tcPr/>
                </a:tc>
                <a:tc>
                  <a:txBody>
                    <a:bodyPr/>
                    <a:lstStyle/>
                    <a:p>
                      <a:r>
                        <a:rPr lang="en-US" dirty="0" smtClean="0">
                          <a:latin typeface="Arial"/>
                          <a:cs typeface="Arial"/>
                        </a:rPr>
                        <a:t>Answers the “wh” questions </a:t>
                      </a:r>
                      <a:r>
                        <a:rPr lang="en-US" i="1" dirty="0" smtClean="0">
                          <a:latin typeface="Arial"/>
                          <a:cs typeface="Arial"/>
                        </a:rPr>
                        <a:t>where </a:t>
                      </a:r>
                      <a:r>
                        <a:rPr lang="en-US" i="0" dirty="0" smtClean="0">
                          <a:latin typeface="Arial"/>
                          <a:cs typeface="Arial"/>
                        </a:rPr>
                        <a:t>does the situation occur</a:t>
                      </a:r>
                      <a:r>
                        <a:rPr lang="en-US" i="1" dirty="0" smtClean="0">
                          <a:latin typeface="Arial"/>
                          <a:cs typeface="Arial"/>
                        </a:rPr>
                        <a:t>, who </a:t>
                      </a:r>
                      <a:r>
                        <a:rPr lang="en-US" i="0" dirty="0" smtClean="0">
                          <a:latin typeface="Arial"/>
                          <a:cs typeface="Arial"/>
                        </a:rPr>
                        <a:t>is it with</a:t>
                      </a:r>
                      <a:r>
                        <a:rPr lang="en-US" i="1" dirty="0" smtClean="0">
                          <a:latin typeface="Arial"/>
                          <a:cs typeface="Arial"/>
                        </a:rPr>
                        <a:t>, what </a:t>
                      </a:r>
                      <a:r>
                        <a:rPr lang="en-US" i="0" dirty="0" smtClean="0">
                          <a:latin typeface="Arial"/>
                          <a:cs typeface="Arial"/>
                        </a:rPr>
                        <a:t>happens and </a:t>
                      </a:r>
                      <a:r>
                        <a:rPr lang="en-US" i="1" dirty="0" smtClean="0">
                          <a:latin typeface="Arial"/>
                          <a:cs typeface="Arial"/>
                        </a:rPr>
                        <a:t>why? </a:t>
                      </a:r>
                      <a:r>
                        <a:rPr lang="en-US" i="0" dirty="0" smtClean="0">
                          <a:latin typeface="Arial"/>
                          <a:cs typeface="Arial"/>
                        </a:rPr>
                        <a:t>Descriptive sentences need to present information from</a:t>
                      </a:r>
                      <a:r>
                        <a:rPr lang="en-US" i="0" baseline="0" dirty="0" smtClean="0">
                          <a:latin typeface="Arial"/>
                          <a:cs typeface="Arial"/>
                        </a:rPr>
                        <a:t> an accurate and objective perspective</a:t>
                      </a:r>
                      <a:endParaRPr lang="en-US" i="0" dirty="0">
                        <a:latin typeface="Arial"/>
                        <a:cs typeface="Arial"/>
                      </a:endParaRPr>
                    </a:p>
                  </a:txBody>
                  <a:tcPr/>
                </a:tc>
                <a:tc>
                  <a:txBody>
                    <a:bodyPr/>
                    <a:lstStyle/>
                    <a:p>
                      <a:r>
                        <a:rPr lang="en-US" dirty="0" smtClean="0">
                          <a:latin typeface="Arial"/>
                          <a:cs typeface="Arial"/>
                        </a:rPr>
                        <a:t>Christmas Day is December 25.</a:t>
                      </a:r>
                    </a:p>
                    <a:p>
                      <a:endParaRPr lang="en-US" dirty="0" smtClean="0">
                        <a:latin typeface="Arial"/>
                        <a:cs typeface="Arial"/>
                      </a:endParaRPr>
                    </a:p>
                    <a:p>
                      <a:r>
                        <a:rPr lang="en-US" dirty="0" smtClean="0">
                          <a:latin typeface="Arial"/>
                          <a:cs typeface="Arial"/>
                        </a:rPr>
                        <a:t>Most children go to school.</a:t>
                      </a:r>
                    </a:p>
                    <a:p>
                      <a:endParaRPr lang="en-US" dirty="0" smtClean="0">
                        <a:latin typeface="Arial"/>
                        <a:cs typeface="Arial"/>
                      </a:endParaRPr>
                    </a:p>
                    <a:p>
                      <a:r>
                        <a:rPr lang="en-US" dirty="0" smtClean="0">
                          <a:latin typeface="Arial"/>
                          <a:cs typeface="Arial"/>
                        </a:rPr>
                        <a:t>Sometime I get sick.</a:t>
                      </a:r>
                      <a:endParaRPr lang="en-US" dirty="0">
                        <a:latin typeface="Arial"/>
                        <a:cs typeface="Arial"/>
                      </a:endParaRPr>
                    </a:p>
                  </a:txBody>
                  <a:tcPr/>
                </a:tc>
              </a:tr>
            </a:tbl>
          </a:graphicData>
        </a:graphic>
      </p:graphicFrame>
      <p:sp>
        <p:nvSpPr>
          <p:cNvPr id="5" name="Slide Number Placeholder 4"/>
          <p:cNvSpPr>
            <a:spLocks noGrp="1"/>
          </p:cNvSpPr>
          <p:nvPr>
            <p:ph type="sldNum" sz="quarter" idx="12"/>
          </p:nvPr>
        </p:nvSpPr>
        <p:spPr/>
        <p:txBody>
          <a:bodyPr/>
          <a:lstStyle/>
          <a:p>
            <a:fld id="{651FC063-5EA9-49AF-AFAF-D68C9E82B23B}" type="slidenum">
              <a:rPr lang="en-US" smtClean="0"/>
              <a:pPr/>
              <a:t>24</a:t>
            </a:fld>
            <a:endParaRPr lang="en-US" dirty="0"/>
          </a:p>
        </p:txBody>
      </p:sp>
    </p:spTree>
    <p:extLst>
      <p:ext uri="{BB962C8B-B14F-4D97-AF65-F5344CB8AC3E}">
        <p14:creationId xmlns:p14="http://schemas.microsoft.com/office/powerpoint/2010/main" val="39979361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Sentence types</a:t>
            </a:r>
            <a:endParaRPr lang="en-US" dirty="0">
              <a:latin typeface="Arial"/>
              <a:cs typeface="Aria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70177756"/>
              </p:ext>
            </p:extLst>
          </p:nvPr>
        </p:nvGraphicFramePr>
        <p:xfrm>
          <a:off x="1095023" y="1986967"/>
          <a:ext cx="6800145" cy="3605595"/>
        </p:xfrm>
        <a:graphic>
          <a:graphicData uri="http://schemas.openxmlformats.org/drawingml/2006/table">
            <a:tbl>
              <a:tblPr firstRow="1" bandRow="1">
                <a:tableStyleId>{5C22544A-7EE6-4342-B048-85BDC9FD1C3A}</a:tableStyleId>
              </a:tblPr>
              <a:tblGrid>
                <a:gridCol w="2266715"/>
                <a:gridCol w="2266715"/>
                <a:gridCol w="2266715"/>
              </a:tblGrid>
              <a:tr h="592666">
                <a:tc>
                  <a:txBody>
                    <a:bodyPr/>
                    <a:lstStyle/>
                    <a:p>
                      <a:r>
                        <a:rPr lang="en-US" dirty="0" smtClean="0">
                          <a:latin typeface="Arial"/>
                          <a:cs typeface="Arial"/>
                        </a:rPr>
                        <a:t>Type</a:t>
                      </a:r>
                      <a:endParaRPr lang="en-US" dirty="0">
                        <a:latin typeface="Arial"/>
                        <a:cs typeface="Arial"/>
                      </a:endParaRPr>
                    </a:p>
                  </a:txBody>
                  <a:tcPr/>
                </a:tc>
                <a:tc>
                  <a:txBody>
                    <a:bodyPr/>
                    <a:lstStyle/>
                    <a:p>
                      <a:r>
                        <a:rPr lang="en-US" dirty="0" smtClean="0">
                          <a:latin typeface="Arial"/>
                          <a:cs typeface="Arial"/>
                        </a:rPr>
                        <a:t>What is it?</a:t>
                      </a:r>
                      <a:endParaRPr lang="en-US" dirty="0">
                        <a:latin typeface="Arial"/>
                        <a:cs typeface="Arial"/>
                      </a:endParaRPr>
                    </a:p>
                  </a:txBody>
                  <a:tcPr/>
                </a:tc>
                <a:tc>
                  <a:txBody>
                    <a:bodyPr/>
                    <a:lstStyle/>
                    <a:p>
                      <a:r>
                        <a:rPr lang="en-US" dirty="0" smtClean="0">
                          <a:latin typeface="Arial"/>
                          <a:cs typeface="Arial"/>
                        </a:rPr>
                        <a:t>Examples</a:t>
                      </a:r>
                      <a:endParaRPr lang="en-US" dirty="0">
                        <a:latin typeface="Arial"/>
                        <a:cs typeface="Arial"/>
                      </a:endParaRPr>
                    </a:p>
                  </a:txBody>
                  <a:tcPr/>
                </a:tc>
              </a:tr>
              <a:tr h="3012929">
                <a:tc>
                  <a:txBody>
                    <a:bodyPr/>
                    <a:lstStyle/>
                    <a:p>
                      <a:r>
                        <a:rPr lang="en-US" dirty="0" smtClean="0">
                          <a:latin typeface="Arial"/>
                          <a:cs typeface="Arial"/>
                        </a:rPr>
                        <a:t>Perspective</a:t>
                      </a:r>
                      <a:endParaRPr lang="en-US" dirty="0">
                        <a:latin typeface="Arial"/>
                        <a:cs typeface="Arial"/>
                      </a:endParaRPr>
                    </a:p>
                  </a:txBody>
                  <a:tcPr/>
                </a:tc>
                <a:tc>
                  <a:txBody>
                    <a:bodyPr/>
                    <a:lstStyle/>
                    <a:p>
                      <a:r>
                        <a:rPr lang="en-US" dirty="0" smtClean="0">
                          <a:latin typeface="Arial"/>
                          <a:cs typeface="Arial"/>
                        </a:rPr>
                        <a:t>Refers to the opinions, feelings, ideas, beliefs or physical/mental well being of others</a:t>
                      </a:r>
                      <a:endParaRPr lang="en-US" dirty="0">
                        <a:latin typeface="Arial"/>
                        <a:cs typeface="Arial"/>
                      </a:endParaRPr>
                    </a:p>
                  </a:txBody>
                  <a:tcPr/>
                </a:tc>
                <a:tc>
                  <a:txBody>
                    <a:bodyPr/>
                    <a:lstStyle/>
                    <a:p>
                      <a:r>
                        <a:rPr lang="en-US" dirty="0" smtClean="0">
                          <a:latin typeface="Arial"/>
                          <a:cs typeface="Arial"/>
                        </a:rPr>
                        <a:t>My Mum and Dad know when it is time for me to go to bed.</a:t>
                      </a:r>
                    </a:p>
                    <a:p>
                      <a:endParaRPr lang="en-US" dirty="0" smtClean="0">
                        <a:latin typeface="Arial"/>
                        <a:cs typeface="Arial"/>
                      </a:endParaRPr>
                    </a:p>
                    <a:p>
                      <a:r>
                        <a:rPr lang="en-US" dirty="0" smtClean="0">
                          <a:latin typeface="Arial"/>
                          <a:cs typeface="Arial"/>
                        </a:rPr>
                        <a:t>Teachers like it when students raise their hand to ask a</a:t>
                      </a:r>
                      <a:r>
                        <a:rPr lang="en-US" baseline="0" dirty="0" smtClean="0">
                          <a:latin typeface="Arial"/>
                          <a:cs typeface="Arial"/>
                        </a:rPr>
                        <a:t> question in the classroom.</a:t>
                      </a:r>
                      <a:endParaRPr lang="en-US" dirty="0">
                        <a:latin typeface="Arial"/>
                        <a:cs typeface="Arial"/>
                      </a:endParaRPr>
                    </a:p>
                  </a:txBody>
                  <a:tcPr/>
                </a:tc>
              </a:tr>
            </a:tbl>
          </a:graphicData>
        </a:graphic>
      </p:graphicFrame>
      <p:sp>
        <p:nvSpPr>
          <p:cNvPr id="5" name="Slide Number Placeholder 4"/>
          <p:cNvSpPr>
            <a:spLocks noGrp="1"/>
          </p:cNvSpPr>
          <p:nvPr>
            <p:ph type="sldNum" sz="quarter" idx="12"/>
          </p:nvPr>
        </p:nvSpPr>
        <p:spPr/>
        <p:txBody>
          <a:bodyPr/>
          <a:lstStyle/>
          <a:p>
            <a:fld id="{651FC063-5EA9-49AF-AFAF-D68C9E82B23B}" type="slidenum">
              <a:rPr lang="en-US" smtClean="0"/>
              <a:pPr/>
              <a:t>25</a:t>
            </a:fld>
            <a:endParaRPr lang="en-US" dirty="0"/>
          </a:p>
        </p:txBody>
      </p:sp>
    </p:spTree>
    <p:extLst>
      <p:ext uri="{BB962C8B-B14F-4D97-AF65-F5344CB8AC3E}">
        <p14:creationId xmlns:p14="http://schemas.microsoft.com/office/powerpoint/2010/main" val="28017315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965245" cy="769918"/>
          </a:xfrm>
        </p:spPr>
        <p:txBody>
          <a:bodyPr/>
          <a:lstStyle/>
          <a:p>
            <a:r>
              <a:rPr lang="en-US" dirty="0" smtClean="0">
                <a:latin typeface="Arial"/>
                <a:cs typeface="Arial"/>
              </a:rPr>
              <a:t>Sentence types</a:t>
            </a:r>
            <a:endParaRPr lang="en-US" dirty="0">
              <a:latin typeface="Arial"/>
              <a:cs typeface="Aria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14562102"/>
              </p:ext>
            </p:extLst>
          </p:nvPr>
        </p:nvGraphicFramePr>
        <p:xfrm>
          <a:off x="1095023" y="1862667"/>
          <a:ext cx="6800145" cy="4102946"/>
        </p:xfrm>
        <a:graphic>
          <a:graphicData uri="http://schemas.openxmlformats.org/drawingml/2006/table">
            <a:tbl>
              <a:tblPr firstRow="1" bandRow="1">
                <a:tableStyleId>{5C22544A-7EE6-4342-B048-85BDC9FD1C3A}</a:tableStyleId>
              </a:tblPr>
              <a:tblGrid>
                <a:gridCol w="1910644"/>
                <a:gridCol w="2622786"/>
                <a:gridCol w="2266715"/>
              </a:tblGrid>
              <a:tr h="719666">
                <a:tc>
                  <a:txBody>
                    <a:bodyPr/>
                    <a:lstStyle/>
                    <a:p>
                      <a:r>
                        <a:rPr lang="en-US" dirty="0" smtClean="0">
                          <a:latin typeface="Arial"/>
                          <a:cs typeface="Arial"/>
                        </a:rPr>
                        <a:t>Type</a:t>
                      </a:r>
                      <a:endParaRPr lang="en-US" dirty="0">
                        <a:latin typeface="Arial"/>
                        <a:cs typeface="Arial"/>
                      </a:endParaRPr>
                    </a:p>
                  </a:txBody>
                  <a:tcPr/>
                </a:tc>
                <a:tc>
                  <a:txBody>
                    <a:bodyPr/>
                    <a:lstStyle/>
                    <a:p>
                      <a:r>
                        <a:rPr lang="en-US" dirty="0" smtClean="0">
                          <a:latin typeface="Arial"/>
                          <a:cs typeface="Arial"/>
                        </a:rPr>
                        <a:t>What is it?</a:t>
                      </a:r>
                      <a:endParaRPr lang="en-US" dirty="0">
                        <a:latin typeface="Arial"/>
                        <a:cs typeface="Arial"/>
                      </a:endParaRPr>
                    </a:p>
                  </a:txBody>
                  <a:tcPr/>
                </a:tc>
                <a:tc>
                  <a:txBody>
                    <a:bodyPr/>
                    <a:lstStyle/>
                    <a:p>
                      <a:r>
                        <a:rPr lang="en-US" dirty="0" smtClean="0">
                          <a:latin typeface="Arial"/>
                          <a:cs typeface="Arial"/>
                        </a:rPr>
                        <a:t>Examples</a:t>
                      </a:r>
                      <a:endParaRPr lang="en-US" dirty="0">
                        <a:latin typeface="Arial"/>
                        <a:cs typeface="Arial"/>
                      </a:endParaRPr>
                    </a:p>
                  </a:txBody>
                  <a:tcPr/>
                </a:tc>
              </a:tr>
              <a:tr h="2376131">
                <a:tc>
                  <a:txBody>
                    <a:bodyPr/>
                    <a:lstStyle/>
                    <a:p>
                      <a:r>
                        <a:rPr lang="en-US" dirty="0" smtClean="0">
                          <a:latin typeface="Arial"/>
                          <a:cs typeface="Arial"/>
                        </a:rPr>
                        <a:t>Directive</a:t>
                      </a:r>
                      <a:endParaRPr lang="en-US" dirty="0">
                        <a:latin typeface="Arial"/>
                        <a:cs typeface="Arial"/>
                      </a:endParaRPr>
                    </a:p>
                  </a:txBody>
                  <a:tcPr/>
                </a:tc>
                <a:tc>
                  <a:txBody>
                    <a:bodyPr/>
                    <a:lstStyle/>
                    <a:p>
                      <a:r>
                        <a:rPr lang="en-US" dirty="0" smtClean="0">
                          <a:latin typeface="Arial"/>
                          <a:cs typeface="Arial"/>
                        </a:rPr>
                        <a:t>Gently offers a response or range of responses for behaviour in a particular situation. It is important that these sentences have a positive focus and are constructed in ways which</a:t>
                      </a:r>
                      <a:r>
                        <a:rPr lang="en-US" baseline="0" dirty="0" smtClean="0">
                          <a:latin typeface="Arial"/>
                          <a:cs typeface="Arial"/>
                        </a:rPr>
                        <a:t> allow flexibility (avoid statements like </a:t>
                      </a:r>
                      <a:r>
                        <a:rPr lang="en-US" u="sng" baseline="0" dirty="0" smtClean="0">
                          <a:latin typeface="Arial"/>
                          <a:cs typeface="Arial"/>
                        </a:rPr>
                        <a:t>I must </a:t>
                      </a:r>
                      <a:r>
                        <a:rPr lang="en-US" u="none" baseline="0" dirty="0" smtClean="0">
                          <a:latin typeface="Arial"/>
                          <a:cs typeface="Arial"/>
                        </a:rPr>
                        <a:t>or</a:t>
                      </a:r>
                      <a:r>
                        <a:rPr lang="en-US" u="sng" baseline="0" dirty="0" smtClean="0">
                          <a:latin typeface="Arial"/>
                          <a:cs typeface="Arial"/>
                        </a:rPr>
                        <a:t> I have to</a:t>
                      </a:r>
                      <a:r>
                        <a:rPr lang="en-US" u="sng" dirty="0" smtClean="0">
                          <a:latin typeface="Arial"/>
                          <a:cs typeface="Arial"/>
                        </a:rPr>
                        <a:t>.</a:t>
                      </a:r>
                      <a:endParaRPr lang="en-US" u="sng" dirty="0">
                        <a:latin typeface="Arial"/>
                        <a:cs typeface="Arial"/>
                      </a:endParaRPr>
                    </a:p>
                  </a:txBody>
                  <a:tcPr/>
                </a:tc>
                <a:tc>
                  <a:txBody>
                    <a:bodyPr/>
                    <a:lstStyle/>
                    <a:p>
                      <a:r>
                        <a:rPr lang="en-US" dirty="0" smtClean="0">
                          <a:latin typeface="Arial"/>
                          <a:cs typeface="Arial"/>
                        </a:rPr>
                        <a:t>I will try to cover my mouth when I cough.</a:t>
                      </a:r>
                    </a:p>
                    <a:p>
                      <a:endParaRPr lang="en-US" dirty="0" smtClean="0">
                        <a:latin typeface="Arial"/>
                        <a:cs typeface="Arial"/>
                      </a:endParaRPr>
                    </a:p>
                    <a:p>
                      <a:r>
                        <a:rPr lang="en-US" dirty="0" smtClean="0">
                          <a:latin typeface="Arial"/>
                          <a:cs typeface="Arial"/>
                        </a:rPr>
                        <a:t>I might like to play outside during lunchtime.</a:t>
                      </a:r>
                    </a:p>
                    <a:p>
                      <a:endParaRPr lang="en-US" dirty="0" smtClean="0">
                        <a:latin typeface="Arial"/>
                        <a:cs typeface="Arial"/>
                      </a:endParaRPr>
                    </a:p>
                    <a:p>
                      <a:r>
                        <a:rPr lang="en-US" dirty="0" smtClean="0">
                          <a:latin typeface="Arial"/>
                          <a:cs typeface="Arial"/>
                        </a:rPr>
                        <a:t>When I am angry</a:t>
                      </a:r>
                      <a:r>
                        <a:rPr lang="en-US" baseline="0" dirty="0" smtClean="0">
                          <a:latin typeface="Arial"/>
                          <a:cs typeface="Arial"/>
                        </a:rPr>
                        <a:t> I can:</a:t>
                      </a:r>
                      <a:endParaRPr lang="en-US" dirty="0">
                        <a:latin typeface="Arial"/>
                        <a:cs typeface="Arial"/>
                      </a:endParaRPr>
                    </a:p>
                  </a:txBody>
                  <a:tcPr/>
                </a:tc>
              </a:tr>
            </a:tbl>
          </a:graphicData>
        </a:graphic>
      </p:graphicFrame>
      <p:sp>
        <p:nvSpPr>
          <p:cNvPr id="5" name="Slide Number Placeholder 4"/>
          <p:cNvSpPr>
            <a:spLocks noGrp="1"/>
          </p:cNvSpPr>
          <p:nvPr>
            <p:ph type="sldNum" sz="quarter" idx="12"/>
          </p:nvPr>
        </p:nvSpPr>
        <p:spPr/>
        <p:txBody>
          <a:bodyPr/>
          <a:lstStyle/>
          <a:p>
            <a:fld id="{651FC063-5EA9-49AF-AFAF-D68C9E82B23B}" type="slidenum">
              <a:rPr lang="en-US" smtClean="0"/>
              <a:pPr/>
              <a:t>26</a:t>
            </a:fld>
            <a:endParaRPr lang="en-US" dirty="0"/>
          </a:p>
        </p:txBody>
      </p:sp>
    </p:spTree>
    <p:extLst>
      <p:ext uri="{BB962C8B-B14F-4D97-AF65-F5344CB8AC3E}">
        <p14:creationId xmlns:p14="http://schemas.microsoft.com/office/powerpoint/2010/main" val="28017315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Sentence types</a:t>
            </a:r>
            <a:endParaRPr lang="en-US" dirty="0">
              <a:latin typeface="Arial"/>
              <a:cs typeface="Aria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711523003"/>
              </p:ext>
            </p:extLst>
          </p:nvPr>
        </p:nvGraphicFramePr>
        <p:xfrm>
          <a:off x="1095023" y="2180167"/>
          <a:ext cx="6800145" cy="3680460"/>
        </p:xfrm>
        <a:graphic>
          <a:graphicData uri="http://schemas.openxmlformats.org/drawingml/2006/table">
            <a:tbl>
              <a:tblPr firstRow="1" bandRow="1">
                <a:tableStyleId>{5C22544A-7EE6-4342-B048-85BDC9FD1C3A}</a:tableStyleId>
              </a:tblPr>
              <a:tblGrid>
                <a:gridCol w="1720144"/>
                <a:gridCol w="2813286"/>
                <a:gridCol w="2266715"/>
              </a:tblGrid>
              <a:tr h="571500">
                <a:tc>
                  <a:txBody>
                    <a:bodyPr/>
                    <a:lstStyle/>
                    <a:p>
                      <a:r>
                        <a:rPr lang="en-US" dirty="0" smtClean="0">
                          <a:latin typeface="Arial"/>
                          <a:cs typeface="Arial"/>
                        </a:rPr>
                        <a:t>Type</a:t>
                      </a:r>
                      <a:endParaRPr lang="en-US" dirty="0">
                        <a:latin typeface="Arial"/>
                        <a:cs typeface="Arial"/>
                      </a:endParaRPr>
                    </a:p>
                  </a:txBody>
                  <a:tcPr/>
                </a:tc>
                <a:tc>
                  <a:txBody>
                    <a:bodyPr/>
                    <a:lstStyle/>
                    <a:p>
                      <a:r>
                        <a:rPr lang="en-US" dirty="0" smtClean="0">
                          <a:latin typeface="Arial"/>
                          <a:cs typeface="Arial"/>
                        </a:rPr>
                        <a:t>What</a:t>
                      </a:r>
                      <a:r>
                        <a:rPr lang="en-US" baseline="0" dirty="0" smtClean="0">
                          <a:latin typeface="Arial"/>
                          <a:cs typeface="Arial"/>
                        </a:rPr>
                        <a:t> is it?</a:t>
                      </a:r>
                      <a:endParaRPr lang="en-US" dirty="0">
                        <a:latin typeface="Arial"/>
                        <a:cs typeface="Arial"/>
                      </a:endParaRPr>
                    </a:p>
                  </a:txBody>
                  <a:tcPr/>
                </a:tc>
                <a:tc>
                  <a:txBody>
                    <a:bodyPr/>
                    <a:lstStyle/>
                    <a:p>
                      <a:r>
                        <a:rPr lang="en-US" dirty="0" smtClean="0">
                          <a:latin typeface="Arial"/>
                          <a:cs typeface="Arial"/>
                        </a:rPr>
                        <a:t>Examples</a:t>
                      </a:r>
                      <a:endParaRPr lang="en-US" dirty="0">
                        <a:latin typeface="Arial"/>
                        <a:cs typeface="Arial"/>
                      </a:endParaRPr>
                    </a:p>
                  </a:txBody>
                  <a:tcPr/>
                </a:tc>
              </a:tr>
              <a:tr h="2828720">
                <a:tc>
                  <a:txBody>
                    <a:bodyPr/>
                    <a:lstStyle/>
                    <a:p>
                      <a:r>
                        <a:rPr lang="en-US" dirty="0" smtClean="0">
                          <a:latin typeface="Arial"/>
                          <a:cs typeface="Arial"/>
                        </a:rPr>
                        <a:t>Affirmative</a:t>
                      </a:r>
                      <a:endParaRPr lang="en-US" dirty="0">
                        <a:latin typeface="Arial"/>
                        <a:cs typeface="Arial"/>
                      </a:endParaRPr>
                    </a:p>
                  </a:txBody>
                  <a:tcPr/>
                </a:tc>
                <a:tc>
                  <a:txBody>
                    <a:bodyPr/>
                    <a:lstStyle/>
                    <a:p>
                      <a:r>
                        <a:rPr lang="en-US" dirty="0" smtClean="0">
                          <a:latin typeface="Arial"/>
                          <a:cs typeface="Arial"/>
                        </a:rPr>
                        <a:t>Statements that enhance the meaning of the previous sentence (which can be descriptive, perspective or directive) and can be used to emphasize the importance of the message or to provide reassurance to the person.</a:t>
                      </a:r>
                      <a:endParaRPr lang="en-US" dirty="0">
                        <a:latin typeface="Arial"/>
                        <a:cs typeface="Arial"/>
                      </a:endParaRPr>
                    </a:p>
                  </a:txBody>
                  <a:tcPr/>
                </a:tc>
                <a:tc>
                  <a:txBody>
                    <a:bodyPr/>
                    <a:lstStyle/>
                    <a:p>
                      <a:r>
                        <a:rPr lang="en-US" dirty="0" smtClean="0">
                          <a:latin typeface="Arial"/>
                          <a:cs typeface="Arial"/>
                        </a:rPr>
                        <a:t>I will</a:t>
                      </a:r>
                      <a:r>
                        <a:rPr lang="en-US" baseline="0" dirty="0" smtClean="0">
                          <a:latin typeface="Arial"/>
                          <a:cs typeface="Arial"/>
                        </a:rPr>
                        <a:t> try to hold an adult’s hand when crossing the road. This is very important.</a:t>
                      </a:r>
                    </a:p>
                    <a:p>
                      <a:endParaRPr lang="en-US" baseline="0" dirty="0" smtClean="0">
                        <a:latin typeface="Arial"/>
                        <a:cs typeface="Arial"/>
                      </a:endParaRPr>
                    </a:p>
                    <a:p>
                      <a:r>
                        <a:rPr lang="en-US" baseline="0" dirty="0" smtClean="0">
                          <a:latin typeface="Arial"/>
                          <a:cs typeface="Arial"/>
                        </a:rPr>
                        <a:t>Thunder can be very loud. This is ok.</a:t>
                      </a:r>
                      <a:endParaRPr lang="en-US" dirty="0">
                        <a:latin typeface="Arial"/>
                        <a:cs typeface="Arial"/>
                      </a:endParaRPr>
                    </a:p>
                  </a:txBody>
                  <a:tcPr/>
                </a:tc>
              </a:tr>
            </a:tbl>
          </a:graphicData>
        </a:graphic>
      </p:graphicFrame>
      <p:sp>
        <p:nvSpPr>
          <p:cNvPr id="5" name="Slide Number Placeholder 4"/>
          <p:cNvSpPr>
            <a:spLocks noGrp="1"/>
          </p:cNvSpPr>
          <p:nvPr>
            <p:ph type="sldNum" sz="quarter" idx="12"/>
          </p:nvPr>
        </p:nvSpPr>
        <p:spPr/>
        <p:txBody>
          <a:bodyPr/>
          <a:lstStyle/>
          <a:p>
            <a:fld id="{651FC063-5EA9-49AF-AFAF-D68C9E82B23B}" type="slidenum">
              <a:rPr lang="en-US" smtClean="0"/>
              <a:pPr/>
              <a:t>27</a:t>
            </a:fld>
            <a:endParaRPr lang="en-US" dirty="0"/>
          </a:p>
        </p:txBody>
      </p:sp>
    </p:spTree>
    <p:extLst>
      <p:ext uri="{BB962C8B-B14F-4D97-AF65-F5344CB8AC3E}">
        <p14:creationId xmlns:p14="http://schemas.microsoft.com/office/powerpoint/2010/main" val="28017315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Sentence types</a:t>
            </a:r>
            <a:endParaRPr lang="en-US" dirty="0">
              <a:latin typeface="Arial"/>
              <a:cs typeface="Aria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08851058"/>
              </p:ext>
            </p:extLst>
          </p:nvPr>
        </p:nvGraphicFramePr>
        <p:xfrm>
          <a:off x="1095023" y="2180167"/>
          <a:ext cx="6800145" cy="3680460"/>
        </p:xfrm>
        <a:graphic>
          <a:graphicData uri="http://schemas.openxmlformats.org/drawingml/2006/table">
            <a:tbl>
              <a:tblPr firstRow="1" bandRow="1">
                <a:tableStyleId>{5C22544A-7EE6-4342-B048-85BDC9FD1C3A}</a:tableStyleId>
              </a:tblPr>
              <a:tblGrid>
                <a:gridCol w="2266715"/>
                <a:gridCol w="2266715"/>
                <a:gridCol w="2266715"/>
              </a:tblGrid>
              <a:tr h="571500">
                <a:tc>
                  <a:txBody>
                    <a:bodyPr/>
                    <a:lstStyle/>
                    <a:p>
                      <a:r>
                        <a:rPr lang="en-US" dirty="0" smtClean="0">
                          <a:latin typeface="Arial"/>
                          <a:cs typeface="Arial"/>
                        </a:rPr>
                        <a:t>Type</a:t>
                      </a:r>
                      <a:endParaRPr lang="en-US" dirty="0">
                        <a:latin typeface="Arial"/>
                        <a:cs typeface="Arial"/>
                      </a:endParaRPr>
                    </a:p>
                  </a:txBody>
                  <a:tcPr/>
                </a:tc>
                <a:tc>
                  <a:txBody>
                    <a:bodyPr/>
                    <a:lstStyle/>
                    <a:p>
                      <a:r>
                        <a:rPr lang="en-US" dirty="0" smtClean="0">
                          <a:latin typeface="Arial"/>
                          <a:cs typeface="Arial"/>
                        </a:rPr>
                        <a:t>What is it?</a:t>
                      </a:r>
                      <a:endParaRPr lang="en-US" dirty="0">
                        <a:latin typeface="Arial"/>
                        <a:cs typeface="Arial"/>
                      </a:endParaRPr>
                    </a:p>
                  </a:txBody>
                  <a:tcPr/>
                </a:tc>
                <a:tc>
                  <a:txBody>
                    <a:bodyPr/>
                    <a:lstStyle/>
                    <a:p>
                      <a:r>
                        <a:rPr lang="en-US" dirty="0" smtClean="0">
                          <a:latin typeface="Arial"/>
                          <a:cs typeface="Arial"/>
                        </a:rPr>
                        <a:t>Examples</a:t>
                      </a:r>
                      <a:endParaRPr lang="en-US" dirty="0">
                        <a:latin typeface="Arial"/>
                        <a:cs typeface="Arial"/>
                      </a:endParaRPr>
                    </a:p>
                  </a:txBody>
                  <a:tcPr/>
                </a:tc>
              </a:tr>
              <a:tr h="1451663">
                <a:tc>
                  <a:txBody>
                    <a:bodyPr/>
                    <a:lstStyle/>
                    <a:p>
                      <a:r>
                        <a:rPr lang="en-US" dirty="0" smtClean="0">
                          <a:latin typeface="Arial"/>
                          <a:cs typeface="Arial"/>
                        </a:rPr>
                        <a:t>Co-operative</a:t>
                      </a:r>
                      <a:endParaRPr lang="en-US" dirty="0">
                        <a:latin typeface="Arial"/>
                        <a:cs typeface="Arial"/>
                      </a:endParaRPr>
                    </a:p>
                  </a:txBody>
                  <a:tcPr/>
                </a:tc>
                <a:tc>
                  <a:txBody>
                    <a:bodyPr/>
                    <a:lstStyle/>
                    <a:p>
                      <a:r>
                        <a:rPr lang="en-US" dirty="0" smtClean="0">
                          <a:latin typeface="Arial"/>
                          <a:cs typeface="Arial"/>
                        </a:rPr>
                        <a:t>Sentences which identify how others may be of assistance to the person</a:t>
                      </a:r>
                      <a:endParaRPr lang="en-US" dirty="0">
                        <a:latin typeface="Arial"/>
                        <a:cs typeface="Arial"/>
                      </a:endParaRPr>
                    </a:p>
                  </a:txBody>
                  <a:tcPr/>
                </a:tc>
                <a:tc>
                  <a:txBody>
                    <a:bodyPr/>
                    <a:lstStyle/>
                    <a:p>
                      <a:r>
                        <a:rPr lang="en-US" dirty="0" smtClean="0">
                          <a:latin typeface="Arial"/>
                          <a:cs typeface="Arial"/>
                        </a:rPr>
                        <a:t>Mum and Dad can help me wash my hands.</a:t>
                      </a:r>
                    </a:p>
                    <a:p>
                      <a:endParaRPr lang="en-US" dirty="0" smtClean="0">
                        <a:latin typeface="Arial"/>
                        <a:cs typeface="Arial"/>
                      </a:endParaRPr>
                    </a:p>
                    <a:p>
                      <a:r>
                        <a:rPr lang="en-US" dirty="0" smtClean="0">
                          <a:latin typeface="Arial"/>
                          <a:cs typeface="Arial"/>
                        </a:rPr>
                        <a:t>An adult will help me when I cross</a:t>
                      </a:r>
                      <a:r>
                        <a:rPr lang="en-US" baseline="0" dirty="0" smtClean="0">
                          <a:latin typeface="Arial"/>
                          <a:cs typeface="Arial"/>
                        </a:rPr>
                        <a:t> the road.</a:t>
                      </a:r>
                    </a:p>
                    <a:p>
                      <a:endParaRPr lang="en-US" baseline="0" dirty="0" smtClean="0">
                        <a:latin typeface="Arial"/>
                        <a:cs typeface="Arial"/>
                      </a:endParaRPr>
                    </a:p>
                    <a:p>
                      <a:r>
                        <a:rPr lang="en-US" baseline="0" dirty="0" smtClean="0">
                          <a:latin typeface="Arial"/>
                          <a:cs typeface="Arial"/>
                        </a:rPr>
                        <a:t>My teacher will help me to try and stay calm in class.</a:t>
                      </a:r>
                      <a:endParaRPr lang="en-US" dirty="0">
                        <a:latin typeface="Arial"/>
                        <a:cs typeface="Arial"/>
                      </a:endParaRPr>
                    </a:p>
                  </a:txBody>
                  <a:tcPr/>
                </a:tc>
              </a:tr>
            </a:tbl>
          </a:graphicData>
        </a:graphic>
      </p:graphicFrame>
      <p:sp>
        <p:nvSpPr>
          <p:cNvPr id="5" name="Slide Number Placeholder 4"/>
          <p:cNvSpPr>
            <a:spLocks noGrp="1"/>
          </p:cNvSpPr>
          <p:nvPr>
            <p:ph type="sldNum" sz="quarter" idx="12"/>
          </p:nvPr>
        </p:nvSpPr>
        <p:spPr/>
        <p:txBody>
          <a:bodyPr/>
          <a:lstStyle/>
          <a:p>
            <a:fld id="{651FC063-5EA9-49AF-AFAF-D68C9E82B23B}" type="slidenum">
              <a:rPr lang="en-US" smtClean="0"/>
              <a:pPr/>
              <a:t>28</a:t>
            </a:fld>
            <a:endParaRPr lang="en-US" dirty="0"/>
          </a:p>
        </p:txBody>
      </p:sp>
    </p:spTree>
    <p:extLst>
      <p:ext uri="{BB962C8B-B14F-4D97-AF65-F5344CB8AC3E}">
        <p14:creationId xmlns:p14="http://schemas.microsoft.com/office/powerpoint/2010/main" val="28017315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Sentence types</a:t>
            </a:r>
            <a:endParaRPr lang="en-US" dirty="0">
              <a:latin typeface="Arial"/>
              <a:cs typeface="Aria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73343449"/>
              </p:ext>
            </p:extLst>
          </p:nvPr>
        </p:nvGraphicFramePr>
        <p:xfrm>
          <a:off x="1095023" y="2020068"/>
          <a:ext cx="6800145" cy="3143752"/>
        </p:xfrm>
        <a:graphic>
          <a:graphicData uri="http://schemas.openxmlformats.org/drawingml/2006/table">
            <a:tbl>
              <a:tblPr firstRow="1" bandRow="1">
                <a:tableStyleId>{5C22544A-7EE6-4342-B048-85BDC9FD1C3A}</a:tableStyleId>
              </a:tblPr>
              <a:tblGrid>
                <a:gridCol w="2266715"/>
                <a:gridCol w="2266715"/>
                <a:gridCol w="2266715"/>
              </a:tblGrid>
              <a:tr h="583432">
                <a:tc>
                  <a:txBody>
                    <a:bodyPr/>
                    <a:lstStyle/>
                    <a:p>
                      <a:r>
                        <a:rPr lang="en-US" dirty="0" smtClean="0">
                          <a:latin typeface="Arial"/>
                          <a:cs typeface="Arial"/>
                        </a:rPr>
                        <a:t>Type</a:t>
                      </a:r>
                      <a:endParaRPr lang="en-US" dirty="0">
                        <a:latin typeface="Arial"/>
                        <a:cs typeface="Arial"/>
                      </a:endParaRPr>
                    </a:p>
                  </a:txBody>
                  <a:tcPr/>
                </a:tc>
                <a:tc>
                  <a:txBody>
                    <a:bodyPr/>
                    <a:lstStyle/>
                    <a:p>
                      <a:r>
                        <a:rPr lang="en-US" dirty="0" smtClean="0">
                          <a:latin typeface="Arial"/>
                          <a:cs typeface="Arial"/>
                        </a:rPr>
                        <a:t>What is it?</a:t>
                      </a:r>
                      <a:endParaRPr lang="en-US" dirty="0">
                        <a:latin typeface="Arial"/>
                        <a:cs typeface="Arial"/>
                      </a:endParaRPr>
                    </a:p>
                  </a:txBody>
                  <a:tcPr/>
                </a:tc>
                <a:tc>
                  <a:txBody>
                    <a:bodyPr/>
                    <a:lstStyle/>
                    <a:p>
                      <a:r>
                        <a:rPr lang="en-US" dirty="0" smtClean="0">
                          <a:latin typeface="Arial"/>
                          <a:cs typeface="Arial"/>
                        </a:rPr>
                        <a:t>Examples</a:t>
                      </a:r>
                      <a:endParaRPr lang="en-US" dirty="0">
                        <a:latin typeface="Arial"/>
                        <a:cs typeface="Arial"/>
                      </a:endParaRPr>
                    </a:p>
                  </a:txBody>
                  <a:tcPr/>
                </a:tc>
              </a:tr>
              <a:tr h="2253432">
                <a:tc>
                  <a:txBody>
                    <a:bodyPr/>
                    <a:lstStyle/>
                    <a:p>
                      <a:r>
                        <a:rPr lang="en-US" dirty="0" smtClean="0">
                          <a:latin typeface="Arial"/>
                          <a:cs typeface="Arial"/>
                        </a:rPr>
                        <a:t>Control</a:t>
                      </a:r>
                      <a:endParaRPr lang="en-US" dirty="0">
                        <a:latin typeface="Arial"/>
                        <a:cs typeface="Arial"/>
                      </a:endParaRPr>
                    </a:p>
                  </a:txBody>
                  <a:tcPr/>
                </a:tc>
                <a:tc>
                  <a:txBody>
                    <a:bodyPr/>
                    <a:lstStyle/>
                    <a:p>
                      <a:r>
                        <a:rPr lang="en-US" dirty="0" smtClean="0">
                          <a:latin typeface="Arial"/>
                          <a:cs typeface="Arial"/>
                        </a:rPr>
                        <a:t>Statements written by the person themselves</a:t>
                      </a:r>
                      <a:r>
                        <a:rPr lang="en-US" baseline="0" dirty="0" smtClean="0">
                          <a:latin typeface="Arial"/>
                          <a:cs typeface="Arial"/>
                        </a:rPr>
                        <a:t> to provide personal meaning to a particular situation and to assist them to recall and apply information</a:t>
                      </a:r>
                      <a:endParaRPr lang="en-US" dirty="0">
                        <a:latin typeface="Arial"/>
                        <a:cs typeface="Arial"/>
                      </a:endParaRPr>
                    </a:p>
                  </a:txBody>
                  <a:tcPr/>
                </a:tc>
                <a:tc>
                  <a:txBody>
                    <a:bodyPr/>
                    <a:lstStyle/>
                    <a:p>
                      <a:r>
                        <a:rPr lang="en-US" dirty="0" smtClean="0">
                          <a:latin typeface="Arial"/>
                          <a:cs typeface="Arial"/>
                        </a:rPr>
                        <a:t>My body needs food several times per day; just like a steam train needs coal to stay running.</a:t>
                      </a:r>
                      <a:endParaRPr lang="en-US" dirty="0">
                        <a:latin typeface="Arial"/>
                        <a:cs typeface="Arial"/>
                      </a:endParaRPr>
                    </a:p>
                  </a:txBody>
                  <a:tcPr/>
                </a:tc>
              </a:tr>
            </a:tbl>
          </a:graphicData>
        </a:graphic>
      </p:graphicFrame>
      <p:sp>
        <p:nvSpPr>
          <p:cNvPr id="5" name="Slide Number Placeholder 4"/>
          <p:cNvSpPr>
            <a:spLocks noGrp="1"/>
          </p:cNvSpPr>
          <p:nvPr>
            <p:ph type="sldNum" sz="quarter" idx="12"/>
          </p:nvPr>
        </p:nvSpPr>
        <p:spPr/>
        <p:txBody>
          <a:bodyPr/>
          <a:lstStyle/>
          <a:p>
            <a:fld id="{651FC063-5EA9-49AF-AFAF-D68C9E82B23B}" type="slidenum">
              <a:rPr lang="en-US" smtClean="0"/>
              <a:pPr/>
              <a:t>29</a:t>
            </a:fld>
            <a:endParaRPr lang="en-US" dirty="0"/>
          </a:p>
        </p:txBody>
      </p:sp>
    </p:spTree>
    <p:extLst>
      <p:ext uri="{BB962C8B-B14F-4D97-AF65-F5344CB8AC3E}">
        <p14:creationId xmlns:p14="http://schemas.microsoft.com/office/powerpoint/2010/main" val="28017315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Self awareness</a:t>
            </a:r>
            <a:endParaRPr lang="en-US" dirty="0"/>
          </a:p>
        </p:txBody>
      </p:sp>
      <p:sp>
        <p:nvSpPr>
          <p:cNvPr id="5" name="Content Placeholder 4"/>
          <p:cNvSpPr>
            <a:spLocks noGrp="1"/>
          </p:cNvSpPr>
          <p:nvPr>
            <p:ph sz="quarter" idx="13"/>
          </p:nvPr>
        </p:nvSpPr>
        <p:spPr/>
        <p:txBody>
          <a:bodyPr>
            <a:normAutofit/>
          </a:bodyPr>
          <a:lstStyle/>
          <a:p>
            <a:r>
              <a:rPr lang="en-US" sz="4000" dirty="0" smtClean="0">
                <a:latin typeface="Arial"/>
                <a:cs typeface="Arial"/>
              </a:rPr>
              <a:t>Knowing your strengths and limitations</a:t>
            </a:r>
            <a:endParaRPr lang="en-US" sz="4000" dirty="0">
              <a:latin typeface="Arial"/>
              <a:cs typeface="Arial"/>
            </a:endParaRPr>
          </a:p>
        </p:txBody>
      </p:sp>
      <p:pic>
        <p:nvPicPr>
          <p:cNvPr id="11" name="Content Placeholder 10" descr="who-am-I.jpg"/>
          <p:cNvPicPr>
            <a:picLocks noGrp="1"/>
          </p:cNvPicPr>
          <p:nvPr>
            <p:ph sz="quarter" idx="14"/>
          </p:nvPr>
        </p:nvPicPr>
        <p:blipFill rotWithShape="1">
          <a:blip r:embed="rId2" cstate="email">
            <a:extLst>
              <a:ext uri="{28A0092B-C50C-407E-A947-70E740481C1C}">
                <a14:useLocalDpi xmlns:a14="http://schemas.microsoft.com/office/drawing/2010/main" val="0"/>
              </a:ext>
            </a:extLst>
          </a:blip>
          <a:srcRect l="3846" r="5348"/>
          <a:stretch/>
        </p:blipFill>
        <p:spPr>
          <a:xfrm>
            <a:off x="4106335" y="2119313"/>
            <a:ext cx="4175995" cy="3435865"/>
          </a:xfrm>
        </p:spPr>
      </p:pic>
      <p:sp>
        <p:nvSpPr>
          <p:cNvPr id="6" name="Slide Number Placeholder 5"/>
          <p:cNvSpPr>
            <a:spLocks noGrp="1"/>
          </p:cNvSpPr>
          <p:nvPr>
            <p:ph type="sldNum" sz="quarter" idx="12"/>
          </p:nvPr>
        </p:nvSpPr>
        <p:spPr/>
        <p:txBody>
          <a:bodyPr/>
          <a:lstStyle/>
          <a:p>
            <a:fld id="{651FC063-5EA9-49AF-AFAF-D68C9E82B23B}" type="slidenum">
              <a:rPr lang="en-US" smtClean="0"/>
              <a:pPr/>
              <a:t>3</a:t>
            </a:fld>
            <a:endParaRPr lang="en-US" dirty="0"/>
          </a:p>
        </p:txBody>
      </p:sp>
    </p:spTree>
    <p:extLst>
      <p:ext uri="{BB962C8B-B14F-4D97-AF65-F5344CB8AC3E}">
        <p14:creationId xmlns:p14="http://schemas.microsoft.com/office/powerpoint/2010/main" val="34806179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Sentence types</a:t>
            </a:r>
            <a:endParaRPr lang="en-US" dirty="0">
              <a:latin typeface="Arial"/>
              <a:cs typeface="Aria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17999303"/>
              </p:ext>
            </p:extLst>
          </p:nvPr>
        </p:nvGraphicFramePr>
        <p:xfrm>
          <a:off x="1095023" y="2180167"/>
          <a:ext cx="6800145" cy="3216486"/>
        </p:xfrm>
        <a:graphic>
          <a:graphicData uri="http://schemas.openxmlformats.org/drawingml/2006/table">
            <a:tbl>
              <a:tblPr firstRow="1" bandRow="1">
                <a:tableStyleId>{5C22544A-7EE6-4342-B048-85BDC9FD1C3A}</a:tableStyleId>
              </a:tblPr>
              <a:tblGrid>
                <a:gridCol w="2266715"/>
                <a:gridCol w="2266715"/>
                <a:gridCol w="2266715"/>
              </a:tblGrid>
              <a:tr h="656166">
                <a:tc>
                  <a:txBody>
                    <a:bodyPr/>
                    <a:lstStyle/>
                    <a:p>
                      <a:r>
                        <a:rPr lang="en-US" dirty="0" smtClean="0">
                          <a:latin typeface="Arial"/>
                          <a:cs typeface="Arial"/>
                        </a:rPr>
                        <a:t>Type</a:t>
                      </a:r>
                      <a:endParaRPr lang="en-US" dirty="0">
                        <a:latin typeface="Arial"/>
                        <a:cs typeface="Arial"/>
                      </a:endParaRPr>
                    </a:p>
                  </a:txBody>
                  <a:tcPr/>
                </a:tc>
                <a:tc>
                  <a:txBody>
                    <a:bodyPr/>
                    <a:lstStyle/>
                    <a:p>
                      <a:r>
                        <a:rPr lang="en-US" dirty="0" smtClean="0">
                          <a:latin typeface="Arial"/>
                          <a:cs typeface="Arial"/>
                        </a:rPr>
                        <a:t>What is it?</a:t>
                      </a:r>
                      <a:endParaRPr lang="en-US" dirty="0">
                        <a:latin typeface="Arial"/>
                        <a:cs typeface="Arial"/>
                      </a:endParaRPr>
                    </a:p>
                  </a:txBody>
                  <a:tcPr/>
                </a:tc>
                <a:tc>
                  <a:txBody>
                    <a:bodyPr/>
                    <a:lstStyle/>
                    <a:p>
                      <a:r>
                        <a:rPr lang="en-US" dirty="0" smtClean="0">
                          <a:latin typeface="Arial"/>
                          <a:cs typeface="Arial"/>
                        </a:rPr>
                        <a:t>Examples</a:t>
                      </a:r>
                      <a:endParaRPr lang="en-US" dirty="0">
                        <a:latin typeface="Arial"/>
                        <a:cs typeface="Arial"/>
                      </a:endParaRPr>
                    </a:p>
                  </a:txBody>
                  <a:tcPr/>
                </a:tc>
              </a:tr>
              <a:tr h="1451663">
                <a:tc>
                  <a:txBody>
                    <a:bodyPr/>
                    <a:lstStyle/>
                    <a:p>
                      <a:r>
                        <a:rPr lang="en-US" dirty="0" smtClean="0">
                          <a:latin typeface="Arial"/>
                          <a:cs typeface="Arial"/>
                        </a:rPr>
                        <a:t>Partial</a:t>
                      </a:r>
                      <a:endParaRPr lang="en-US" dirty="0">
                        <a:latin typeface="Arial"/>
                        <a:cs typeface="Arial"/>
                      </a:endParaRPr>
                    </a:p>
                  </a:txBody>
                  <a:tcPr/>
                </a:tc>
                <a:tc>
                  <a:txBody>
                    <a:bodyPr/>
                    <a:lstStyle/>
                    <a:p>
                      <a:r>
                        <a:rPr lang="en-US" dirty="0" smtClean="0">
                          <a:latin typeface="Arial"/>
                          <a:cs typeface="Arial"/>
                        </a:rPr>
                        <a:t>Incomplete sentences, which allow the person to guess the next step in a situation, and may be used with the other types of sentences.</a:t>
                      </a:r>
                      <a:endParaRPr lang="en-US" dirty="0">
                        <a:latin typeface="Arial"/>
                        <a:cs typeface="Arial"/>
                      </a:endParaRPr>
                    </a:p>
                  </a:txBody>
                  <a:tcPr/>
                </a:tc>
                <a:tc>
                  <a:txBody>
                    <a:bodyPr/>
                    <a:lstStyle/>
                    <a:p>
                      <a:r>
                        <a:rPr lang="en-US" dirty="0" smtClean="0">
                          <a:latin typeface="Arial"/>
                          <a:cs typeface="Arial"/>
                        </a:rPr>
                        <a:t>My name is ______</a:t>
                      </a:r>
                    </a:p>
                    <a:p>
                      <a:r>
                        <a:rPr lang="en-US" dirty="0" smtClean="0">
                          <a:latin typeface="Arial"/>
                          <a:cs typeface="Arial"/>
                        </a:rPr>
                        <a:t>(descriptive sentence).</a:t>
                      </a:r>
                    </a:p>
                    <a:p>
                      <a:endParaRPr lang="en-US" dirty="0" smtClean="0">
                        <a:latin typeface="Arial"/>
                        <a:cs typeface="Arial"/>
                      </a:endParaRPr>
                    </a:p>
                    <a:p>
                      <a:r>
                        <a:rPr lang="en-US" dirty="0" smtClean="0">
                          <a:latin typeface="Arial"/>
                          <a:cs typeface="Arial"/>
                        </a:rPr>
                        <a:t>Mum and Dad will feel ______ if I finish all my dinner</a:t>
                      </a:r>
                      <a:r>
                        <a:rPr lang="en-US" baseline="0" dirty="0" smtClean="0">
                          <a:latin typeface="Arial"/>
                          <a:cs typeface="Arial"/>
                        </a:rPr>
                        <a:t> (perspective sentence).</a:t>
                      </a:r>
                      <a:endParaRPr lang="en-US" dirty="0">
                        <a:latin typeface="Arial"/>
                        <a:cs typeface="Arial"/>
                      </a:endParaRPr>
                    </a:p>
                  </a:txBody>
                  <a:tcPr/>
                </a:tc>
              </a:tr>
            </a:tbl>
          </a:graphicData>
        </a:graphic>
      </p:graphicFrame>
      <p:sp>
        <p:nvSpPr>
          <p:cNvPr id="5" name="Slide Number Placeholder 4"/>
          <p:cNvSpPr>
            <a:spLocks noGrp="1"/>
          </p:cNvSpPr>
          <p:nvPr>
            <p:ph type="sldNum" sz="quarter" idx="12"/>
          </p:nvPr>
        </p:nvSpPr>
        <p:spPr/>
        <p:txBody>
          <a:bodyPr/>
          <a:lstStyle/>
          <a:p>
            <a:fld id="{651FC063-5EA9-49AF-AFAF-D68C9E82B23B}" type="slidenum">
              <a:rPr lang="en-US" smtClean="0"/>
              <a:pPr/>
              <a:t>30</a:t>
            </a:fld>
            <a:endParaRPr lang="en-US" dirty="0"/>
          </a:p>
        </p:txBody>
      </p:sp>
    </p:spTree>
    <p:extLst>
      <p:ext uri="{BB962C8B-B14F-4D97-AF65-F5344CB8AC3E}">
        <p14:creationId xmlns:p14="http://schemas.microsoft.com/office/powerpoint/2010/main" val="28017315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965245" cy="769918"/>
          </a:xfrm>
        </p:spPr>
        <p:txBody>
          <a:bodyPr/>
          <a:lstStyle/>
          <a:p>
            <a:r>
              <a:rPr lang="en-US" dirty="0" smtClean="0"/>
              <a:t>Examples</a:t>
            </a:r>
            <a:endParaRPr lang="en-US" dirty="0"/>
          </a:p>
        </p:txBody>
      </p:sp>
      <p:pic>
        <p:nvPicPr>
          <p:cNvPr id="4" name="Content Placeholder 3" descr="my social stories book.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3663" b="-804"/>
          <a:stretch/>
        </p:blipFill>
        <p:spPr>
          <a:xfrm>
            <a:off x="2944739" y="1829567"/>
            <a:ext cx="3287552" cy="4067992"/>
          </a:xfrm>
        </p:spPr>
      </p:pic>
      <p:sp>
        <p:nvSpPr>
          <p:cNvPr id="6" name="Slide Number Placeholder 5"/>
          <p:cNvSpPr>
            <a:spLocks noGrp="1"/>
          </p:cNvSpPr>
          <p:nvPr>
            <p:ph type="sldNum" sz="quarter" idx="12"/>
          </p:nvPr>
        </p:nvSpPr>
        <p:spPr/>
        <p:txBody>
          <a:bodyPr/>
          <a:lstStyle/>
          <a:p>
            <a:fld id="{651FC063-5EA9-49AF-AFAF-D68C9E82B23B}" type="slidenum">
              <a:rPr lang="en-US" smtClean="0"/>
              <a:pPr/>
              <a:t>31</a:t>
            </a:fld>
            <a:endParaRPr lang="en-US" dirty="0"/>
          </a:p>
        </p:txBody>
      </p:sp>
    </p:spTree>
    <p:extLst>
      <p:ext uri="{BB962C8B-B14F-4D97-AF65-F5344CB8AC3E}">
        <p14:creationId xmlns:p14="http://schemas.microsoft.com/office/powerpoint/2010/main" val="34541140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Self management</a:t>
            </a:r>
            <a:endParaRPr lang="en-US" dirty="0"/>
          </a:p>
        </p:txBody>
      </p:sp>
      <p:sp>
        <p:nvSpPr>
          <p:cNvPr id="5" name="Content Placeholder 4"/>
          <p:cNvSpPr>
            <a:spLocks noGrp="1"/>
          </p:cNvSpPr>
          <p:nvPr>
            <p:ph sz="quarter" idx="13"/>
          </p:nvPr>
        </p:nvSpPr>
        <p:spPr/>
        <p:txBody>
          <a:bodyPr>
            <a:normAutofit/>
          </a:bodyPr>
          <a:lstStyle/>
          <a:p>
            <a:r>
              <a:rPr lang="en-US" sz="3600" dirty="0" smtClean="0">
                <a:latin typeface="Arial"/>
                <a:cs typeface="Arial"/>
              </a:rPr>
              <a:t>Being able to stay in control and persevere through challenges</a:t>
            </a:r>
            <a:endParaRPr lang="en-US" sz="3600" dirty="0">
              <a:latin typeface="Arial"/>
              <a:cs typeface="Arial"/>
            </a:endParaRPr>
          </a:p>
        </p:txBody>
      </p:sp>
      <p:pic>
        <p:nvPicPr>
          <p:cNvPr id="7" name="Content Placeholder 6" descr="Home_inspection_checklist.jpg"/>
          <p:cNvPicPr>
            <a:picLocks noGrp="1" noChangeAspect="1"/>
          </p:cNvPicPr>
          <p:nvPr>
            <p:ph sz="quarter" idx="14"/>
          </p:nvPr>
        </p:nvPicPr>
        <p:blipFill rotWithShape="1">
          <a:blip r:embed="rId2">
            <a:extLst>
              <a:ext uri="{28A0092B-C50C-407E-A947-70E740481C1C}">
                <a14:useLocalDpi xmlns:a14="http://schemas.microsoft.com/office/drawing/2010/main" val="0"/>
              </a:ext>
            </a:extLst>
          </a:blip>
          <a:srcRect l="1581" r="-4053"/>
          <a:stretch/>
        </p:blipFill>
        <p:spPr>
          <a:xfrm>
            <a:off x="4498847" y="2119313"/>
            <a:ext cx="3734985" cy="3605212"/>
          </a:xfrm>
        </p:spPr>
      </p:pic>
      <p:sp>
        <p:nvSpPr>
          <p:cNvPr id="6" name="Slide Number Placeholder 5"/>
          <p:cNvSpPr>
            <a:spLocks noGrp="1"/>
          </p:cNvSpPr>
          <p:nvPr>
            <p:ph type="sldNum" sz="quarter" idx="12"/>
          </p:nvPr>
        </p:nvSpPr>
        <p:spPr/>
        <p:txBody>
          <a:bodyPr/>
          <a:lstStyle/>
          <a:p>
            <a:fld id="{651FC063-5EA9-49AF-AFAF-D68C9E82B23B}" type="slidenum">
              <a:rPr lang="en-US" smtClean="0"/>
              <a:pPr/>
              <a:t>4</a:t>
            </a:fld>
            <a:endParaRPr lang="en-US" dirty="0"/>
          </a:p>
        </p:txBody>
      </p:sp>
    </p:spTree>
    <p:extLst>
      <p:ext uri="{BB962C8B-B14F-4D97-AF65-F5344CB8AC3E}">
        <p14:creationId xmlns:p14="http://schemas.microsoft.com/office/powerpoint/2010/main" val="39945220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Social awareness</a:t>
            </a:r>
            <a:endParaRPr lang="en-US" dirty="0"/>
          </a:p>
        </p:txBody>
      </p:sp>
      <p:sp>
        <p:nvSpPr>
          <p:cNvPr id="5" name="Content Placeholder 4"/>
          <p:cNvSpPr>
            <a:spLocks noGrp="1"/>
          </p:cNvSpPr>
          <p:nvPr>
            <p:ph sz="quarter" idx="13"/>
          </p:nvPr>
        </p:nvSpPr>
        <p:spPr>
          <a:xfrm>
            <a:off x="1095023" y="2121407"/>
            <a:ext cx="3752144" cy="3602736"/>
          </a:xfrm>
        </p:spPr>
        <p:txBody>
          <a:bodyPr>
            <a:normAutofit/>
          </a:bodyPr>
          <a:lstStyle/>
          <a:p>
            <a:r>
              <a:rPr lang="en-US" sz="4000" dirty="0" smtClean="0">
                <a:latin typeface="Arial"/>
                <a:cs typeface="Arial"/>
              </a:rPr>
              <a:t>Understanding and empathizing with others</a:t>
            </a:r>
            <a:endParaRPr lang="en-US" sz="4000" dirty="0">
              <a:latin typeface="Arial"/>
              <a:cs typeface="Arial"/>
            </a:endParaRPr>
          </a:p>
        </p:txBody>
      </p:sp>
      <p:pic>
        <p:nvPicPr>
          <p:cNvPr id="2" name="Content Placeholder 1" descr="Empathy.jpg"/>
          <p:cNvPicPr>
            <a:picLocks noGrp="1"/>
          </p:cNvPicPr>
          <p:nvPr>
            <p:ph sz="quarter" idx="14"/>
          </p:nvPr>
        </p:nvPicPr>
        <p:blipFill rotWithShape="1">
          <a:blip r:embed="rId2">
            <a:extLst>
              <a:ext uri="{28A0092B-C50C-407E-A947-70E740481C1C}">
                <a14:useLocalDpi xmlns:a14="http://schemas.microsoft.com/office/drawing/2010/main" val="0"/>
              </a:ext>
            </a:extLst>
          </a:blip>
          <a:srcRect l="9284" r="-3316"/>
          <a:stretch/>
        </p:blipFill>
        <p:spPr>
          <a:xfrm>
            <a:off x="4847167" y="2020067"/>
            <a:ext cx="3239979" cy="3605212"/>
          </a:xfrm>
        </p:spPr>
      </p:pic>
      <p:sp>
        <p:nvSpPr>
          <p:cNvPr id="7" name="Slide Number Placeholder 6"/>
          <p:cNvSpPr>
            <a:spLocks noGrp="1"/>
          </p:cNvSpPr>
          <p:nvPr>
            <p:ph type="sldNum" sz="quarter" idx="12"/>
          </p:nvPr>
        </p:nvSpPr>
        <p:spPr/>
        <p:txBody>
          <a:bodyPr/>
          <a:lstStyle/>
          <a:p>
            <a:fld id="{651FC063-5EA9-49AF-AFAF-D68C9E82B23B}" type="slidenum">
              <a:rPr lang="en-US" smtClean="0"/>
              <a:pPr/>
              <a:t>5</a:t>
            </a:fld>
            <a:endParaRPr lang="en-US" dirty="0"/>
          </a:p>
        </p:txBody>
      </p:sp>
    </p:spTree>
    <p:extLst>
      <p:ext uri="{BB962C8B-B14F-4D97-AF65-F5344CB8AC3E}">
        <p14:creationId xmlns:p14="http://schemas.microsoft.com/office/powerpoint/2010/main" val="2929108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Relationship skills</a:t>
            </a:r>
            <a:endParaRPr lang="en-US" dirty="0"/>
          </a:p>
        </p:txBody>
      </p:sp>
      <p:sp>
        <p:nvSpPr>
          <p:cNvPr id="5" name="Content Placeholder 4"/>
          <p:cNvSpPr>
            <a:spLocks noGrp="1"/>
          </p:cNvSpPr>
          <p:nvPr>
            <p:ph sz="quarter" idx="13"/>
          </p:nvPr>
        </p:nvSpPr>
        <p:spPr/>
        <p:txBody>
          <a:bodyPr>
            <a:normAutofit/>
          </a:bodyPr>
          <a:lstStyle/>
          <a:p>
            <a:r>
              <a:rPr lang="en-US" sz="4000" dirty="0" smtClean="0">
                <a:latin typeface="Arial"/>
                <a:cs typeface="Arial"/>
              </a:rPr>
              <a:t>Being able to work in teams and resolve conflicts</a:t>
            </a:r>
            <a:endParaRPr lang="en-US" sz="4000" dirty="0">
              <a:latin typeface="Arial"/>
              <a:cs typeface="Arial"/>
            </a:endParaRPr>
          </a:p>
        </p:txBody>
      </p:sp>
      <p:pic>
        <p:nvPicPr>
          <p:cNvPr id="2" name="Content Placeholder 1" descr="conflicts.jpg"/>
          <p:cNvPicPr>
            <a:picLocks noGrp="1" noChangeAspect="1"/>
          </p:cNvPicPr>
          <p:nvPr>
            <p:ph sz="quarter" idx="14"/>
          </p:nvPr>
        </p:nvPicPr>
        <p:blipFill>
          <a:blip r:embed="rId2" cstate="email">
            <a:extLst>
              <a:ext uri="{28A0092B-C50C-407E-A947-70E740481C1C}">
                <a14:useLocalDpi xmlns:a14="http://schemas.microsoft.com/office/drawing/2010/main" val="0"/>
              </a:ext>
            </a:extLst>
          </a:blip>
          <a:srcRect t="4067" b="4067"/>
          <a:stretch>
            <a:fillRect/>
          </a:stretch>
        </p:blipFill>
        <p:spPr/>
      </p:pic>
      <p:sp>
        <p:nvSpPr>
          <p:cNvPr id="7" name="Slide Number Placeholder 6"/>
          <p:cNvSpPr>
            <a:spLocks noGrp="1"/>
          </p:cNvSpPr>
          <p:nvPr>
            <p:ph type="sldNum" sz="quarter" idx="12"/>
          </p:nvPr>
        </p:nvSpPr>
        <p:spPr/>
        <p:txBody>
          <a:bodyPr/>
          <a:lstStyle/>
          <a:p>
            <a:fld id="{651FC063-5EA9-49AF-AFAF-D68C9E82B23B}" type="slidenum">
              <a:rPr lang="en-US" smtClean="0"/>
              <a:pPr/>
              <a:t>6</a:t>
            </a:fld>
            <a:endParaRPr lang="en-US" dirty="0"/>
          </a:p>
        </p:txBody>
      </p:sp>
    </p:spTree>
    <p:extLst>
      <p:ext uri="{BB962C8B-B14F-4D97-AF65-F5344CB8AC3E}">
        <p14:creationId xmlns:p14="http://schemas.microsoft.com/office/powerpoint/2010/main" val="8783608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latin typeface="Arial"/>
                <a:cs typeface="Arial"/>
              </a:rPr>
              <a:t>Responsible decision-making</a:t>
            </a:r>
            <a:endParaRPr lang="en-US" dirty="0">
              <a:latin typeface="Arial"/>
              <a:cs typeface="Arial"/>
            </a:endParaRPr>
          </a:p>
        </p:txBody>
      </p:sp>
      <p:sp>
        <p:nvSpPr>
          <p:cNvPr id="5" name="Content Placeholder 4"/>
          <p:cNvSpPr>
            <a:spLocks noGrp="1"/>
          </p:cNvSpPr>
          <p:nvPr>
            <p:ph sz="quarter" idx="13"/>
          </p:nvPr>
        </p:nvSpPr>
        <p:spPr>
          <a:xfrm>
            <a:off x="931333" y="2518833"/>
            <a:ext cx="3567515" cy="1926167"/>
          </a:xfrm>
        </p:spPr>
        <p:txBody>
          <a:bodyPr>
            <a:normAutofit lnSpcReduction="10000"/>
          </a:bodyPr>
          <a:lstStyle/>
          <a:p>
            <a:r>
              <a:rPr lang="en-US" sz="4400" dirty="0" smtClean="0">
                <a:latin typeface="Arial"/>
                <a:cs typeface="Arial"/>
              </a:rPr>
              <a:t>Making safe and ethical choices</a:t>
            </a:r>
            <a:endParaRPr lang="en-US" sz="4400" dirty="0">
              <a:latin typeface="Arial"/>
              <a:cs typeface="Arial"/>
            </a:endParaRPr>
          </a:p>
        </p:txBody>
      </p:sp>
      <p:pic>
        <p:nvPicPr>
          <p:cNvPr id="2" name="Content Placeholder 1" descr="yes no.jpg"/>
          <p:cNvPicPr>
            <a:picLocks noGrp="1" noChangeAspect="1"/>
          </p:cNvPicPr>
          <p:nvPr>
            <p:ph sz="quarter" idx="14"/>
          </p:nvPr>
        </p:nvPicPr>
        <p:blipFill rotWithShape="1">
          <a:blip r:embed="rId2" cstate="email">
            <a:extLst>
              <a:ext uri="{28A0092B-C50C-407E-A947-70E740481C1C}">
                <a14:useLocalDpi xmlns:a14="http://schemas.microsoft.com/office/drawing/2010/main" val="0"/>
              </a:ext>
            </a:extLst>
          </a:blip>
          <a:srcRect l="8203" r="6813"/>
          <a:stretch/>
        </p:blipFill>
        <p:spPr>
          <a:xfrm>
            <a:off x="4498848" y="2121407"/>
            <a:ext cx="3743993" cy="3784093"/>
          </a:xfrm>
        </p:spPr>
      </p:pic>
      <p:sp>
        <p:nvSpPr>
          <p:cNvPr id="7" name="Slide Number Placeholder 6"/>
          <p:cNvSpPr>
            <a:spLocks noGrp="1"/>
          </p:cNvSpPr>
          <p:nvPr>
            <p:ph type="sldNum" sz="quarter" idx="12"/>
          </p:nvPr>
        </p:nvSpPr>
        <p:spPr/>
        <p:txBody>
          <a:bodyPr/>
          <a:lstStyle/>
          <a:p>
            <a:fld id="{651FC063-5EA9-49AF-AFAF-D68C9E82B23B}" type="slidenum">
              <a:rPr lang="en-US" smtClean="0"/>
              <a:pPr/>
              <a:t>7</a:t>
            </a:fld>
            <a:endParaRPr lang="en-US" dirty="0"/>
          </a:p>
        </p:txBody>
      </p:sp>
    </p:spTree>
    <p:extLst>
      <p:ext uri="{BB962C8B-B14F-4D97-AF65-F5344CB8AC3E}">
        <p14:creationId xmlns:p14="http://schemas.microsoft.com/office/powerpoint/2010/main" val="12180060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Replacement Skills</a:t>
            </a:r>
            <a:endParaRPr lang="en-US" dirty="0">
              <a:latin typeface="Arial"/>
              <a:cs typeface="Arial"/>
            </a:endParaRPr>
          </a:p>
        </p:txBody>
      </p:sp>
      <p:sp>
        <p:nvSpPr>
          <p:cNvPr id="3" name="Content Placeholder 2"/>
          <p:cNvSpPr>
            <a:spLocks noGrp="1"/>
          </p:cNvSpPr>
          <p:nvPr>
            <p:ph idx="1"/>
          </p:nvPr>
        </p:nvSpPr>
        <p:spPr/>
        <p:txBody>
          <a:bodyPr>
            <a:normAutofit/>
          </a:bodyPr>
          <a:lstStyle/>
          <a:p>
            <a:r>
              <a:rPr lang="en-US" sz="2800" dirty="0" smtClean="0">
                <a:latin typeface="Arial"/>
                <a:cs typeface="Arial"/>
              </a:rPr>
              <a:t>Direct teaching of and with:</a:t>
            </a:r>
          </a:p>
          <a:p>
            <a:pPr lvl="1"/>
            <a:r>
              <a:rPr lang="en-US" sz="2400" smtClean="0">
                <a:latin typeface="Arial"/>
                <a:cs typeface="Arial"/>
              </a:rPr>
              <a:t>Calm </a:t>
            </a:r>
            <a:r>
              <a:rPr lang="en-US" sz="2400" dirty="0" smtClean="0">
                <a:latin typeface="Arial"/>
                <a:cs typeface="Arial"/>
              </a:rPr>
              <a:t>down and relaxation strategies</a:t>
            </a:r>
          </a:p>
          <a:p>
            <a:pPr lvl="1"/>
            <a:r>
              <a:rPr lang="en-US" sz="2400" dirty="0" smtClean="0">
                <a:latin typeface="Arial"/>
                <a:cs typeface="Arial"/>
              </a:rPr>
              <a:t>Self-management/monitoring tools</a:t>
            </a:r>
          </a:p>
          <a:p>
            <a:pPr lvl="1"/>
            <a:r>
              <a:rPr lang="en-US" sz="2400" dirty="0" smtClean="0">
                <a:latin typeface="Arial"/>
                <a:cs typeface="Arial"/>
              </a:rPr>
              <a:t>Recognizing emotions and feeling states in self and others</a:t>
            </a:r>
          </a:p>
          <a:p>
            <a:pPr lvl="1"/>
            <a:r>
              <a:rPr lang="en-US" sz="2400" dirty="0" smtClean="0">
                <a:latin typeface="Arial"/>
                <a:cs typeface="Arial"/>
              </a:rPr>
              <a:t>Power cards</a:t>
            </a:r>
          </a:p>
          <a:p>
            <a:pPr lvl="1"/>
            <a:r>
              <a:rPr lang="en-US" sz="2400" dirty="0" smtClean="0">
                <a:latin typeface="Arial"/>
                <a:cs typeface="Arial"/>
              </a:rPr>
              <a:t>Social narratives</a:t>
            </a:r>
            <a:endParaRPr lang="en-US" sz="2400" dirty="0">
              <a:latin typeface="Arial"/>
              <a:cs typeface="Arial"/>
            </a:endParaRPr>
          </a:p>
        </p:txBody>
      </p:sp>
      <p:sp>
        <p:nvSpPr>
          <p:cNvPr id="6" name="Slide Number Placeholder 5"/>
          <p:cNvSpPr>
            <a:spLocks noGrp="1"/>
          </p:cNvSpPr>
          <p:nvPr>
            <p:ph type="sldNum" sz="quarter" idx="12"/>
          </p:nvPr>
        </p:nvSpPr>
        <p:spPr/>
        <p:txBody>
          <a:bodyPr/>
          <a:lstStyle/>
          <a:p>
            <a:fld id="{651FC063-5EA9-49AF-AFAF-D68C9E82B23B}" type="slidenum">
              <a:rPr lang="en-US" smtClean="0"/>
              <a:pPr/>
              <a:t>8</a:t>
            </a:fld>
            <a:endParaRPr lang="en-US" dirty="0"/>
          </a:p>
        </p:txBody>
      </p:sp>
    </p:spTree>
    <p:extLst>
      <p:ext uri="{BB962C8B-B14F-4D97-AF65-F5344CB8AC3E}">
        <p14:creationId xmlns:p14="http://schemas.microsoft.com/office/powerpoint/2010/main" val="6592841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95023" y="817582"/>
            <a:ext cx="6965245" cy="1045085"/>
          </a:xfrm>
        </p:spPr>
        <p:txBody>
          <a:bodyPr>
            <a:normAutofit/>
          </a:bodyPr>
          <a:lstStyle/>
          <a:p>
            <a:r>
              <a:rPr lang="en-US" sz="3600" dirty="0" smtClean="0">
                <a:latin typeface="Arial"/>
                <a:cs typeface="Arial"/>
              </a:rPr>
              <a:t>What can you do about stress?</a:t>
            </a:r>
            <a:endParaRPr lang="en-US" sz="3600" dirty="0">
              <a:latin typeface="Arial"/>
              <a:cs typeface="Arial"/>
            </a:endParaRPr>
          </a:p>
        </p:txBody>
      </p:sp>
      <p:pic>
        <p:nvPicPr>
          <p:cNvPr id="6" name="Content Placeholder 5" descr="when my worries get too big.jpg"/>
          <p:cNvPicPr>
            <a:picLocks noGrp="1"/>
          </p:cNvPicPr>
          <p:nvPr>
            <p:ph idx="1"/>
          </p:nvPr>
        </p:nvPicPr>
        <p:blipFill rotWithShape="1">
          <a:blip r:embed="rId2">
            <a:extLst>
              <a:ext uri="{28A0092B-C50C-407E-A947-70E740481C1C}">
                <a14:useLocalDpi xmlns:a14="http://schemas.microsoft.com/office/drawing/2010/main" val="0"/>
              </a:ext>
            </a:extLst>
          </a:blip>
          <a:srcRect t="-28295" b="3109"/>
          <a:stretch/>
        </p:blipFill>
        <p:spPr>
          <a:xfrm>
            <a:off x="2161549" y="817582"/>
            <a:ext cx="5003995" cy="5101158"/>
          </a:xfrm>
        </p:spPr>
      </p:pic>
      <p:sp>
        <p:nvSpPr>
          <p:cNvPr id="5" name="Slide Number Placeholder 4"/>
          <p:cNvSpPr>
            <a:spLocks noGrp="1"/>
          </p:cNvSpPr>
          <p:nvPr>
            <p:ph type="sldNum" sz="quarter" idx="12"/>
          </p:nvPr>
        </p:nvSpPr>
        <p:spPr/>
        <p:txBody>
          <a:bodyPr/>
          <a:lstStyle/>
          <a:p>
            <a:fld id="{651FC063-5EA9-49AF-AFAF-D68C9E82B23B}" type="slidenum">
              <a:rPr lang="en-US" smtClean="0"/>
              <a:pPr/>
              <a:t>9</a:t>
            </a:fld>
            <a:endParaRPr lang="en-US" dirty="0"/>
          </a:p>
        </p:txBody>
      </p:sp>
    </p:spTree>
    <p:extLst>
      <p:ext uri="{BB962C8B-B14F-4D97-AF65-F5344CB8AC3E}">
        <p14:creationId xmlns:p14="http://schemas.microsoft.com/office/powerpoint/2010/main" val="37323623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Pushpin.thmx</Template>
  <TotalTime>193</TotalTime>
  <Words>1077</Words>
  <Application>Microsoft Office PowerPoint</Application>
  <PresentationFormat>On-screen Show (4:3)</PresentationFormat>
  <Paragraphs>187</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Pushpin</vt:lpstr>
      <vt:lpstr>Positive Behaviour Supports </vt:lpstr>
      <vt:lpstr>Social emotional learning (SEL)</vt:lpstr>
      <vt:lpstr>Self awareness</vt:lpstr>
      <vt:lpstr>Self management</vt:lpstr>
      <vt:lpstr>Social awareness</vt:lpstr>
      <vt:lpstr>Relationship skills</vt:lpstr>
      <vt:lpstr>Responsible decision-making</vt:lpstr>
      <vt:lpstr>Replacement Skills</vt:lpstr>
      <vt:lpstr>What can you do about stress?</vt:lpstr>
      <vt:lpstr>5 point scale</vt:lpstr>
      <vt:lpstr>5 point scale applications</vt:lpstr>
      <vt:lpstr>Social Narratives</vt:lpstr>
      <vt:lpstr>Social Narratives</vt:lpstr>
      <vt:lpstr>Social Narratives</vt:lpstr>
      <vt:lpstr>Social Narratives</vt:lpstr>
      <vt:lpstr>Social Narratives</vt:lpstr>
      <vt:lpstr>Social Scripts</vt:lpstr>
      <vt:lpstr>Guidelines for Developing Social Narratives</vt:lpstr>
      <vt:lpstr>Guidelines for developing social narratives</vt:lpstr>
      <vt:lpstr>Social narrative formats</vt:lpstr>
      <vt:lpstr>Example</vt:lpstr>
      <vt:lpstr>Social Stories™</vt:lpstr>
      <vt:lpstr>Social Stories™</vt:lpstr>
      <vt:lpstr>Sentence types</vt:lpstr>
      <vt:lpstr>Sentence types</vt:lpstr>
      <vt:lpstr>Sentence types</vt:lpstr>
      <vt:lpstr>Sentence types</vt:lpstr>
      <vt:lpstr>Sentence types</vt:lpstr>
      <vt:lpstr>Sentence types</vt:lpstr>
      <vt:lpstr>Sentence types</vt:lpstr>
      <vt:lpstr>Examples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Positive Behaviour Supports </dc:title>
  <dc:creator>Susan Powell</dc:creator>
  <cp:lastModifiedBy>SCOL Student</cp:lastModifiedBy>
  <cp:revision>37</cp:revision>
  <dcterms:created xsi:type="dcterms:W3CDTF">2013-12-04T16:43:45Z</dcterms:created>
  <dcterms:modified xsi:type="dcterms:W3CDTF">2014-08-21T02:59:45Z</dcterms:modified>
</cp:coreProperties>
</file>