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inyon Script"/>
      <p:regular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inyonScrip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638b6f1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638b6f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fc09df6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fc09df6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5fb9acf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5fb9acf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701040d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701040d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701040d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701040d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d4116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6d4116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67e427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67e427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67e427e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67e427e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67e427e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67e427e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67e427ec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67e427ec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f09e67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f09e67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67e427e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67e427e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67e427ec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67e427e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701040d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701040d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109e6ea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109e6ea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fc09df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fc09df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f50335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f50335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5fb9acf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5fb9acf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109e6ea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109e6ea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109e6ea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109e6ea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109e6ea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109e6ea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539877"/>
            <a:ext cx="7136700" cy="123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Dragons Den</a:t>
            </a:r>
            <a:r>
              <a:rPr lang="en"/>
              <a:t> Presentation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Arman Somal and Sarthak Nadkarni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16050" y="124325"/>
            <a:ext cx="8765400" cy="832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Product logo</a:t>
            </a:r>
            <a:endParaRPr/>
          </a:p>
        </p:txBody>
      </p:sp>
      <p:pic>
        <p:nvPicPr>
          <p:cNvPr id="125" name="Google Shape;125;p22"/>
          <p:cNvPicPr preferRelativeResize="0"/>
          <p:nvPr/>
        </p:nvPicPr>
        <p:blipFill>
          <a:blip r:embed="rId3">
            <a:alphaModFix/>
          </a:blip>
          <a:stretch>
            <a:fillRect/>
          </a:stretch>
        </p:blipFill>
        <p:spPr>
          <a:xfrm>
            <a:off x="4677175" y="1013875"/>
            <a:ext cx="4466825" cy="3978898"/>
          </a:xfrm>
          <a:prstGeom prst="rect">
            <a:avLst/>
          </a:prstGeom>
          <a:noFill/>
          <a:ln>
            <a:noFill/>
          </a:ln>
        </p:spPr>
      </p:pic>
      <p:sp>
        <p:nvSpPr>
          <p:cNvPr id="126" name="Google Shape;126;p22"/>
          <p:cNvSpPr txBox="1"/>
          <p:nvPr/>
        </p:nvSpPr>
        <p:spPr>
          <a:xfrm>
            <a:off x="38275" y="1013875"/>
            <a:ext cx="4638900" cy="39789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The </a:t>
            </a:r>
            <a:r>
              <a:rPr lang="en" sz="3000">
                <a:latin typeface="Times New Roman"/>
                <a:ea typeface="Times New Roman"/>
                <a:cs typeface="Times New Roman"/>
                <a:sym typeface="Times New Roman"/>
              </a:rPr>
              <a:t>crown</a:t>
            </a:r>
            <a:r>
              <a:rPr lang="en" sz="3000">
                <a:latin typeface="Times New Roman"/>
                <a:ea typeface="Times New Roman"/>
                <a:cs typeface="Times New Roman"/>
                <a:sym typeface="Times New Roman"/>
              </a:rPr>
              <a:t> on the C relates to the slogan</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Watery effect on the letter relates to the first word “drip”</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Different </a:t>
            </a:r>
            <a:r>
              <a:rPr lang="en" sz="3000">
                <a:latin typeface="Times New Roman"/>
                <a:ea typeface="Times New Roman"/>
                <a:cs typeface="Times New Roman"/>
                <a:sym typeface="Times New Roman"/>
              </a:rPr>
              <a:t>colors</a:t>
            </a:r>
            <a:r>
              <a:rPr lang="en" sz="3000">
                <a:latin typeface="Times New Roman"/>
                <a:ea typeface="Times New Roman"/>
                <a:cs typeface="Times New Roman"/>
                <a:sym typeface="Times New Roman"/>
              </a:rPr>
              <a:t> for diversity</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Logo is Monogrammatic</a:t>
            </a:r>
            <a:endParaRPr sz="3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34600"/>
            <a:ext cx="3583200" cy="8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Packaging</a:t>
            </a:r>
            <a:endParaRPr sz="4800"/>
          </a:p>
        </p:txBody>
      </p:sp>
      <p:sp>
        <p:nvSpPr>
          <p:cNvPr id="132" name="Google Shape;132;p23"/>
          <p:cNvSpPr txBox="1"/>
          <p:nvPr>
            <p:ph idx="1" type="body"/>
          </p:nvPr>
        </p:nvSpPr>
        <p:spPr>
          <a:xfrm>
            <a:off x="311700" y="1266325"/>
            <a:ext cx="2902200" cy="17178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I</a:t>
            </a:r>
            <a:r>
              <a:rPr lang="en" sz="3000">
                <a:solidFill>
                  <a:srgbClr val="000000"/>
                </a:solidFill>
                <a:latin typeface="Times New Roman"/>
                <a:ea typeface="Times New Roman"/>
                <a:cs typeface="Times New Roman"/>
                <a:sym typeface="Times New Roman"/>
              </a:rPr>
              <a:t>ncludes the ingredients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The Amount</a:t>
            </a:r>
            <a:endParaRPr sz="3000">
              <a:solidFill>
                <a:srgbClr val="000000"/>
              </a:solidFill>
              <a:latin typeface="Times New Roman"/>
              <a:ea typeface="Times New Roman"/>
              <a:cs typeface="Times New Roman"/>
              <a:sym typeface="Times New Roman"/>
            </a:endParaRPr>
          </a:p>
        </p:txBody>
      </p:sp>
      <p:pic>
        <p:nvPicPr>
          <p:cNvPr id="133" name="Google Shape;133;p23"/>
          <p:cNvPicPr preferRelativeResize="0"/>
          <p:nvPr/>
        </p:nvPicPr>
        <p:blipFill>
          <a:blip r:embed="rId3">
            <a:alphaModFix/>
          </a:blip>
          <a:stretch>
            <a:fillRect/>
          </a:stretch>
        </p:blipFill>
        <p:spPr>
          <a:xfrm>
            <a:off x="5973400" y="0"/>
            <a:ext cx="3170599" cy="3203093"/>
          </a:xfrm>
          <a:prstGeom prst="rect">
            <a:avLst/>
          </a:prstGeom>
          <a:noFill/>
          <a:ln>
            <a:noFill/>
          </a:ln>
        </p:spPr>
      </p:pic>
      <p:sp>
        <p:nvSpPr>
          <p:cNvPr id="134" name="Google Shape;134;p23"/>
          <p:cNvSpPr txBox="1"/>
          <p:nvPr/>
        </p:nvSpPr>
        <p:spPr>
          <a:xfrm>
            <a:off x="311700" y="2649725"/>
            <a:ext cx="3380400" cy="2362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Includes logo</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The Slogan</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Warning labels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The Scan code</a:t>
            </a:r>
            <a:endParaRPr sz="3000">
              <a:latin typeface="Times New Roman"/>
              <a:ea typeface="Times New Roman"/>
              <a:cs typeface="Times New Roman"/>
              <a:sym typeface="Times New Roman"/>
            </a:endParaRPr>
          </a:p>
          <a:p>
            <a:pPr indent="0" lvl="0" marL="45720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pic>
        <p:nvPicPr>
          <p:cNvPr id="135" name="Google Shape;135;p23"/>
          <p:cNvPicPr preferRelativeResize="0"/>
          <p:nvPr/>
        </p:nvPicPr>
        <p:blipFill>
          <a:blip r:embed="rId4">
            <a:alphaModFix/>
          </a:blip>
          <a:stretch>
            <a:fillRect/>
          </a:stretch>
        </p:blipFill>
        <p:spPr>
          <a:xfrm>
            <a:off x="3071200" y="12488"/>
            <a:ext cx="2902201" cy="3178131"/>
          </a:xfrm>
          <a:prstGeom prst="rect">
            <a:avLst/>
          </a:prstGeom>
          <a:noFill/>
          <a:ln>
            <a:noFill/>
          </a:ln>
        </p:spPr>
      </p:pic>
      <p:sp>
        <p:nvSpPr>
          <p:cNvPr id="136" name="Google Shape;136;p23"/>
          <p:cNvSpPr txBox="1"/>
          <p:nvPr/>
        </p:nvSpPr>
        <p:spPr>
          <a:xfrm>
            <a:off x="3530925" y="3294425"/>
            <a:ext cx="5171400" cy="17178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Manufacturer and where it was manufactured</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Instructions</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2562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a:t>
            </a:r>
            <a:endParaRPr/>
          </a:p>
        </p:txBody>
      </p:sp>
      <p:pic>
        <p:nvPicPr>
          <p:cNvPr id="142" name="Google Shape;142;p24"/>
          <p:cNvPicPr preferRelativeResize="0"/>
          <p:nvPr/>
        </p:nvPicPr>
        <p:blipFill>
          <a:blip r:embed="rId3">
            <a:alphaModFix/>
          </a:blip>
          <a:stretch>
            <a:fillRect/>
          </a:stretch>
        </p:blipFill>
        <p:spPr>
          <a:xfrm>
            <a:off x="0" y="963600"/>
            <a:ext cx="4878376" cy="4020826"/>
          </a:xfrm>
          <a:prstGeom prst="rect">
            <a:avLst/>
          </a:prstGeom>
          <a:noFill/>
          <a:ln>
            <a:noFill/>
          </a:ln>
        </p:spPr>
      </p:pic>
      <p:pic>
        <p:nvPicPr>
          <p:cNvPr id="143" name="Google Shape;143;p24"/>
          <p:cNvPicPr preferRelativeResize="0"/>
          <p:nvPr/>
        </p:nvPicPr>
        <p:blipFill>
          <a:blip r:embed="rId4">
            <a:alphaModFix/>
          </a:blip>
          <a:stretch>
            <a:fillRect/>
          </a:stretch>
        </p:blipFill>
        <p:spPr>
          <a:xfrm>
            <a:off x="4672150" y="963600"/>
            <a:ext cx="4471850" cy="4020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09050"/>
            <a:ext cx="8520600" cy="86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Survey Pt.2</a:t>
            </a:r>
            <a:endParaRPr sz="4100"/>
          </a:p>
        </p:txBody>
      </p:sp>
      <p:pic>
        <p:nvPicPr>
          <p:cNvPr id="149" name="Google Shape;149;p25"/>
          <p:cNvPicPr preferRelativeResize="0"/>
          <p:nvPr/>
        </p:nvPicPr>
        <p:blipFill>
          <a:blip r:embed="rId3">
            <a:alphaModFix/>
          </a:blip>
          <a:stretch>
            <a:fillRect/>
          </a:stretch>
        </p:blipFill>
        <p:spPr>
          <a:xfrm>
            <a:off x="0" y="1454425"/>
            <a:ext cx="4572000" cy="3589700"/>
          </a:xfrm>
          <a:prstGeom prst="rect">
            <a:avLst/>
          </a:prstGeom>
          <a:noFill/>
          <a:ln>
            <a:noFill/>
          </a:ln>
        </p:spPr>
      </p:pic>
      <p:pic>
        <p:nvPicPr>
          <p:cNvPr id="150" name="Google Shape;150;p25"/>
          <p:cNvPicPr preferRelativeResize="0"/>
          <p:nvPr/>
        </p:nvPicPr>
        <p:blipFill>
          <a:blip r:embed="rId4">
            <a:alphaModFix/>
          </a:blip>
          <a:stretch>
            <a:fillRect/>
          </a:stretch>
        </p:blipFill>
        <p:spPr>
          <a:xfrm>
            <a:off x="4243300" y="1454425"/>
            <a:ext cx="4900700" cy="358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38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Pt.3</a:t>
            </a:r>
            <a:endParaRPr/>
          </a:p>
        </p:txBody>
      </p:sp>
      <p:pic>
        <p:nvPicPr>
          <p:cNvPr id="156" name="Google Shape;156;p26"/>
          <p:cNvPicPr preferRelativeResize="0"/>
          <p:nvPr/>
        </p:nvPicPr>
        <p:blipFill>
          <a:blip r:embed="rId3">
            <a:alphaModFix/>
          </a:blip>
          <a:stretch>
            <a:fillRect/>
          </a:stretch>
        </p:blipFill>
        <p:spPr>
          <a:xfrm>
            <a:off x="4061999" y="1398275"/>
            <a:ext cx="5082000" cy="3626000"/>
          </a:xfrm>
          <a:prstGeom prst="rect">
            <a:avLst/>
          </a:prstGeom>
          <a:noFill/>
          <a:ln>
            <a:noFill/>
          </a:ln>
        </p:spPr>
      </p:pic>
      <p:sp>
        <p:nvSpPr>
          <p:cNvPr id="157" name="Google Shape;157;p26"/>
          <p:cNvSpPr txBox="1"/>
          <p:nvPr/>
        </p:nvSpPr>
        <p:spPr>
          <a:xfrm>
            <a:off x="98475" y="1166575"/>
            <a:ext cx="3963600" cy="38577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From the following Survey results, I’ve made changes towards:</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The price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Use of organic and natural Ingredients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Disposable Bottles</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Operating Cost </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Spray - $3.49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Disposable bottles - $1.40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Cloth- $2.20</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Box- $0.81</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Making 25 Drip Cleaner kits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Cost: $197.5</a:t>
            </a:r>
            <a:endParaRPr sz="30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30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30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Positioning</a:t>
            </a:r>
            <a:endParaRPr/>
          </a:p>
        </p:txBody>
      </p:sp>
      <p:sp>
        <p:nvSpPr>
          <p:cNvPr id="169" name="Google Shape;169;p28"/>
          <p:cNvSpPr txBox="1"/>
          <p:nvPr>
            <p:ph idx="1" type="body"/>
          </p:nvPr>
        </p:nvSpPr>
        <p:spPr>
          <a:xfrm>
            <a:off x="311700" y="1266325"/>
            <a:ext cx="4006200" cy="330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High quality</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High </a:t>
            </a:r>
            <a:r>
              <a:rPr lang="en" sz="3000">
                <a:solidFill>
                  <a:srgbClr val="000000"/>
                </a:solidFill>
                <a:latin typeface="Times New Roman"/>
                <a:ea typeface="Times New Roman"/>
                <a:cs typeface="Times New Roman"/>
                <a:sym typeface="Times New Roman"/>
              </a:rPr>
              <a:t>performance</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Reliability</a:t>
            </a:r>
            <a:r>
              <a:rPr lang="en" sz="3000">
                <a:solidFill>
                  <a:srgbClr val="000000"/>
                </a:solidFill>
                <a:latin typeface="Times New Roman"/>
                <a:ea typeface="Times New Roman"/>
                <a:cs typeface="Times New Roman"/>
                <a:sym typeface="Times New Roman"/>
              </a:rPr>
              <a:t> </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Efficiency</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Price</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Knowledge</a:t>
            </a:r>
            <a:endParaRPr sz="3000">
              <a:solidFill>
                <a:srgbClr val="000000"/>
              </a:solidFill>
              <a:latin typeface="Times New Roman"/>
              <a:ea typeface="Times New Roman"/>
              <a:cs typeface="Times New Roman"/>
              <a:sym typeface="Times New Roman"/>
            </a:endParaRPr>
          </a:p>
        </p:txBody>
      </p:sp>
      <p:pic>
        <p:nvPicPr>
          <p:cNvPr id="170" name="Google Shape;170;p28"/>
          <p:cNvPicPr preferRelativeResize="0"/>
          <p:nvPr/>
        </p:nvPicPr>
        <p:blipFill>
          <a:blip r:embed="rId3">
            <a:alphaModFix/>
          </a:blip>
          <a:stretch>
            <a:fillRect/>
          </a:stretch>
        </p:blipFill>
        <p:spPr>
          <a:xfrm>
            <a:off x="3804631" y="1266325"/>
            <a:ext cx="5339894" cy="377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2102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Competitors</a:t>
            </a:r>
            <a:endParaRPr/>
          </a:p>
        </p:txBody>
      </p:sp>
      <p:sp>
        <p:nvSpPr>
          <p:cNvPr id="176" name="Google Shape;176;p29"/>
          <p:cNvSpPr txBox="1"/>
          <p:nvPr>
            <p:ph idx="1" type="body"/>
          </p:nvPr>
        </p:nvSpPr>
        <p:spPr>
          <a:xfrm>
            <a:off x="311700" y="920400"/>
            <a:ext cx="4683000" cy="4109400"/>
          </a:xfrm>
          <a:prstGeom prst="rect">
            <a:avLst/>
          </a:prstGeom>
        </p:spPr>
        <p:txBody>
          <a:bodyPr anchorCtr="0" anchor="t" bIns="91425" lIns="91425" spcFirstLastPara="1" rIns="91425" wrap="square" tIns="91425">
            <a:noAutofit/>
          </a:bodyPr>
          <a:lstStyle/>
          <a:p>
            <a:pPr indent="-469900" lvl="0" marL="457200" rtl="0" algn="l">
              <a:spcBef>
                <a:spcPts val="0"/>
              </a:spcBef>
              <a:spcAft>
                <a:spcPts val="0"/>
              </a:spcAft>
              <a:buClr>
                <a:srgbClr val="000000"/>
              </a:buClr>
              <a:buSzPts val="3800"/>
              <a:buFont typeface="Times New Roman"/>
              <a:buChar char="●"/>
            </a:pPr>
            <a:r>
              <a:rPr lang="en" sz="3800">
                <a:solidFill>
                  <a:srgbClr val="000000"/>
                </a:solidFill>
                <a:latin typeface="Times New Roman"/>
                <a:ea typeface="Times New Roman"/>
                <a:cs typeface="Times New Roman"/>
                <a:sym typeface="Times New Roman"/>
              </a:rPr>
              <a:t>R</a:t>
            </a:r>
            <a:r>
              <a:rPr lang="en" sz="3800">
                <a:solidFill>
                  <a:srgbClr val="000000"/>
                </a:solidFill>
                <a:latin typeface="Times New Roman"/>
                <a:ea typeface="Times New Roman"/>
                <a:cs typeface="Times New Roman"/>
                <a:sym typeface="Times New Roman"/>
              </a:rPr>
              <a:t>eshoevn8r </a:t>
            </a:r>
            <a:endParaRPr sz="3800">
              <a:solidFill>
                <a:srgbClr val="000000"/>
              </a:solidFill>
              <a:latin typeface="Times New Roman"/>
              <a:ea typeface="Times New Roman"/>
              <a:cs typeface="Times New Roman"/>
              <a:sym typeface="Times New Roman"/>
            </a:endParaRPr>
          </a:p>
          <a:p>
            <a:pPr indent="-469900" lvl="0" marL="457200" rtl="0" algn="l">
              <a:spcBef>
                <a:spcPts val="0"/>
              </a:spcBef>
              <a:spcAft>
                <a:spcPts val="0"/>
              </a:spcAft>
              <a:buClr>
                <a:srgbClr val="000000"/>
              </a:buClr>
              <a:buSzPts val="3800"/>
              <a:buFont typeface="Times New Roman"/>
              <a:buChar char="●"/>
            </a:pPr>
            <a:r>
              <a:rPr lang="en" sz="3800">
                <a:solidFill>
                  <a:srgbClr val="000000"/>
                </a:solidFill>
                <a:latin typeface="Times New Roman"/>
                <a:ea typeface="Times New Roman"/>
                <a:cs typeface="Times New Roman"/>
                <a:sym typeface="Times New Roman"/>
              </a:rPr>
              <a:t>Whole kit- $137.99</a:t>
            </a:r>
            <a:endParaRPr sz="3800">
              <a:solidFill>
                <a:srgbClr val="000000"/>
              </a:solidFill>
              <a:latin typeface="Times New Roman"/>
              <a:ea typeface="Times New Roman"/>
              <a:cs typeface="Times New Roman"/>
              <a:sym typeface="Times New Roman"/>
            </a:endParaRPr>
          </a:p>
          <a:p>
            <a:pPr indent="-469900" lvl="0" marL="457200" rtl="0" algn="l">
              <a:spcBef>
                <a:spcPts val="0"/>
              </a:spcBef>
              <a:spcAft>
                <a:spcPts val="0"/>
              </a:spcAft>
              <a:buClr>
                <a:srgbClr val="000000"/>
              </a:buClr>
              <a:buSzPts val="3800"/>
              <a:buFont typeface="Times New Roman"/>
              <a:buChar char="●"/>
            </a:pPr>
            <a:r>
              <a:rPr lang="en" sz="3800">
                <a:solidFill>
                  <a:srgbClr val="000000"/>
                </a:solidFill>
                <a:latin typeface="Times New Roman"/>
                <a:ea typeface="Times New Roman"/>
                <a:cs typeface="Times New Roman"/>
                <a:sym typeface="Times New Roman"/>
              </a:rPr>
              <a:t>Separate</a:t>
            </a:r>
            <a:r>
              <a:rPr lang="en" sz="3800">
                <a:solidFill>
                  <a:srgbClr val="000000"/>
                </a:solidFill>
                <a:latin typeface="Times New Roman"/>
                <a:ea typeface="Times New Roman"/>
                <a:cs typeface="Times New Roman"/>
                <a:sym typeface="Times New Roman"/>
              </a:rPr>
              <a:t> spray- $18</a:t>
            </a:r>
            <a:endParaRPr sz="3800">
              <a:solidFill>
                <a:srgbClr val="000000"/>
              </a:solidFill>
              <a:latin typeface="Times New Roman"/>
              <a:ea typeface="Times New Roman"/>
              <a:cs typeface="Times New Roman"/>
              <a:sym typeface="Times New Roman"/>
            </a:endParaRPr>
          </a:p>
          <a:p>
            <a:pPr indent="-469900" lvl="0" marL="457200" rtl="0" algn="l">
              <a:spcBef>
                <a:spcPts val="0"/>
              </a:spcBef>
              <a:spcAft>
                <a:spcPts val="0"/>
              </a:spcAft>
              <a:buClr>
                <a:srgbClr val="000000"/>
              </a:buClr>
              <a:buSzPts val="3800"/>
              <a:buFont typeface="Times New Roman"/>
              <a:buChar char="●"/>
            </a:pPr>
            <a:r>
              <a:rPr lang="en" sz="3800">
                <a:solidFill>
                  <a:srgbClr val="000000"/>
                </a:solidFill>
                <a:latin typeface="Times New Roman"/>
                <a:ea typeface="Times New Roman"/>
                <a:cs typeface="Times New Roman"/>
                <a:sym typeface="Times New Roman"/>
              </a:rPr>
              <a:t>Brush- $27</a:t>
            </a:r>
            <a:endParaRPr sz="3800">
              <a:solidFill>
                <a:srgbClr val="000000"/>
              </a:solidFill>
              <a:latin typeface="Times New Roman"/>
              <a:ea typeface="Times New Roman"/>
              <a:cs typeface="Times New Roman"/>
              <a:sym typeface="Times New Roman"/>
            </a:endParaRPr>
          </a:p>
          <a:p>
            <a:pPr indent="-469900" lvl="0" marL="457200" rtl="0" algn="l">
              <a:spcBef>
                <a:spcPts val="0"/>
              </a:spcBef>
              <a:spcAft>
                <a:spcPts val="0"/>
              </a:spcAft>
              <a:buClr>
                <a:srgbClr val="000000"/>
              </a:buClr>
              <a:buSzPts val="3800"/>
              <a:buFont typeface="Times New Roman"/>
              <a:buChar char="●"/>
            </a:pPr>
            <a:r>
              <a:rPr lang="en" sz="3800">
                <a:solidFill>
                  <a:srgbClr val="000000"/>
                </a:solidFill>
                <a:latin typeface="Times New Roman"/>
                <a:ea typeface="Times New Roman"/>
                <a:cs typeface="Times New Roman"/>
                <a:sym typeface="Times New Roman"/>
              </a:rPr>
              <a:t>Stain Repellent- $27</a:t>
            </a:r>
            <a:endParaRPr sz="3800">
              <a:solidFill>
                <a:srgbClr val="000000"/>
              </a:solidFill>
              <a:latin typeface="Times New Roman"/>
              <a:ea typeface="Times New Roman"/>
              <a:cs typeface="Times New Roman"/>
              <a:sym typeface="Times New Roman"/>
            </a:endParaRPr>
          </a:p>
        </p:txBody>
      </p:sp>
      <p:pic>
        <p:nvPicPr>
          <p:cNvPr id="177" name="Google Shape;177;p29"/>
          <p:cNvPicPr preferRelativeResize="0"/>
          <p:nvPr/>
        </p:nvPicPr>
        <p:blipFill>
          <a:blip r:embed="rId3">
            <a:alphaModFix/>
          </a:blip>
          <a:stretch>
            <a:fillRect/>
          </a:stretch>
        </p:blipFill>
        <p:spPr>
          <a:xfrm>
            <a:off x="4994750" y="917600"/>
            <a:ext cx="4149250" cy="414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competitor</a:t>
            </a:r>
            <a:endParaRPr/>
          </a:p>
        </p:txBody>
      </p:sp>
      <p:sp>
        <p:nvSpPr>
          <p:cNvPr id="183" name="Google Shape;183;p30"/>
          <p:cNvSpPr txBox="1"/>
          <p:nvPr>
            <p:ph idx="1" type="body"/>
          </p:nvPr>
        </p:nvSpPr>
        <p:spPr>
          <a:xfrm>
            <a:off x="311700" y="1266325"/>
            <a:ext cx="4985400" cy="37329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202124"/>
              </a:buClr>
              <a:buSzPts val="3000"/>
              <a:buFont typeface="Times New Roman"/>
              <a:buChar char="●"/>
            </a:pPr>
            <a:r>
              <a:rPr lang="en" sz="3000">
                <a:solidFill>
                  <a:srgbClr val="202124"/>
                </a:solidFill>
                <a:highlight>
                  <a:srgbClr val="FFFFFF"/>
                </a:highlight>
                <a:latin typeface="Times New Roman"/>
                <a:ea typeface="Times New Roman"/>
                <a:cs typeface="Times New Roman"/>
                <a:sym typeface="Times New Roman"/>
              </a:rPr>
              <a:t>Jason</a:t>
            </a:r>
            <a:r>
              <a:rPr lang="en" sz="3000">
                <a:solidFill>
                  <a:srgbClr val="202124"/>
                </a:solidFill>
                <a:highlight>
                  <a:srgbClr val="FFFFFF"/>
                </a:highlight>
                <a:latin typeface="Times New Roman"/>
                <a:ea typeface="Times New Roman"/>
                <a:cs typeface="Times New Roman"/>
                <a:sym typeface="Times New Roman"/>
              </a:rPr>
              <a:t> Markk</a:t>
            </a:r>
            <a:endParaRPr sz="3000">
              <a:solidFill>
                <a:srgbClr val="202124"/>
              </a:solidFill>
              <a:highlight>
                <a:srgbClr val="FFFFFF"/>
              </a:highlight>
              <a:latin typeface="Times New Roman"/>
              <a:ea typeface="Times New Roman"/>
              <a:cs typeface="Times New Roman"/>
              <a:sym typeface="Times New Roman"/>
            </a:endParaRPr>
          </a:p>
          <a:p>
            <a:pPr indent="-419100" lvl="0" marL="457200" rtl="0" algn="l">
              <a:spcBef>
                <a:spcPts val="0"/>
              </a:spcBef>
              <a:spcAft>
                <a:spcPts val="0"/>
              </a:spcAft>
              <a:buClr>
                <a:srgbClr val="202124"/>
              </a:buClr>
              <a:buSzPts val="3000"/>
              <a:buFont typeface="Times New Roman"/>
              <a:buChar char="●"/>
            </a:pPr>
            <a:r>
              <a:rPr lang="en" sz="3000">
                <a:solidFill>
                  <a:srgbClr val="202124"/>
                </a:solidFill>
                <a:highlight>
                  <a:srgbClr val="FFFFFF"/>
                </a:highlight>
                <a:latin typeface="Times New Roman"/>
                <a:ea typeface="Times New Roman"/>
                <a:cs typeface="Times New Roman"/>
                <a:sym typeface="Times New Roman"/>
              </a:rPr>
              <a:t>Premium Bundle- $65.00</a:t>
            </a:r>
            <a:endParaRPr sz="3000">
              <a:solidFill>
                <a:srgbClr val="202124"/>
              </a:solidFill>
              <a:highlight>
                <a:srgbClr val="FFFFFF"/>
              </a:highlight>
              <a:latin typeface="Times New Roman"/>
              <a:ea typeface="Times New Roman"/>
              <a:cs typeface="Times New Roman"/>
              <a:sym typeface="Times New Roman"/>
            </a:endParaRPr>
          </a:p>
          <a:p>
            <a:pPr indent="-419100" lvl="0" marL="457200" rtl="0" algn="l">
              <a:spcBef>
                <a:spcPts val="0"/>
              </a:spcBef>
              <a:spcAft>
                <a:spcPts val="0"/>
              </a:spcAft>
              <a:buClr>
                <a:srgbClr val="202124"/>
              </a:buClr>
              <a:buSzPts val="3000"/>
              <a:buFont typeface="Times New Roman"/>
              <a:buChar char="-"/>
            </a:pPr>
            <a:r>
              <a:rPr lang="en" sz="3000">
                <a:solidFill>
                  <a:srgbClr val="202124"/>
                </a:solidFill>
                <a:highlight>
                  <a:srgbClr val="FFFFFF"/>
                </a:highlight>
                <a:latin typeface="Times New Roman"/>
                <a:ea typeface="Times New Roman"/>
                <a:cs typeface="Times New Roman"/>
                <a:sym typeface="Times New Roman"/>
              </a:rPr>
              <a:t>RTU Foam Spray</a:t>
            </a:r>
            <a:endParaRPr sz="3000">
              <a:solidFill>
                <a:srgbClr val="202124"/>
              </a:solidFill>
              <a:highlight>
                <a:srgbClr val="FFFFFF"/>
              </a:highlight>
              <a:latin typeface="Times New Roman"/>
              <a:ea typeface="Times New Roman"/>
              <a:cs typeface="Times New Roman"/>
              <a:sym typeface="Times New Roman"/>
            </a:endParaRPr>
          </a:p>
          <a:p>
            <a:pPr indent="-419100" lvl="0" marL="457200" rtl="0" algn="l">
              <a:spcBef>
                <a:spcPts val="0"/>
              </a:spcBef>
              <a:spcAft>
                <a:spcPts val="0"/>
              </a:spcAft>
              <a:buClr>
                <a:srgbClr val="202124"/>
              </a:buClr>
              <a:buSzPts val="3000"/>
              <a:buFont typeface="Times New Roman"/>
              <a:buChar char="-"/>
            </a:pPr>
            <a:r>
              <a:rPr lang="en" sz="3000">
                <a:solidFill>
                  <a:srgbClr val="202124"/>
                </a:solidFill>
                <a:highlight>
                  <a:srgbClr val="FFFFFF"/>
                </a:highlight>
                <a:latin typeface="Times New Roman"/>
                <a:ea typeface="Times New Roman"/>
                <a:cs typeface="Times New Roman"/>
                <a:sym typeface="Times New Roman"/>
              </a:rPr>
              <a:t>Brush </a:t>
            </a:r>
            <a:endParaRPr sz="3000">
              <a:solidFill>
                <a:srgbClr val="202124"/>
              </a:solidFill>
              <a:highlight>
                <a:srgbClr val="FFFFFF"/>
              </a:highlight>
              <a:latin typeface="Times New Roman"/>
              <a:ea typeface="Times New Roman"/>
              <a:cs typeface="Times New Roman"/>
              <a:sym typeface="Times New Roman"/>
            </a:endParaRPr>
          </a:p>
          <a:p>
            <a:pPr indent="-419100" lvl="0" marL="457200" rtl="0" algn="l">
              <a:spcBef>
                <a:spcPts val="0"/>
              </a:spcBef>
              <a:spcAft>
                <a:spcPts val="0"/>
              </a:spcAft>
              <a:buClr>
                <a:srgbClr val="202124"/>
              </a:buClr>
              <a:buSzPts val="3000"/>
              <a:buFont typeface="Times New Roman"/>
              <a:buChar char="-"/>
            </a:pPr>
            <a:r>
              <a:rPr lang="en" sz="3000">
                <a:solidFill>
                  <a:srgbClr val="202124"/>
                </a:solidFill>
                <a:highlight>
                  <a:srgbClr val="FFFFFF"/>
                </a:highlight>
                <a:latin typeface="Times New Roman"/>
                <a:ea typeface="Times New Roman"/>
                <a:cs typeface="Times New Roman"/>
                <a:sym typeface="Times New Roman"/>
              </a:rPr>
              <a:t>Microfiber</a:t>
            </a:r>
            <a:r>
              <a:rPr lang="en" sz="3000">
                <a:solidFill>
                  <a:srgbClr val="202124"/>
                </a:solidFill>
                <a:highlight>
                  <a:srgbClr val="FFFFFF"/>
                </a:highlight>
                <a:latin typeface="Times New Roman"/>
                <a:ea typeface="Times New Roman"/>
                <a:cs typeface="Times New Roman"/>
                <a:sym typeface="Times New Roman"/>
              </a:rPr>
              <a:t> Towel</a:t>
            </a:r>
            <a:endParaRPr sz="3000">
              <a:solidFill>
                <a:srgbClr val="202124"/>
              </a:solidFill>
              <a:highlight>
                <a:srgbClr val="FFFFFF"/>
              </a:highlight>
              <a:latin typeface="Times New Roman"/>
              <a:ea typeface="Times New Roman"/>
              <a:cs typeface="Times New Roman"/>
              <a:sym typeface="Times New Roman"/>
            </a:endParaRPr>
          </a:p>
          <a:p>
            <a:pPr indent="-419100" lvl="0" marL="457200" rtl="0" algn="l">
              <a:spcBef>
                <a:spcPts val="0"/>
              </a:spcBef>
              <a:spcAft>
                <a:spcPts val="0"/>
              </a:spcAft>
              <a:buClr>
                <a:srgbClr val="202124"/>
              </a:buClr>
              <a:buSzPts val="3000"/>
              <a:buFont typeface="Times New Roman"/>
              <a:buChar char="-"/>
            </a:pPr>
            <a:r>
              <a:rPr lang="en" sz="3000">
                <a:solidFill>
                  <a:srgbClr val="202124"/>
                </a:solidFill>
                <a:highlight>
                  <a:srgbClr val="FFFFFF"/>
                </a:highlight>
                <a:latin typeface="Times New Roman"/>
                <a:ea typeface="Times New Roman"/>
                <a:cs typeface="Times New Roman"/>
                <a:sym typeface="Times New Roman"/>
              </a:rPr>
              <a:t>Repel Spray</a:t>
            </a:r>
            <a:endParaRPr sz="3000">
              <a:solidFill>
                <a:srgbClr val="202124"/>
              </a:solidFill>
              <a:highlight>
                <a:srgbClr val="FFFFFF"/>
              </a:highlight>
              <a:latin typeface="Times New Roman"/>
              <a:ea typeface="Times New Roman"/>
              <a:cs typeface="Times New Roman"/>
              <a:sym typeface="Times New Roman"/>
            </a:endParaRPr>
          </a:p>
          <a:p>
            <a:pPr indent="-419100" lvl="0" marL="457200" rtl="0" algn="l">
              <a:spcBef>
                <a:spcPts val="0"/>
              </a:spcBef>
              <a:spcAft>
                <a:spcPts val="0"/>
              </a:spcAft>
              <a:buClr>
                <a:srgbClr val="202124"/>
              </a:buClr>
              <a:buSzPts val="3000"/>
              <a:buFont typeface="Times New Roman"/>
              <a:buChar char="-"/>
            </a:pPr>
            <a:r>
              <a:rPr lang="en" sz="3000">
                <a:solidFill>
                  <a:srgbClr val="202124"/>
                </a:solidFill>
                <a:highlight>
                  <a:srgbClr val="FFFFFF"/>
                </a:highlight>
                <a:latin typeface="Times New Roman"/>
                <a:ea typeface="Times New Roman"/>
                <a:cs typeface="Times New Roman"/>
                <a:sym typeface="Times New Roman"/>
              </a:rPr>
              <a:t>Suede Cleaning Brush</a:t>
            </a:r>
            <a:endParaRPr sz="3000">
              <a:solidFill>
                <a:srgbClr val="202124"/>
              </a:solidFill>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sz="3000">
              <a:solidFill>
                <a:srgbClr val="202124"/>
              </a:solidFill>
              <a:highlight>
                <a:srgbClr val="FFFFFF"/>
              </a:highlight>
              <a:latin typeface="Times New Roman"/>
              <a:ea typeface="Times New Roman"/>
              <a:cs typeface="Times New Roman"/>
              <a:sym typeface="Times New Roman"/>
            </a:endParaRPr>
          </a:p>
        </p:txBody>
      </p:sp>
      <p:pic>
        <p:nvPicPr>
          <p:cNvPr id="184" name="Google Shape;184;p30"/>
          <p:cNvPicPr preferRelativeResize="0"/>
          <p:nvPr/>
        </p:nvPicPr>
        <p:blipFill>
          <a:blip r:embed="rId3">
            <a:alphaModFix/>
          </a:blip>
          <a:stretch>
            <a:fillRect/>
          </a:stretch>
        </p:blipFill>
        <p:spPr>
          <a:xfrm>
            <a:off x="5297160" y="1152435"/>
            <a:ext cx="3846850" cy="384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a:t>
            </a:r>
            <a:endParaRPr/>
          </a:p>
          <a:p>
            <a:pPr indent="0" lvl="0" marL="0" rtl="0" algn="l">
              <a:spcBef>
                <a:spcPts val="0"/>
              </a:spcBef>
              <a:spcAft>
                <a:spcPts val="0"/>
              </a:spcAft>
              <a:buNone/>
            </a:pPr>
            <a:r>
              <a:t/>
            </a:r>
            <a:endParaRPr/>
          </a:p>
        </p:txBody>
      </p:sp>
      <p:sp>
        <p:nvSpPr>
          <p:cNvPr id="190" name="Google Shape;190;p31"/>
          <p:cNvSpPr txBox="1"/>
          <p:nvPr>
            <p:ph idx="1" type="body"/>
          </p:nvPr>
        </p:nvSpPr>
        <p:spPr>
          <a:xfrm>
            <a:off x="128775" y="1266325"/>
            <a:ext cx="8969100" cy="36879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6-Piece Cleaning kit- $46.99</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3 </a:t>
            </a:r>
            <a:r>
              <a:rPr lang="en" sz="3000">
                <a:solidFill>
                  <a:srgbClr val="000000"/>
                </a:solidFill>
                <a:latin typeface="Times New Roman"/>
                <a:ea typeface="Times New Roman"/>
                <a:cs typeface="Times New Roman"/>
                <a:sym typeface="Times New Roman"/>
              </a:rPr>
              <a:t>12 oz</a:t>
            </a:r>
            <a:r>
              <a:rPr lang="en" sz="3000">
                <a:solidFill>
                  <a:srgbClr val="000000"/>
                </a:solidFill>
                <a:latin typeface="Times New Roman"/>
                <a:ea typeface="Times New Roman"/>
                <a:cs typeface="Times New Roman"/>
                <a:sym typeface="Times New Roman"/>
              </a:rPr>
              <a:t> Sprays</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Microfiber cloth (12” x 12”)</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Hand sponge </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Midsole/Sole Gel (5 grams)</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Cost lower than top shoe cleaning competitors by 40%</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Drip Cleaner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My product name is called “Drip Cleaner”.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I choose this because this product is supposed to clean shoes, leather, or high end cloth.</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The name relates </a:t>
            </a:r>
            <a:r>
              <a:rPr lang="en" sz="3000">
                <a:solidFill>
                  <a:srgbClr val="000000"/>
                </a:solidFill>
                <a:latin typeface="Times New Roman"/>
                <a:ea typeface="Times New Roman"/>
                <a:cs typeface="Times New Roman"/>
                <a:sym typeface="Times New Roman"/>
              </a:rPr>
              <a:t>a lot</a:t>
            </a:r>
            <a:r>
              <a:rPr lang="en" sz="3000">
                <a:solidFill>
                  <a:srgbClr val="000000"/>
                </a:solidFill>
                <a:latin typeface="Times New Roman"/>
                <a:ea typeface="Times New Roman"/>
                <a:cs typeface="Times New Roman"/>
                <a:sym typeface="Times New Roman"/>
              </a:rPr>
              <a:t> toward the vocabulary this generation uses such as Drip which is another word for swag.</a:t>
            </a:r>
            <a:endParaRPr sz="3000">
              <a:solidFill>
                <a:srgbClr val="000000"/>
              </a:solidFill>
              <a:latin typeface="Times New Roman"/>
              <a:ea typeface="Times New Roman"/>
              <a:cs typeface="Times New Roman"/>
              <a:sym typeface="Times New Roman"/>
            </a:endParaRPr>
          </a:p>
          <a:p>
            <a:pPr indent="0" lvl="0" marL="457200" rtl="0" algn="l">
              <a:lnSpc>
                <a:spcPct val="100000"/>
              </a:lnSpc>
              <a:spcBef>
                <a:spcPts val="1600"/>
              </a:spcBef>
              <a:spcAft>
                <a:spcPts val="1600"/>
              </a:spcAft>
              <a:buNone/>
            </a:pPr>
            <a:r>
              <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will the product be sold?</a:t>
            </a:r>
            <a:endParaRPr/>
          </a:p>
        </p:txBody>
      </p:sp>
      <p:sp>
        <p:nvSpPr>
          <p:cNvPr id="196" name="Google Shape;196;p32"/>
          <p:cNvSpPr txBox="1"/>
          <p:nvPr>
            <p:ph idx="1" type="body"/>
          </p:nvPr>
        </p:nvSpPr>
        <p:spPr>
          <a:xfrm>
            <a:off x="311700" y="1266325"/>
            <a:ext cx="8763300" cy="37029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Lower parts of Canada, BC </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Surrey</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Delta </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Langley</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White Rock</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Foot locker, Near nike stores and Mall Stands</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Sell Expensive and good looking shoes.</a:t>
            </a:r>
            <a:endParaRPr sz="30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Channels</a:t>
            </a:r>
            <a:endParaRPr/>
          </a:p>
          <a:p>
            <a:pPr indent="0" lvl="0" marL="0" rtl="0" algn="l">
              <a:spcBef>
                <a:spcPts val="0"/>
              </a:spcBef>
              <a:spcAft>
                <a:spcPts val="0"/>
              </a:spcAft>
              <a:buNone/>
            </a:pPr>
            <a:r>
              <a:t/>
            </a:r>
            <a:endParaRPr/>
          </a:p>
        </p:txBody>
      </p:sp>
      <p:sp>
        <p:nvSpPr>
          <p:cNvPr id="202" name="Google Shape;202;p33"/>
          <p:cNvSpPr txBox="1"/>
          <p:nvPr>
            <p:ph idx="1" type="body"/>
          </p:nvPr>
        </p:nvSpPr>
        <p:spPr>
          <a:xfrm>
            <a:off x="311700" y="1266325"/>
            <a:ext cx="8520600" cy="3657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Manufacturer to Retailer </a:t>
            </a:r>
            <a:r>
              <a:rPr lang="en" sz="3000">
                <a:solidFill>
                  <a:srgbClr val="000000"/>
                </a:solidFill>
                <a:latin typeface="Times New Roman"/>
                <a:ea typeface="Times New Roman"/>
                <a:cs typeface="Times New Roman"/>
                <a:sym typeface="Times New Roman"/>
              </a:rPr>
              <a:t>distribution</a:t>
            </a:r>
            <a:r>
              <a:rPr lang="en" sz="3000">
                <a:solidFill>
                  <a:srgbClr val="000000"/>
                </a:solidFill>
                <a:latin typeface="Times New Roman"/>
                <a:ea typeface="Times New Roman"/>
                <a:cs typeface="Times New Roman"/>
                <a:sym typeface="Times New Roman"/>
              </a:rPr>
              <a:t> </a:t>
            </a:r>
            <a:r>
              <a:rPr lang="en" sz="3000">
                <a:solidFill>
                  <a:srgbClr val="000000"/>
                </a:solidFill>
                <a:latin typeface="Times New Roman"/>
                <a:ea typeface="Times New Roman"/>
                <a:cs typeface="Times New Roman"/>
                <a:sym typeface="Times New Roman"/>
              </a:rPr>
              <a:t>channel.</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Gives the customer more to look at.</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highlight>
                  <a:srgbClr val="FFFFFF"/>
                </a:highlight>
                <a:latin typeface="Times New Roman"/>
                <a:ea typeface="Times New Roman"/>
                <a:cs typeface="Times New Roman"/>
                <a:sym typeface="Times New Roman"/>
              </a:rPr>
              <a:t>Respond to product performance and customer feedback.</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A channel of indirect distribution.</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Manufacturer does not distribute direct to the end-user.</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nvSpPr>
        <p:spPr>
          <a:xfrm>
            <a:off x="1022650" y="848400"/>
            <a:ext cx="7219200" cy="28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Pinyon Script"/>
                <a:ea typeface="Pinyon Script"/>
                <a:cs typeface="Pinyon Script"/>
                <a:sym typeface="Pinyon Script"/>
              </a:rPr>
              <a:t>Thanks for listening </a:t>
            </a:r>
            <a:endParaRPr sz="4800">
              <a:latin typeface="Pinyon Script"/>
              <a:ea typeface="Pinyon Script"/>
              <a:cs typeface="Pinyon Script"/>
              <a:sym typeface="Pinyon Scrip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Are We Asking For?</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For the product “Drip Cleaner”, the amount that we are asking for is $10,000 for 15%.</a:t>
            </a:r>
            <a:endParaRPr sz="3000">
              <a:solidFill>
                <a:srgbClr val="000000"/>
              </a:solidFill>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1866700" y="2323300"/>
            <a:ext cx="5707550" cy="233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1530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drip cleaner</a:t>
            </a:r>
            <a:endParaRPr/>
          </a:p>
        </p:txBody>
      </p:sp>
      <p:sp>
        <p:nvSpPr>
          <p:cNvPr id="86" name="Google Shape;86;p16"/>
          <p:cNvSpPr txBox="1"/>
          <p:nvPr>
            <p:ph idx="1" type="body"/>
          </p:nvPr>
        </p:nvSpPr>
        <p:spPr>
          <a:xfrm>
            <a:off x="153000" y="708800"/>
            <a:ext cx="5098200" cy="43413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Newest cleaning kit for shoes and leather.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This kit comes with:</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Sponge and Micro Fabric Cloth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Main Cleaner, Cloth, and Leather Spray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Midsole and Sole gel</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Shiner &amp; Glosser </a:t>
            </a:r>
            <a:endParaRPr sz="3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000">
              <a:solidFill>
                <a:srgbClr val="000000"/>
              </a:solidFill>
              <a:latin typeface="Times New Roman"/>
              <a:ea typeface="Times New Roman"/>
              <a:cs typeface="Times New Roman"/>
              <a:sym typeface="Times New Roman"/>
            </a:endParaRPr>
          </a:p>
        </p:txBody>
      </p:sp>
      <p:pic>
        <p:nvPicPr>
          <p:cNvPr id="87" name="Google Shape;87;p16"/>
          <p:cNvPicPr preferRelativeResize="0"/>
          <p:nvPr/>
        </p:nvPicPr>
        <p:blipFill>
          <a:blip r:embed="rId3">
            <a:alphaModFix/>
          </a:blip>
          <a:stretch>
            <a:fillRect/>
          </a:stretch>
        </p:blipFill>
        <p:spPr>
          <a:xfrm>
            <a:off x="5251200" y="1080825"/>
            <a:ext cx="3892902" cy="3969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Drip Cleaner Pt.2</a:t>
            </a:r>
            <a:endParaRPr/>
          </a:p>
        </p:txBody>
      </p:sp>
      <p:sp>
        <p:nvSpPr>
          <p:cNvPr id="93" name="Google Shape;93;p17"/>
          <p:cNvSpPr txBox="1"/>
          <p:nvPr>
            <p:ph idx="1" type="body"/>
          </p:nvPr>
        </p:nvSpPr>
        <p:spPr>
          <a:xfrm>
            <a:off x="311700" y="1266325"/>
            <a:ext cx="8520600" cy="3422700"/>
          </a:xfrm>
          <a:prstGeom prst="rect">
            <a:avLst/>
          </a:prstGeom>
        </p:spPr>
        <p:txBody>
          <a:bodyPr anchorCtr="0" anchor="t" bIns="91425" lIns="91425" spcFirstLastPara="1" rIns="91425" wrap="square" tIns="91425">
            <a:noAutofit/>
          </a:bodyPr>
          <a:lstStyle/>
          <a:p>
            <a:pPr indent="-419100" lvl="0" marL="457200" rtl="0" algn="l">
              <a:lnSpc>
                <a:spcPct val="75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Looks like it understands the cleaning way of new generations</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Contains No chemicals</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Natural &amp; Organic Ingredients</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Eco Friendly </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Disposable bottles</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Washable and reusable sponge and cloth</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Target Market </a:t>
            </a:r>
            <a:endParaRPr/>
          </a:p>
        </p:txBody>
      </p:sp>
      <p:sp>
        <p:nvSpPr>
          <p:cNvPr id="99" name="Google Shape;99;p18"/>
          <p:cNvSpPr txBox="1"/>
          <p:nvPr>
            <p:ph idx="1" type="body"/>
          </p:nvPr>
        </p:nvSpPr>
        <p:spPr>
          <a:xfrm>
            <a:off x="311700" y="707400"/>
            <a:ext cx="4547100" cy="43047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Our</a:t>
            </a:r>
            <a:r>
              <a:rPr lang="en" sz="3000">
                <a:solidFill>
                  <a:srgbClr val="000000"/>
                </a:solidFill>
                <a:latin typeface="Times New Roman"/>
                <a:ea typeface="Times New Roman"/>
                <a:cs typeface="Times New Roman"/>
                <a:sym typeface="Times New Roman"/>
              </a:rPr>
              <a:t> target market is Models, Shoe </a:t>
            </a:r>
            <a:r>
              <a:rPr lang="en" sz="3000">
                <a:solidFill>
                  <a:srgbClr val="000000"/>
                </a:solidFill>
                <a:latin typeface="Times New Roman"/>
                <a:ea typeface="Times New Roman"/>
                <a:cs typeface="Times New Roman"/>
                <a:sym typeface="Times New Roman"/>
              </a:rPr>
              <a:t>Collectors, Teenagers, and Shoe Designers. </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Always try to make their outfits look good.</a:t>
            </a:r>
            <a:endParaRPr sz="3000">
              <a:solidFill>
                <a:srgbClr val="000000"/>
              </a:solidFill>
              <a:latin typeface="Times New Roman"/>
              <a:ea typeface="Times New Roman"/>
              <a:cs typeface="Times New Roman"/>
              <a:sym typeface="Times New Roman"/>
            </a:endParaRPr>
          </a:p>
          <a:p>
            <a:pPr indent="-419100" lvl="0" marL="457200" rtl="0" algn="l">
              <a:lnSpc>
                <a:spcPct val="100000"/>
              </a:lnSpc>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Shoe collectors buy expensive shoes or limited in quantity. </a:t>
            </a:r>
            <a:endParaRPr sz="3000">
              <a:solidFill>
                <a:srgbClr val="000000"/>
              </a:solidFill>
              <a:latin typeface="Times New Roman"/>
              <a:ea typeface="Times New Roman"/>
              <a:cs typeface="Times New Roman"/>
              <a:sym typeface="Times New Roman"/>
            </a:endParaRPr>
          </a:p>
        </p:txBody>
      </p:sp>
      <p:pic>
        <p:nvPicPr>
          <p:cNvPr id="100" name="Google Shape;100;p18"/>
          <p:cNvPicPr preferRelativeResize="0"/>
          <p:nvPr/>
        </p:nvPicPr>
        <p:blipFill>
          <a:blip r:embed="rId3">
            <a:alphaModFix/>
          </a:blip>
          <a:stretch>
            <a:fillRect/>
          </a:stretch>
        </p:blipFill>
        <p:spPr>
          <a:xfrm>
            <a:off x="5030325" y="1079775"/>
            <a:ext cx="3965125" cy="283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Our Idea About Drip Cleaners Necessary?</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To make shoes speaks for the personality.</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It makes it easier to maintain the leather.</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Prevents the item from being damaged from UV radiation (Ex. Like having fades and cracks). </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Cleans stains and conditions the material (Ex. Leather Boots).</a:t>
            </a:r>
            <a:endParaRPr sz="30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Voids Associated With This Product And Ideas?</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When shoes are broken and cannot be fixed, the drip cleaner won’t have the ability to fix it. That broken item is useless. This applies the same thing to leather in which it can only be cleaned.</a:t>
            </a:r>
            <a:endParaRPr sz="30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3000">
              <a:solidFill>
                <a:srgbClr val="000000"/>
              </a:solidFill>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4076700" y="3477800"/>
            <a:ext cx="990600" cy="9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17675" y="349150"/>
            <a:ext cx="8520600" cy="8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Need In Order To Sell Drip Cleaners? </a:t>
            </a:r>
            <a:endParaRPr/>
          </a:p>
        </p:txBody>
      </p:sp>
      <p:sp>
        <p:nvSpPr>
          <p:cNvPr id="119" name="Google Shape;119;p21"/>
          <p:cNvSpPr txBox="1"/>
          <p:nvPr>
            <p:ph idx="1" type="body"/>
          </p:nvPr>
        </p:nvSpPr>
        <p:spPr>
          <a:xfrm>
            <a:off x="311700" y="1074350"/>
            <a:ext cx="8520600" cy="3494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Create a proper marketing strategy (Ex. Finding a proper reason why in which customers would buy the product).</a:t>
            </a:r>
            <a:endParaRPr sz="3000">
              <a:solidFill>
                <a:srgbClr val="000000"/>
              </a:solidFill>
              <a:latin typeface="Times New Roman"/>
              <a:ea typeface="Times New Roman"/>
              <a:cs typeface="Times New Roman"/>
              <a:sym typeface="Times New Roman"/>
            </a:endParaRPr>
          </a:p>
          <a:p>
            <a:pPr indent="-419100" lvl="0" marL="457200" rtl="0" algn="l">
              <a:spcBef>
                <a:spcPts val="0"/>
              </a:spcBef>
              <a:spcAft>
                <a:spcPts val="0"/>
              </a:spcAft>
              <a:buClr>
                <a:srgbClr val="000000"/>
              </a:buClr>
              <a:buSzPts val="3000"/>
              <a:buFont typeface="Times New Roman"/>
              <a:buChar char="●"/>
            </a:pPr>
            <a:r>
              <a:rPr lang="en" sz="3000">
                <a:solidFill>
                  <a:srgbClr val="000000"/>
                </a:solidFill>
                <a:latin typeface="Times New Roman"/>
                <a:ea typeface="Times New Roman"/>
                <a:cs typeface="Times New Roman"/>
                <a:sym typeface="Times New Roman"/>
              </a:rPr>
              <a:t>Find a proper percentage range in which we would receive enough money (Ex. $20,000 for 20%).</a:t>
            </a:r>
            <a:endParaRPr sz="30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