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60"/>
  </p:normalViewPr>
  <p:slideViewPr>
    <p:cSldViewPr snapToGrid="0">
      <p:cViewPr varScale="1">
        <p:scale>
          <a:sx n="61" d="100"/>
          <a:sy n="61" d="100"/>
        </p:scale>
        <p:origin x="4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E5F8-0DE4-E20A-C44A-42D967191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D9161E-7942-057F-A81E-C34707C72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636C34-9C75-C9FD-3003-D37E1FCEF025}"/>
              </a:ext>
            </a:extLst>
          </p:cNvPr>
          <p:cNvSpPr>
            <a:spLocks noGrp="1"/>
          </p:cNvSpPr>
          <p:nvPr>
            <p:ph type="dt" sz="half" idx="10"/>
          </p:nvPr>
        </p:nvSpPr>
        <p:spPr/>
        <p:txBody>
          <a:bodyPr/>
          <a:lstStyle/>
          <a:p>
            <a:fld id="{D6F6C863-D7C4-475D-AC41-9514F2424493}" type="datetimeFigureOut">
              <a:rPr lang="en-US" smtClean="0"/>
              <a:t>5/31/2025</a:t>
            </a:fld>
            <a:endParaRPr lang="en-US"/>
          </a:p>
        </p:txBody>
      </p:sp>
      <p:sp>
        <p:nvSpPr>
          <p:cNvPr id="5" name="Footer Placeholder 4">
            <a:extLst>
              <a:ext uri="{FF2B5EF4-FFF2-40B4-BE49-F238E27FC236}">
                <a16:creationId xmlns:a16="http://schemas.microsoft.com/office/drawing/2014/main" id="{1F645247-ABD9-F8AF-CE2F-E792EE837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4DDE8-F090-D384-797F-002961AE30AF}"/>
              </a:ext>
            </a:extLst>
          </p:cNvPr>
          <p:cNvSpPr>
            <a:spLocks noGrp="1"/>
          </p:cNvSpPr>
          <p:nvPr>
            <p:ph type="sldNum" sz="quarter" idx="12"/>
          </p:nvPr>
        </p:nvSpPr>
        <p:spPr/>
        <p:txBody>
          <a:bodyPr/>
          <a:lstStyle/>
          <a:p>
            <a:fld id="{44C3B245-6142-49E1-B910-9B23C2226C48}" type="slidenum">
              <a:rPr lang="en-US" smtClean="0"/>
              <a:t>‹#›</a:t>
            </a:fld>
            <a:endParaRPr lang="en-US"/>
          </a:p>
        </p:txBody>
      </p:sp>
    </p:spTree>
    <p:extLst>
      <p:ext uri="{BB962C8B-B14F-4D97-AF65-F5344CB8AC3E}">
        <p14:creationId xmlns:p14="http://schemas.microsoft.com/office/powerpoint/2010/main" val="1400723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3388-2FB5-72A7-036E-B252834690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96E794-EE4E-D188-84D0-BF0F789654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A02B3-1FE3-01D0-44CE-8D653187B29B}"/>
              </a:ext>
            </a:extLst>
          </p:cNvPr>
          <p:cNvSpPr>
            <a:spLocks noGrp="1"/>
          </p:cNvSpPr>
          <p:nvPr>
            <p:ph type="dt" sz="half" idx="10"/>
          </p:nvPr>
        </p:nvSpPr>
        <p:spPr/>
        <p:txBody>
          <a:bodyPr/>
          <a:lstStyle/>
          <a:p>
            <a:fld id="{D6F6C863-D7C4-475D-AC41-9514F2424493}" type="datetimeFigureOut">
              <a:rPr lang="en-US" smtClean="0"/>
              <a:t>5/31/2025</a:t>
            </a:fld>
            <a:endParaRPr lang="en-US"/>
          </a:p>
        </p:txBody>
      </p:sp>
      <p:sp>
        <p:nvSpPr>
          <p:cNvPr id="5" name="Footer Placeholder 4">
            <a:extLst>
              <a:ext uri="{FF2B5EF4-FFF2-40B4-BE49-F238E27FC236}">
                <a16:creationId xmlns:a16="http://schemas.microsoft.com/office/drawing/2014/main" id="{B305D9D0-79B1-8841-1165-B4DA4A907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AB452-30E4-ECA3-F9EE-2B56BD255AF4}"/>
              </a:ext>
            </a:extLst>
          </p:cNvPr>
          <p:cNvSpPr>
            <a:spLocks noGrp="1"/>
          </p:cNvSpPr>
          <p:nvPr>
            <p:ph type="sldNum" sz="quarter" idx="12"/>
          </p:nvPr>
        </p:nvSpPr>
        <p:spPr/>
        <p:txBody>
          <a:bodyPr/>
          <a:lstStyle/>
          <a:p>
            <a:fld id="{44C3B245-6142-49E1-B910-9B23C2226C48}" type="slidenum">
              <a:rPr lang="en-US" smtClean="0"/>
              <a:t>‹#›</a:t>
            </a:fld>
            <a:endParaRPr lang="en-US"/>
          </a:p>
        </p:txBody>
      </p:sp>
    </p:spTree>
    <p:extLst>
      <p:ext uri="{BB962C8B-B14F-4D97-AF65-F5344CB8AC3E}">
        <p14:creationId xmlns:p14="http://schemas.microsoft.com/office/powerpoint/2010/main" val="79744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B21D2-0143-BDA3-86BA-6A58A8DA57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CBABD2-938B-B358-26FC-0CD7CCE06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082F3-1238-912E-506E-E94CF3D2C42B}"/>
              </a:ext>
            </a:extLst>
          </p:cNvPr>
          <p:cNvSpPr>
            <a:spLocks noGrp="1"/>
          </p:cNvSpPr>
          <p:nvPr>
            <p:ph type="dt" sz="half" idx="10"/>
          </p:nvPr>
        </p:nvSpPr>
        <p:spPr/>
        <p:txBody>
          <a:bodyPr/>
          <a:lstStyle/>
          <a:p>
            <a:fld id="{D6F6C863-D7C4-475D-AC41-9514F2424493}" type="datetimeFigureOut">
              <a:rPr lang="en-US" smtClean="0"/>
              <a:t>5/31/2025</a:t>
            </a:fld>
            <a:endParaRPr lang="en-US"/>
          </a:p>
        </p:txBody>
      </p:sp>
      <p:sp>
        <p:nvSpPr>
          <p:cNvPr id="5" name="Footer Placeholder 4">
            <a:extLst>
              <a:ext uri="{FF2B5EF4-FFF2-40B4-BE49-F238E27FC236}">
                <a16:creationId xmlns:a16="http://schemas.microsoft.com/office/drawing/2014/main" id="{97E1F453-B499-2C24-A23F-1B479DB26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B7646-C851-7C0A-5CDA-3E904C2F37BE}"/>
              </a:ext>
            </a:extLst>
          </p:cNvPr>
          <p:cNvSpPr>
            <a:spLocks noGrp="1"/>
          </p:cNvSpPr>
          <p:nvPr>
            <p:ph type="sldNum" sz="quarter" idx="12"/>
          </p:nvPr>
        </p:nvSpPr>
        <p:spPr/>
        <p:txBody>
          <a:bodyPr/>
          <a:lstStyle/>
          <a:p>
            <a:fld id="{44C3B245-6142-49E1-B910-9B23C2226C48}" type="slidenum">
              <a:rPr lang="en-US" smtClean="0"/>
              <a:t>‹#›</a:t>
            </a:fld>
            <a:endParaRPr lang="en-US"/>
          </a:p>
        </p:txBody>
      </p:sp>
    </p:spTree>
    <p:extLst>
      <p:ext uri="{BB962C8B-B14F-4D97-AF65-F5344CB8AC3E}">
        <p14:creationId xmlns:p14="http://schemas.microsoft.com/office/powerpoint/2010/main" val="265295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10FC-B5D7-223C-46B6-61D22E78CF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9338DA-C1FD-272F-5F9D-C596B21D77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BEAD2-5B65-CBCC-4895-080AABD36D74}"/>
              </a:ext>
            </a:extLst>
          </p:cNvPr>
          <p:cNvSpPr>
            <a:spLocks noGrp="1"/>
          </p:cNvSpPr>
          <p:nvPr>
            <p:ph type="dt" sz="half" idx="10"/>
          </p:nvPr>
        </p:nvSpPr>
        <p:spPr/>
        <p:txBody>
          <a:bodyPr/>
          <a:lstStyle/>
          <a:p>
            <a:fld id="{D6F6C863-D7C4-475D-AC41-9514F2424493}" type="datetimeFigureOut">
              <a:rPr lang="en-US" smtClean="0"/>
              <a:t>5/31/2025</a:t>
            </a:fld>
            <a:endParaRPr lang="en-US"/>
          </a:p>
        </p:txBody>
      </p:sp>
      <p:sp>
        <p:nvSpPr>
          <p:cNvPr id="5" name="Footer Placeholder 4">
            <a:extLst>
              <a:ext uri="{FF2B5EF4-FFF2-40B4-BE49-F238E27FC236}">
                <a16:creationId xmlns:a16="http://schemas.microsoft.com/office/drawing/2014/main" id="{988353FD-130C-80CB-8A91-3DCDC6266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0BEA0-E143-6A01-CCAA-4933774505C2}"/>
              </a:ext>
            </a:extLst>
          </p:cNvPr>
          <p:cNvSpPr>
            <a:spLocks noGrp="1"/>
          </p:cNvSpPr>
          <p:nvPr>
            <p:ph type="sldNum" sz="quarter" idx="12"/>
          </p:nvPr>
        </p:nvSpPr>
        <p:spPr/>
        <p:txBody>
          <a:bodyPr/>
          <a:lstStyle/>
          <a:p>
            <a:fld id="{44C3B245-6142-49E1-B910-9B23C2226C48}" type="slidenum">
              <a:rPr lang="en-US" smtClean="0"/>
              <a:t>‹#›</a:t>
            </a:fld>
            <a:endParaRPr lang="en-US"/>
          </a:p>
        </p:txBody>
      </p:sp>
    </p:spTree>
    <p:extLst>
      <p:ext uri="{BB962C8B-B14F-4D97-AF65-F5344CB8AC3E}">
        <p14:creationId xmlns:p14="http://schemas.microsoft.com/office/powerpoint/2010/main" val="41766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FBF1-405B-8E6C-AB0E-FE6788AE3D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D827E8-5F52-7D97-998B-CB212D6C0A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DB1A85-94F6-8FA8-B38F-ABA6598E6FDE}"/>
              </a:ext>
            </a:extLst>
          </p:cNvPr>
          <p:cNvSpPr>
            <a:spLocks noGrp="1"/>
          </p:cNvSpPr>
          <p:nvPr>
            <p:ph type="dt" sz="half" idx="10"/>
          </p:nvPr>
        </p:nvSpPr>
        <p:spPr/>
        <p:txBody>
          <a:bodyPr/>
          <a:lstStyle/>
          <a:p>
            <a:fld id="{D6F6C863-D7C4-475D-AC41-9514F2424493}" type="datetimeFigureOut">
              <a:rPr lang="en-US" smtClean="0"/>
              <a:t>5/31/2025</a:t>
            </a:fld>
            <a:endParaRPr lang="en-US"/>
          </a:p>
        </p:txBody>
      </p:sp>
      <p:sp>
        <p:nvSpPr>
          <p:cNvPr id="5" name="Footer Placeholder 4">
            <a:extLst>
              <a:ext uri="{FF2B5EF4-FFF2-40B4-BE49-F238E27FC236}">
                <a16:creationId xmlns:a16="http://schemas.microsoft.com/office/drawing/2014/main" id="{FBDC0E0E-EAE6-0913-9DAF-24FF6C4F7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577AA-2D4F-CDF8-4C2D-40F43B0A7996}"/>
              </a:ext>
            </a:extLst>
          </p:cNvPr>
          <p:cNvSpPr>
            <a:spLocks noGrp="1"/>
          </p:cNvSpPr>
          <p:nvPr>
            <p:ph type="sldNum" sz="quarter" idx="12"/>
          </p:nvPr>
        </p:nvSpPr>
        <p:spPr/>
        <p:txBody>
          <a:bodyPr/>
          <a:lstStyle/>
          <a:p>
            <a:fld id="{44C3B245-6142-49E1-B910-9B23C2226C48}" type="slidenum">
              <a:rPr lang="en-US" smtClean="0"/>
              <a:t>‹#›</a:t>
            </a:fld>
            <a:endParaRPr lang="en-US"/>
          </a:p>
        </p:txBody>
      </p:sp>
    </p:spTree>
    <p:extLst>
      <p:ext uri="{BB962C8B-B14F-4D97-AF65-F5344CB8AC3E}">
        <p14:creationId xmlns:p14="http://schemas.microsoft.com/office/powerpoint/2010/main" val="387037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1CA9-4CD4-11EB-8812-93DF2D916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5AFCF-4CCC-14E6-6515-35924E6D3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242086-6836-7246-55BB-417901A1F0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26A32E-A333-AD36-BB1D-DEF8AC680848}"/>
              </a:ext>
            </a:extLst>
          </p:cNvPr>
          <p:cNvSpPr>
            <a:spLocks noGrp="1"/>
          </p:cNvSpPr>
          <p:nvPr>
            <p:ph type="dt" sz="half" idx="10"/>
          </p:nvPr>
        </p:nvSpPr>
        <p:spPr/>
        <p:txBody>
          <a:bodyPr/>
          <a:lstStyle/>
          <a:p>
            <a:fld id="{D6F6C863-D7C4-475D-AC41-9514F2424493}" type="datetimeFigureOut">
              <a:rPr lang="en-US" smtClean="0"/>
              <a:t>5/31/2025</a:t>
            </a:fld>
            <a:endParaRPr lang="en-US"/>
          </a:p>
        </p:txBody>
      </p:sp>
      <p:sp>
        <p:nvSpPr>
          <p:cNvPr id="6" name="Footer Placeholder 5">
            <a:extLst>
              <a:ext uri="{FF2B5EF4-FFF2-40B4-BE49-F238E27FC236}">
                <a16:creationId xmlns:a16="http://schemas.microsoft.com/office/drawing/2014/main" id="{A289DB6B-F946-616B-E035-A37543EFF6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22691-DF48-7CA7-E588-C5DC6FB8E40C}"/>
              </a:ext>
            </a:extLst>
          </p:cNvPr>
          <p:cNvSpPr>
            <a:spLocks noGrp="1"/>
          </p:cNvSpPr>
          <p:nvPr>
            <p:ph type="sldNum" sz="quarter" idx="12"/>
          </p:nvPr>
        </p:nvSpPr>
        <p:spPr/>
        <p:txBody>
          <a:bodyPr/>
          <a:lstStyle/>
          <a:p>
            <a:fld id="{44C3B245-6142-49E1-B910-9B23C2226C48}" type="slidenum">
              <a:rPr lang="en-US" smtClean="0"/>
              <a:t>‹#›</a:t>
            </a:fld>
            <a:endParaRPr lang="en-US"/>
          </a:p>
        </p:txBody>
      </p:sp>
    </p:spTree>
    <p:extLst>
      <p:ext uri="{BB962C8B-B14F-4D97-AF65-F5344CB8AC3E}">
        <p14:creationId xmlns:p14="http://schemas.microsoft.com/office/powerpoint/2010/main" val="2910087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D35A-1809-36B7-6118-A758B42A9F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3036B8-6828-B018-6DDF-8BBEB8D2A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2E03E2-293F-C716-3145-7D68CE37E4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AAEFCB-504D-85EF-9F94-E5D536101E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06ADED-AAD4-9EC1-52A8-D70535FBDB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08DF57-1CE5-5839-94CF-ABFF34DE98A1}"/>
              </a:ext>
            </a:extLst>
          </p:cNvPr>
          <p:cNvSpPr>
            <a:spLocks noGrp="1"/>
          </p:cNvSpPr>
          <p:nvPr>
            <p:ph type="dt" sz="half" idx="10"/>
          </p:nvPr>
        </p:nvSpPr>
        <p:spPr/>
        <p:txBody>
          <a:bodyPr/>
          <a:lstStyle/>
          <a:p>
            <a:fld id="{D6F6C863-D7C4-475D-AC41-9514F2424493}" type="datetimeFigureOut">
              <a:rPr lang="en-US" smtClean="0"/>
              <a:t>5/31/2025</a:t>
            </a:fld>
            <a:endParaRPr lang="en-US"/>
          </a:p>
        </p:txBody>
      </p:sp>
      <p:sp>
        <p:nvSpPr>
          <p:cNvPr id="8" name="Footer Placeholder 7">
            <a:extLst>
              <a:ext uri="{FF2B5EF4-FFF2-40B4-BE49-F238E27FC236}">
                <a16:creationId xmlns:a16="http://schemas.microsoft.com/office/drawing/2014/main" id="{BEBE41F7-28A7-84EA-ABF9-980786B91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E28963-AC8E-1164-1D86-C9134E6299A7}"/>
              </a:ext>
            </a:extLst>
          </p:cNvPr>
          <p:cNvSpPr>
            <a:spLocks noGrp="1"/>
          </p:cNvSpPr>
          <p:nvPr>
            <p:ph type="sldNum" sz="quarter" idx="12"/>
          </p:nvPr>
        </p:nvSpPr>
        <p:spPr/>
        <p:txBody>
          <a:bodyPr/>
          <a:lstStyle/>
          <a:p>
            <a:fld id="{44C3B245-6142-49E1-B910-9B23C2226C48}" type="slidenum">
              <a:rPr lang="en-US" smtClean="0"/>
              <a:t>‹#›</a:t>
            </a:fld>
            <a:endParaRPr lang="en-US"/>
          </a:p>
        </p:txBody>
      </p:sp>
    </p:spTree>
    <p:extLst>
      <p:ext uri="{BB962C8B-B14F-4D97-AF65-F5344CB8AC3E}">
        <p14:creationId xmlns:p14="http://schemas.microsoft.com/office/powerpoint/2010/main" val="107734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789B-06DB-DCB9-563D-296C782A2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48748-7261-6902-569A-D492A6D34DC7}"/>
              </a:ext>
            </a:extLst>
          </p:cNvPr>
          <p:cNvSpPr>
            <a:spLocks noGrp="1"/>
          </p:cNvSpPr>
          <p:nvPr>
            <p:ph type="dt" sz="half" idx="10"/>
          </p:nvPr>
        </p:nvSpPr>
        <p:spPr/>
        <p:txBody>
          <a:bodyPr/>
          <a:lstStyle/>
          <a:p>
            <a:fld id="{D6F6C863-D7C4-475D-AC41-9514F2424493}" type="datetimeFigureOut">
              <a:rPr lang="en-US" smtClean="0"/>
              <a:t>5/31/2025</a:t>
            </a:fld>
            <a:endParaRPr lang="en-US"/>
          </a:p>
        </p:txBody>
      </p:sp>
      <p:sp>
        <p:nvSpPr>
          <p:cNvPr id="4" name="Footer Placeholder 3">
            <a:extLst>
              <a:ext uri="{FF2B5EF4-FFF2-40B4-BE49-F238E27FC236}">
                <a16:creationId xmlns:a16="http://schemas.microsoft.com/office/drawing/2014/main" id="{ADE06B8C-078D-71F5-870C-76364F029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EFC1FA-CD29-5C12-8AD8-E19C0A545AA1}"/>
              </a:ext>
            </a:extLst>
          </p:cNvPr>
          <p:cNvSpPr>
            <a:spLocks noGrp="1"/>
          </p:cNvSpPr>
          <p:nvPr>
            <p:ph type="sldNum" sz="quarter" idx="12"/>
          </p:nvPr>
        </p:nvSpPr>
        <p:spPr/>
        <p:txBody>
          <a:bodyPr/>
          <a:lstStyle/>
          <a:p>
            <a:fld id="{44C3B245-6142-49E1-B910-9B23C2226C48}" type="slidenum">
              <a:rPr lang="en-US" smtClean="0"/>
              <a:t>‹#›</a:t>
            </a:fld>
            <a:endParaRPr lang="en-US"/>
          </a:p>
        </p:txBody>
      </p:sp>
    </p:spTree>
    <p:extLst>
      <p:ext uri="{BB962C8B-B14F-4D97-AF65-F5344CB8AC3E}">
        <p14:creationId xmlns:p14="http://schemas.microsoft.com/office/powerpoint/2010/main" val="312955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536BB6-9AFA-FBBF-18B4-5CA0AD637A8D}"/>
              </a:ext>
            </a:extLst>
          </p:cNvPr>
          <p:cNvSpPr>
            <a:spLocks noGrp="1"/>
          </p:cNvSpPr>
          <p:nvPr>
            <p:ph type="dt" sz="half" idx="10"/>
          </p:nvPr>
        </p:nvSpPr>
        <p:spPr/>
        <p:txBody>
          <a:bodyPr/>
          <a:lstStyle/>
          <a:p>
            <a:fld id="{D6F6C863-D7C4-475D-AC41-9514F2424493}" type="datetimeFigureOut">
              <a:rPr lang="en-US" smtClean="0"/>
              <a:t>5/31/2025</a:t>
            </a:fld>
            <a:endParaRPr lang="en-US"/>
          </a:p>
        </p:txBody>
      </p:sp>
      <p:sp>
        <p:nvSpPr>
          <p:cNvPr id="3" name="Footer Placeholder 2">
            <a:extLst>
              <a:ext uri="{FF2B5EF4-FFF2-40B4-BE49-F238E27FC236}">
                <a16:creationId xmlns:a16="http://schemas.microsoft.com/office/drawing/2014/main" id="{2EE51D01-38C4-CE92-8F77-F021A8383C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F9F2DC-81F0-366C-8913-44B9EEB3F44D}"/>
              </a:ext>
            </a:extLst>
          </p:cNvPr>
          <p:cNvSpPr>
            <a:spLocks noGrp="1"/>
          </p:cNvSpPr>
          <p:nvPr>
            <p:ph type="sldNum" sz="quarter" idx="12"/>
          </p:nvPr>
        </p:nvSpPr>
        <p:spPr/>
        <p:txBody>
          <a:bodyPr/>
          <a:lstStyle/>
          <a:p>
            <a:fld id="{44C3B245-6142-49E1-B910-9B23C2226C48}" type="slidenum">
              <a:rPr lang="en-US" smtClean="0"/>
              <a:t>‹#›</a:t>
            </a:fld>
            <a:endParaRPr lang="en-US"/>
          </a:p>
        </p:txBody>
      </p:sp>
    </p:spTree>
    <p:extLst>
      <p:ext uri="{BB962C8B-B14F-4D97-AF65-F5344CB8AC3E}">
        <p14:creationId xmlns:p14="http://schemas.microsoft.com/office/powerpoint/2010/main" val="57167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8063-A53F-CD8C-F9C5-91DCFFF8D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72C0AC-55B2-5218-B633-408B97C6A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F6059A-C137-DE83-5939-6E4DB8C2D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5B239-3DC3-15A7-0621-164339D16DF3}"/>
              </a:ext>
            </a:extLst>
          </p:cNvPr>
          <p:cNvSpPr>
            <a:spLocks noGrp="1"/>
          </p:cNvSpPr>
          <p:nvPr>
            <p:ph type="dt" sz="half" idx="10"/>
          </p:nvPr>
        </p:nvSpPr>
        <p:spPr/>
        <p:txBody>
          <a:bodyPr/>
          <a:lstStyle/>
          <a:p>
            <a:fld id="{D6F6C863-D7C4-475D-AC41-9514F2424493}" type="datetimeFigureOut">
              <a:rPr lang="en-US" smtClean="0"/>
              <a:t>5/31/2025</a:t>
            </a:fld>
            <a:endParaRPr lang="en-US"/>
          </a:p>
        </p:txBody>
      </p:sp>
      <p:sp>
        <p:nvSpPr>
          <p:cNvPr id="6" name="Footer Placeholder 5">
            <a:extLst>
              <a:ext uri="{FF2B5EF4-FFF2-40B4-BE49-F238E27FC236}">
                <a16:creationId xmlns:a16="http://schemas.microsoft.com/office/drawing/2014/main" id="{7A21B96A-084B-55F3-9168-7C9EC0866E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A35A8-4C67-48C9-7DD2-FCC48C514F90}"/>
              </a:ext>
            </a:extLst>
          </p:cNvPr>
          <p:cNvSpPr>
            <a:spLocks noGrp="1"/>
          </p:cNvSpPr>
          <p:nvPr>
            <p:ph type="sldNum" sz="quarter" idx="12"/>
          </p:nvPr>
        </p:nvSpPr>
        <p:spPr/>
        <p:txBody>
          <a:bodyPr/>
          <a:lstStyle/>
          <a:p>
            <a:fld id="{44C3B245-6142-49E1-B910-9B23C2226C48}" type="slidenum">
              <a:rPr lang="en-US" smtClean="0"/>
              <a:t>‹#›</a:t>
            </a:fld>
            <a:endParaRPr lang="en-US"/>
          </a:p>
        </p:txBody>
      </p:sp>
    </p:spTree>
    <p:extLst>
      <p:ext uri="{BB962C8B-B14F-4D97-AF65-F5344CB8AC3E}">
        <p14:creationId xmlns:p14="http://schemas.microsoft.com/office/powerpoint/2010/main" val="365715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91B2-32EF-0477-1978-4C84498DC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2336DE-F140-2E82-698C-89308ADA82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4098E3-240E-41C3-380F-BE86A14F7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5A00B-07FA-624A-0244-DDDF399EA3F3}"/>
              </a:ext>
            </a:extLst>
          </p:cNvPr>
          <p:cNvSpPr>
            <a:spLocks noGrp="1"/>
          </p:cNvSpPr>
          <p:nvPr>
            <p:ph type="dt" sz="half" idx="10"/>
          </p:nvPr>
        </p:nvSpPr>
        <p:spPr/>
        <p:txBody>
          <a:bodyPr/>
          <a:lstStyle/>
          <a:p>
            <a:fld id="{D6F6C863-D7C4-475D-AC41-9514F2424493}" type="datetimeFigureOut">
              <a:rPr lang="en-US" smtClean="0"/>
              <a:t>5/31/2025</a:t>
            </a:fld>
            <a:endParaRPr lang="en-US"/>
          </a:p>
        </p:txBody>
      </p:sp>
      <p:sp>
        <p:nvSpPr>
          <p:cNvPr id="6" name="Footer Placeholder 5">
            <a:extLst>
              <a:ext uri="{FF2B5EF4-FFF2-40B4-BE49-F238E27FC236}">
                <a16:creationId xmlns:a16="http://schemas.microsoft.com/office/drawing/2014/main" id="{458BA83F-A203-3A7A-3DEA-EC1440357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E1FDB-98F5-1915-64D7-0A2AC64462A3}"/>
              </a:ext>
            </a:extLst>
          </p:cNvPr>
          <p:cNvSpPr>
            <a:spLocks noGrp="1"/>
          </p:cNvSpPr>
          <p:nvPr>
            <p:ph type="sldNum" sz="quarter" idx="12"/>
          </p:nvPr>
        </p:nvSpPr>
        <p:spPr/>
        <p:txBody>
          <a:bodyPr/>
          <a:lstStyle/>
          <a:p>
            <a:fld id="{44C3B245-6142-49E1-B910-9B23C2226C48}" type="slidenum">
              <a:rPr lang="en-US" smtClean="0"/>
              <a:t>‹#›</a:t>
            </a:fld>
            <a:endParaRPr lang="en-US"/>
          </a:p>
        </p:txBody>
      </p:sp>
    </p:spTree>
    <p:extLst>
      <p:ext uri="{BB962C8B-B14F-4D97-AF65-F5344CB8AC3E}">
        <p14:creationId xmlns:p14="http://schemas.microsoft.com/office/powerpoint/2010/main" val="382327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51E13E-8437-6ACD-2B77-7C9A617E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7ABDF7-45FB-A095-5D90-65EE8DCAC8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5E28A-EF30-0806-3522-F2AAFD883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F6C863-D7C4-475D-AC41-9514F2424493}" type="datetimeFigureOut">
              <a:rPr lang="en-US" smtClean="0"/>
              <a:t>5/31/2025</a:t>
            </a:fld>
            <a:endParaRPr lang="en-US"/>
          </a:p>
        </p:txBody>
      </p:sp>
      <p:sp>
        <p:nvSpPr>
          <p:cNvPr id="5" name="Footer Placeholder 4">
            <a:extLst>
              <a:ext uri="{FF2B5EF4-FFF2-40B4-BE49-F238E27FC236}">
                <a16:creationId xmlns:a16="http://schemas.microsoft.com/office/drawing/2014/main" id="{A536ACF3-BE2F-D691-B1A9-5C5A0D40C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7F5674D-9EF5-E946-F32E-B4231C908E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C3B245-6142-49E1-B910-9B23C2226C48}" type="slidenum">
              <a:rPr lang="en-US" smtClean="0"/>
              <a:t>‹#›</a:t>
            </a:fld>
            <a:endParaRPr lang="en-US"/>
          </a:p>
        </p:txBody>
      </p:sp>
    </p:spTree>
    <p:extLst>
      <p:ext uri="{BB962C8B-B14F-4D97-AF65-F5344CB8AC3E}">
        <p14:creationId xmlns:p14="http://schemas.microsoft.com/office/powerpoint/2010/main" val="373798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airplane in the sky&#10;&#10;AI-generated content may be incorrect.">
            <a:extLst>
              <a:ext uri="{FF2B5EF4-FFF2-40B4-BE49-F238E27FC236}">
                <a16:creationId xmlns:a16="http://schemas.microsoft.com/office/drawing/2014/main" id="{A08A041A-6070-C862-BBBE-69B4FB4278BA}"/>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4365" b="1097"/>
          <a:stretch>
            <a:fill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9A1D2A6F-7CB5-00FF-4FEB-15607D8C6F54}"/>
              </a:ext>
            </a:extLst>
          </p:cNvPr>
          <p:cNvSpPr>
            <a:spLocks noGrp="1"/>
          </p:cNvSpPr>
          <p:nvPr>
            <p:ph type="ctrTitle"/>
          </p:nvPr>
        </p:nvSpPr>
        <p:spPr>
          <a:xfrm>
            <a:off x="1548580" y="1091380"/>
            <a:ext cx="9094839" cy="1578077"/>
          </a:xfrm>
        </p:spPr>
        <p:txBody>
          <a:bodyPr>
            <a:normAutofit/>
          </a:bodyPr>
          <a:lstStyle/>
          <a:p>
            <a:r>
              <a:rPr lang="en-US" sz="3600" b="1" kern="100" dirty="0">
                <a:solidFill>
                  <a:srgbClr val="FFC000"/>
                </a:solidFill>
                <a:effectLst/>
                <a:latin typeface="ADLaM Display" panose="02010000000000000000" pitchFamily="2" charset="0"/>
                <a:ea typeface="ADLaM Display" panose="02010000000000000000" pitchFamily="2" charset="0"/>
                <a:cs typeface="ADLaM Display" panose="02010000000000000000" pitchFamily="2" charset="0"/>
              </a:rPr>
              <a:t>Flight Delays and Cancellations</a:t>
            </a:r>
            <a:br>
              <a:rPr lang="en-US" sz="1800" kern="100" dirty="0">
                <a:solidFill>
                  <a:srgbClr val="FFC000"/>
                </a:solidFill>
                <a:effectLst/>
                <a:latin typeface="Aptos" panose="020B0004020202020204" pitchFamily="34" charset="0"/>
                <a:ea typeface="Aptos" panose="020B0004020202020204" pitchFamily="34" charset="0"/>
                <a:cs typeface="Arial" panose="020B0604020202020204" pitchFamily="34" charset="0"/>
              </a:rPr>
            </a:br>
            <a:r>
              <a:rPr lang="en-US" sz="2000" b="1" kern="100" dirty="0">
                <a:solidFill>
                  <a:srgbClr val="FFC000"/>
                </a:solidFill>
                <a:effectLst/>
                <a:latin typeface="ADLaM Display" panose="02010000000000000000" pitchFamily="2" charset="0"/>
                <a:ea typeface="ADLaM Display" panose="02010000000000000000" pitchFamily="2" charset="0"/>
                <a:cs typeface="ADLaM Display" panose="02010000000000000000" pitchFamily="2" charset="0"/>
              </a:rPr>
              <a:t>2015</a:t>
            </a:r>
            <a:endParaRPr lang="en-US" sz="2000" dirty="0">
              <a:solidFill>
                <a:srgbClr val="FFC000"/>
              </a:solidFill>
            </a:endParaRPr>
          </a:p>
        </p:txBody>
      </p:sp>
    </p:spTree>
    <p:extLst>
      <p:ext uri="{BB962C8B-B14F-4D97-AF65-F5344CB8AC3E}">
        <p14:creationId xmlns:p14="http://schemas.microsoft.com/office/powerpoint/2010/main" val="30156246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70DCF7-E639-5CF5-1930-172535C1D63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1595D4-29B7-7433-0D9C-83808CD07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airplane in the sky&#10;&#10;AI-generated content may be incorrect.">
            <a:extLst>
              <a:ext uri="{FF2B5EF4-FFF2-40B4-BE49-F238E27FC236}">
                <a16:creationId xmlns:a16="http://schemas.microsoft.com/office/drawing/2014/main" id="{67BFED19-0042-0E5C-1180-669FF5BB6029}"/>
              </a:ext>
            </a:extLst>
          </p:cNvPr>
          <p:cNvPicPr>
            <a:picLocks noChangeAspect="1"/>
          </p:cNvPicPr>
          <p:nvPr/>
        </p:nvPicPr>
        <p:blipFill>
          <a:blip r:embed="rId2">
            <a:extLst>
              <a:ext uri="{28A0092B-C50C-407E-A947-70E740481C1C}">
                <a14:useLocalDpi xmlns:a14="http://schemas.microsoft.com/office/drawing/2010/main" val="0"/>
              </a:ext>
            </a:extLst>
          </a:blip>
          <a:srcRect l="15070" r="1036"/>
          <a:stretch>
            <a:fillRect/>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F5BF6D1A-3BE6-5BB6-D646-44DDE77D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321689-392D-5B0F-C7DD-FBF509E7C088}"/>
              </a:ext>
            </a:extLst>
          </p:cNvPr>
          <p:cNvSpPr>
            <a:spLocks noGrp="1"/>
          </p:cNvSpPr>
          <p:nvPr>
            <p:ph type="title"/>
          </p:nvPr>
        </p:nvSpPr>
        <p:spPr>
          <a:xfrm>
            <a:off x="1842469" y="729136"/>
            <a:ext cx="8121338" cy="1083599"/>
          </a:xfrm>
        </p:spPr>
        <p:txBody>
          <a:bodyPr>
            <a:normAutofit/>
          </a:bodyPr>
          <a:lstStyle/>
          <a:p>
            <a:pPr algn="ctr"/>
            <a:r>
              <a:rPr lang="en-US" sz="3600" b="1" kern="100" dirty="0">
                <a:solidFill>
                  <a:srgbClr val="EE0000"/>
                </a:solidFill>
                <a:effectLst/>
                <a:latin typeface="Aptos" panose="020B0004020202020204" pitchFamily="34" charset="0"/>
                <a:ea typeface="Aptos" panose="020B0004020202020204" pitchFamily="34" charset="0"/>
                <a:cs typeface="Arial" panose="020B0604020202020204" pitchFamily="34" charset="0"/>
              </a:rPr>
              <a:t>Module </a:t>
            </a:r>
            <a:r>
              <a:rPr lang="en-US" sz="3600" b="1" kern="100" dirty="0">
                <a:solidFill>
                  <a:srgbClr val="EE0000"/>
                </a:solidFill>
                <a:latin typeface="Aptos" panose="020B0004020202020204" pitchFamily="34" charset="0"/>
                <a:cs typeface="Arial" panose="020B0604020202020204" pitchFamily="34" charset="0"/>
              </a:rPr>
              <a:t>for Classification Problems </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616734DB-E29D-0A74-3D5E-3610016AAF85}"/>
              </a:ext>
            </a:extLst>
          </p:cNvPr>
          <p:cNvPicPr>
            <a:picLocks noGrp="1" noChangeAspect="1"/>
          </p:cNvPicPr>
          <p:nvPr>
            <p:ph idx="1"/>
          </p:nvPr>
        </p:nvPicPr>
        <p:blipFill>
          <a:blip r:embed="rId3"/>
          <a:stretch>
            <a:fillRect/>
          </a:stretch>
        </p:blipFill>
        <p:spPr>
          <a:xfrm>
            <a:off x="2885090" y="2159698"/>
            <a:ext cx="5754413" cy="4351338"/>
          </a:xfrm>
        </p:spPr>
      </p:pic>
    </p:spTree>
    <p:extLst>
      <p:ext uri="{BB962C8B-B14F-4D97-AF65-F5344CB8AC3E}">
        <p14:creationId xmlns:p14="http://schemas.microsoft.com/office/powerpoint/2010/main" val="252766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9EC414-BABB-17A6-C8DB-6FA05A0564C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4BA7DAB-090B-F146-712F-EC5F5D16F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airplane in the sky&#10;&#10;AI-generated content may be incorrect.">
            <a:extLst>
              <a:ext uri="{FF2B5EF4-FFF2-40B4-BE49-F238E27FC236}">
                <a16:creationId xmlns:a16="http://schemas.microsoft.com/office/drawing/2014/main" id="{40EDF1E4-5515-F3C3-E699-421A20440935}"/>
              </a:ext>
            </a:extLst>
          </p:cNvPr>
          <p:cNvPicPr>
            <a:picLocks noChangeAspect="1"/>
          </p:cNvPicPr>
          <p:nvPr/>
        </p:nvPicPr>
        <p:blipFill>
          <a:blip r:embed="rId2">
            <a:extLst>
              <a:ext uri="{28A0092B-C50C-407E-A947-70E740481C1C}">
                <a14:useLocalDpi xmlns:a14="http://schemas.microsoft.com/office/drawing/2010/main" val="0"/>
              </a:ext>
            </a:extLst>
          </a:blip>
          <a:srcRect l="15070" r="1036"/>
          <a:stretch>
            <a:fillRect/>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6B1DFA11-CF11-9FE0-64AB-BC71D3BEF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56182E-3FD5-7591-12A7-72B569F8B267}"/>
              </a:ext>
            </a:extLst>
          </p:cNvPr>
          <p:cNvSpPr>
            <a:spLocks noGrp="1"/>
          </p:cNvSpPr>
          <p:nvPr>
            <p:ph type="title"/>
          </p:nvPr>
        </p:nvSpPr>
        <p:spPr>
          <a:xfrm>
            <a:off x="1842469" y="729136"/>
            <a:ext cx="8121338" cy="1083599"/>
          </a:xfrm>
        </p:spPr>
        <p:txBody>
          <a:bodyPr>
            <a:normAutofit/>
          </a:bodyPr>
          <a:lstStyle/>
          <a:p>
            <a:pPr algn="ctr"/>
            <a:r>
              <a:rPr lang="en-US" sz="3600" b="1" kern="100" dirty="0">
                <a:solidFill>
                  <a:srgbClr val="EE0000"/>
                </a:solidFill>
                <a:effectLst/>
                <a:latin typeface="Aptos" panose="020B0004020202020204" pitchFamily="34" charset="0"/>
                <a:ea typeface="Aptos" panose="020B0004020202020204" pitchFamily="34" charset="0"/>
                <a:cs typeface="Arial" panose="020B0604020202020204" pitchFamily="34" charset="0"/>
              </a:rPr>
              <a:t>Conclusions   </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3A93CC9-EB24-DA7C-1313-673E609563D9}"/>
              </a:ext>
            </a:extLst>
          </p:cNvPr>
          <p:cNvSpPr>
            <a:spLocks noGrp="1"/>
          </p:cNvSpPr>
          <p:nvPr>
            <p:ph idx="1"/>
          </p:nvPr>
        </p:nvSpPr>
        <p:spPr>
          <a:xfrm>
            <a:off x="838200" y="1825625"/>
            <a:ext cx="10515600" cy="4165272"/>
          </a:xfrm>
        </p:spPr>
        <p:txBody>
          <a:bodyPr>
            <a:normAutofit fontScale="85000" lnSpcReduction="10000"/>
          </a:bodyPr>
          <a:lstStyle/>
          <a:p>
            <a:pPr marL="0" indent="0">
              <a:buNone/>
            </a:pPr>
            <a:endParaRPr lang="en-US" dirty="0"/>
          </a:p>
          <a:p>
            <a:pPr>
              <a:lnSpc>
                <a:spcPct val="150000"/>
              </a:lnSpc>
            </a:pPr>
            <a:r>
              <a:rPr lang="en-US" b="1" dirty="0"/>
              <a:t>The model is very weak at predicting delayed flights (which is likely the most important class for you). The overall Accuracy (60%) seems reasonable, but it's misleading because it primarily stems from the model's ability to predict the majority class (non-delayed flights).</a:t>
            </a:r>
          </a:p>
          <a:p>
            <a:pPr>
              <a:lnSpc>
                <a:spcPct val="150000"/>
              </a:lnSpc>
            </a:pPr>
            <a:r>
              <a:rPr lang="en-US" b="1" dirty="0"/>
              <a:t>Data was imbalance and we need to set another module to predict the canceled flights</a:t>
            </a:r>
          </a:p>
        </p:txBody>
      </p:sp>
    </p:spTree>
    <p:extLst>
      <p:ext uri="{BB962C8B-B14F-4D97-AF65-F5344CB8AC3E}">
        <p14:creationId xmlns:p14="http://schemas.microsoft.com/office/powerpoint/2010/main" val="213820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airplane in the sky">
            <a:extLst>
              <a:ext uri="{FF2B5EF4-FFF2-40B4-BE49-F238E27FC236}">
                <a16:creationId xmlns:a16="http://schemas.microsoft.com/office/drawing/2014/main" id="{7E603F74-2AAE-731C-E4D1-887052E0438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1340" t="6484" r="18328"/>
          <a:stretch>
            <a:fillRect/>
          </a:stretch>
        </p:blipFill>
        <p:spPr>
          <a:xfrm>
            <a:off x="3523488" y="10"/>
            <a:ext cx="8668512" cy="6857990"/>
          </a:xfrm>
          <a:prstGeom prst="rect">
            <a:avLst/>
          </a:prstGeom>
        </p:spPr>
      </p:pic>
      <p:sp>
        <p:nvSpPr>
          <p:cNvPr id="21" name="Rectangle 2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F7AC82-73A1-81D8-A94B-EA0A1D2AE02C}"/>
              </a:ext>
            </a:extLst>
          </p:cNvPr>
          <p:cNvSpPr>
            <a:spLocks noGrp="1"/>
          </p:cNvSpPr>
          <p:nvPr>
            <p:ph type="title"/>
          </p:nvPr>
        </p:nvSpPr>
        <p:spPr>
          <a:xfrm>
            <a:off x="477981" y="625683"/>
            <a:ext cx="4023360" cy="3939525"/>
          </a:xfrm>
        </p:spPr>
        <p:txBody>
          <a:bodyPr vert="horz" lIns="91440" tIns="45720" rIns="91440" bIns="45720" rtlCol="0" anchor="b">
            <a:normAutofit/>
          </a:bodyPr>
          <a:lstStyle/>
          <a:p>
            <a:r>
              <a:rPr lang="en-US" sz="2400" b="1" dirty="0">
                <a:solidFill>
                  <a:srgbClr val="FF0000"/>
                </a:solidFill>
                <a:effectLst/>
                <a:latin typeface="Times New Roman" panose="02020603050405020304" pitchFamily="18" charset="0"/>
                <a:cs typeface="Times New Roman" panose="02020603050405020304" pitchFamily="18" charset="0"/>
              </a:rPr>
              <a:t>Introduction:</a:t>
            </a:r>
            <a:br>
              <a:rPr lang="en-US" sz="4800" dirty="0">
                <a:effectLst/>
              </a:rPr>
            </a:br>
            <a:r>
              <a:rPr lang="en-US" sz="1600" kern="100" dirty="0">
                <a:effectLst/>
                <a:latin typeface="Aptos" panose="020B0004020202020204" pitchFamily="34" charset="0"/>
                <a:ea typeface="Aptos" panose="020B0004020202020204" pitchFamily="34" charset="0"/>
                <a:cs typeface="Arial" panose="020B0604020202020204" pitchFamily="34" charset="0"/>
              </a:rPr>
              <a:t>The Bureau of Transportation Statistics of the U.S. Department of Transportation (DOT) keeps tabs on how well big airlines do in terms of on-time domestic flights. DOT's monthly Air Travel Consumer Report and this dataset of flight delays and cancellations from 2015 provide summary data on the number of flights that were on time, delayed, canceled, and diverted.</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4800" dirty="0"/>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111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airplane in the sky&#10;&#10;AI-generated content may be incorrect.">
            <a:extLst>
              <a:ext uri="{FF2B5EF4-FFF2-40B4-BE49-F238E27FC236}">
                <a16:creationId xmlns:a16="http://schemas.microsoft.com/office/drawing/2014/main" id="{1DF0B91F-5093-C25C-6602-B3954D79B3A4}"/>
              </a:ext>
            </a:extLst>
          </p:cNvPr>
          <p:cNvPicPr>
            <a:picLocks noChangeAspect="1"/>
          </p:cNvPicPr>
          <p:nvPr/>
        </p:nvPicPr>
        <p:blipFill>
          <a:blip r:embed="rId2">
            <a:extLst>
              <a:ext uri="{28A0092B-C50C-407E-A947-70E740481C1C}">
                <a14:useLocalDpi xmlns:a14="http://schemas.microsoft.com/office/drawing/2010/main" val="0"/>
              </a:ext>
            </a:extLst>
          </a:blip>
          <a:srcRect l="15070" r="1036"/>
          <a:stretch>
            <a:fillRect/>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D63569-7C07-1030-EE66-948352D0FE86}"/>
              </a:ext>
            </a:extLst>
          </p:cNvPr>
          <p:cNvSpPr>
            <a:spLocks noGrp="1"/>
          </p:cNvSpPr>
          <p:nvPr>
            <p:ph type="title"/>
          </p:nvPr>
        </p:nvSpPr>
        <p:spPr>
          <a:xfrm>
            <a:off x="3689131" y="884903"/>
            <a:ext cx="7664669" cy="1083599"/>
          </a:xfrm>
        </p:spPr>
        <p:txBody>
          <a:bodyPr>
            <a:normAutofit/>
          </a:bodyPr>
          <a:lstStyle/>
          <a:p>
            <a:pPr algn="ctr"/>
            <a:r>
              <a:rPr lang="en-US" sz="2800" b="1" kern="100" dirty="0">
                <a:solidFill>
                  <a:srgbClr val="EE0000"/>
                </a:solidFill>
                <a:effectLst/>
                <a:latin typeface="Aptos" panose="020B0004020202020204" pitchFamily="34" charset="0"/>
                <a:ea typeface="Aptos" panose="020B0004020202020204" pitchFamily="34" charset="0"/>
                <a:cs typeface="Arial" panose="020B0604020202020204" pitchFamily="34" charset="0"/>
              </a:rPr>
              <a:t>Data overview:</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8B7B36DB-3F02-30C7-42DC-47B6AB6D8F07}"/>
              </a:ext>
            </a:extLst>
          </p:cNvPr>
          <p:cNvSpPr>
            <a:spLocks noGrp="1"/>
          </p:cNvSpPr>
          <p:nvPr>
            <p:ph idx="1"/>
          </p:nvPr>
        </p:nvSpPr>
        <p:spPr>
          <a:xfrm>
            <a:off x="3689131" y="2541870"/>
            <a:ext cx="7707658" cy="3742762"/>
          </a:xfrm>
        </p:spPr>
        <p:txBody>
          <a:bodyPr>
            <a:normAutofit/>
          </a:bodyPr>
          <a:lstStyle/>
          <a:p>
            <a:pPr marL="0" marR="0">
              <a:lnSpc>
                <a:spcPct val="115000"/>
              </a:lnSpc>
              <a:spcAft>
                <a:spcPts val="800"/>
              </a:spcAft>
              <a:buNone/>
            </a:pPr>
            <a:r>
              <a:rPr lang="en-US" kern="100" dirty="0">
                <a:effectLst/>
                <a:latin typeface="Aptos" panose="020B0004020202020204" pitchFamily="34" charset="0"/>
                <a:ea typeface="Aptos" panose="020B0004020202020204" pitchFamily="34" charset="0"/>
                <a:cs typeface="Arial" panose="020B0604020202020204" pitchFamily="34" charset="0"/>
              </a:rPr>
              <a:t>data contains 3 files:</a:t>
            </a:r>
          </a:p>
          <a:p>
            <a:pPr marL="742950" marR="0" lvl="1" indent="-285750">
              <a:lnSpc>
                <a:spcPct val="115000"/>
              </a:lnSpc>
              <a:spcAft>
                <a:spcPts val="800"/>
              </a:spcAft>
              <a:buFont typeface="+mj-lt"/>
              <a:buAutoNum type="arabicParenR"/>
            </a:pPr>
            <a:r>
              <a:rPr lang="en-US" sz="2800" kern="100" dirty="0">
                <a:effectLst/>
                <a:latin typeface="Aptos" panose="020B0004020202020204" pitchFamily="34" charset="0"/>
                <a:ea typeface="Aptos" panose="020B0004020202020204" pitchFamily="34" charset="0"/>
                <a:cs typeface="Arial" panose="020B0604020202020204" pitchFamily="34" charset="0"/>
              </a:rPr>
              <a:t>Flights: 5819078 rows, 31 columns</a:t>
            </a:r>
          </a:p>
          <a:p>
            <a:pPr marL="742950" marR="0" lvl="1" indent="-285750">
              <a:lnSpc>
                <a:spcPct val="115000"/>
              </a:lnSpc>
              <a:spcAft>
                <a:spcPts val="800"/>
              </a:spcAft>
              <a:buFont typeface="+mj-lt"/>
              <a:buAutoNum type="arabicParenR"/>
            </a:pPr>
            <a:r>
              <a:rPr lang="en-US" sz="2800" kern="100" dirty="0">
                <a:effectLst/>
                <a:latin typeface="Aptos" panose="020B0004020202020204" pitchFamily="34" charset="0"/>
                <a:ea typeface="Aptos" panose="020B0004020202020204" pitchFamily="34" charset="0"/>
                <a:cs typeface="Arial" panose="020B0604020202020204" pitchFamily="34" charset="0"/>
              </a:rPr>
              <a:t>Airports: 322 rows, 7 columns</a:t>
            </a:r>
          </a:p>
          <a:p>
            <a:pPr marL="742950" marR="0" lvl="1" indent="-285750">
              <a:lnSpc>
                <a:spcPct val="115000"/>
              </a:lnSpc>
              <a:spcAft>
                <a:spcPts val="800"/>
              </a:spcAft>
              <a:buFont typeface="+mj-lt"/>
              <a:buAutoNum type="arabicParenR"/>
            </a:pPr>
            <a:r>
              <a:rPr lang="en-US" sz="2800" kern="100" dirty="0">
                <a:effectLst/>
                <a:latin typeface="Aptos" panose="020B0004020202020204" pitchFamily="34" charset="0"/>
                <a:ea typeface="Aptos" panose="020B0004020202020204" pitchFamily="34" charset="0"/>
                <a:cs typeface="Arial" panose="020B0604020202020204" pitchFamily="34" charset="0"/>
              </a:rPr>
              <a:t>Airlines: 14 rows, 2 columns</a:t>
            </a:r>
          </a:p>
          <a:p>
            <a:endParaRPr lang="en-US" sz="2000" dirty="0"/>
          </a:p>
        </p:txBody>
      </p:sp>
    </p:spTree>
    <p:extLst>
      <p:ext uri="{BB962C8B-B14F-4D97-AF65-F5344CB8AC3E}">
        <p14:creationId xmlns:p14="http://schemas.microsoft.com/office/powerpoint/2010/main" val="234040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D48C92-CE9A-E435-A2BA-03B3920E028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8F3E4-0CCE-4132-A473-6A38DFD2E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airplane in the sky&#10;&#10;AI-generated content may be incorrect.">
            <a:extLst>
              <a:ext uri="{FF2B5EF4-FFF2-40B4-BE49-F238E27FC236}">
                <a16:creationId xmlns:a16="http://schemas.microsoft.com/office/drawing/2014/main" id="{3A0AD2CC-B885-509F-CF1F-3315F4587A1F}"/>
              </a:ext>
            </a:extLst>
          </p:cNvPr>
          <p:cNvPicPr>
            <a:picLocks noChangeAspect="1"/>
          </p:cNvPicPr>
          <p:nvPr/>
        </p:nvPicPr>
        <p:blipFill>
          <a:blip r:embed="rId2">
            <a:extLst>
              <a:ext uri="{28A0092B-C50C-407E-A947-70E740481C1C}">
                <a14:useLocalDpi xmlns:a14="http://schemas.microsoft.com/office/drawing/2010/main" val="0"/>
              </a:ext>
            </a:extLst>
          </a:blip>
          <a:srcRect l="15070" r="1036"/>
          <a:stretch>
            <a:fillRect/>
          </a:stretch>
        </p:blipFill>
        <p:spPr>
          <a:xfrm>
            <a:off x="0" y="0"/>
            <a:ext cx="9669642" cy="6857990"/>
          </a:xfrm>
          <a:prstGeom prst="rect">
            <a:avLst/>
          </a:prstGeom>
        </p:spPr>
      </p:pic>
      <p:sp>
        <p:nvSpPr>
          <p:cNvPr id="14" name="Rectangle 13">
            <a:extLst>
              <a:ext uri="{FF2B5EF4-FFF2-40B4-BE49-F238E27FC236}">
                <a16:creationId xmlns:a16="http://schemas.microsoft.com/office/drawing/2014/main" id="{9311C0A3-44DB-EBE6-6762-ADDB1C530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CAFE41-B102-4880-F162-BC72848944BB}"/>
              </a:ext>
            </a:extLst>
          </p:cNvPr>
          <p:cNvSpPr>
            <a:spLocks noGrp="1"/>
          </p:cNvSpPr>
          <p:nvPr>
            <p:ph type="title"/>
          </p:nvPr>
        </p:nvSpPr>
        <p:spPr>
          <a:xfrm>
            <a:off x="3689131" y="501445"/>
            <a:ext cx="7664669" cy="1047137"/>
          </a:xfrm>
        </p:spPr>
        <p:txBody>
          <a:bodyPr>
            <a:normAutofit/>
          </a:bodyPr>
          <a:lstStyle/>
          <a:p>
            <a:pPr algn="ct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201838B-B2CB-DB89-AADB-A00C23BEB2B4}"/>
              </a:ext>
            </a:extLst>
          </p:cNvPr>
          <p:cNvSpPr/>
          <p:nvPr/>
        </p:nvSpPr>
        <p:spPr>
          <a:xfrm>
            <a:off x="1270981" y="1972594"/>
            <a:ext cx="2669458" cy="11651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dirty="0">
                <a:solidFill>
                  <a:srgbClr val="FFFF00"/>
                </a:solidFill>
                <a:effectLst/>
                <a:latin typeface="Consolas" panose="020B0609020204030204" pitchFamily="49" charset="0"/>
              </a:rPr>
              <a:t>Total flights overall</a:t>
            </a:r>
          </a:p>
          <a:p>
            <a:pPr algn="ctr">
              <a:lnSpc>
                <a:spcPts val="1425"/>
              </a:lnSpc>
            </a:pPr>
            <a:endParaRPr lang="en-US" b="0" dirty="0">
              <a:solidFill>
                <a:srgbClr val="FFFF00"/>
              </a:solidFill>
              <a:effectLst/>
              <a:latin typeface="Consolas" panose="020B0609020204030204" pitchFamily="49" charset="0"/>
            </a:endParaRPr>
          </a:p>
          <a:p>
            <a:pPr algn="ctr">
              <a:lnSpc>
                <a:spcPts val="1425"/>
              </a:lnSpc>
            </a:pPr>
            <a:r>
              <a:rPr lang="en-US" b="1" i="0" dirty="0">
                <a:solidFill>
                  <a:schemeClr val="bg1"/>
                </a:solidFill>
                <a:effectLst/>
                <a:latin typeface="Consolas" panose="020B0609020204030204" pitchFamily="49" charset="0"/>
              </a:rPr>
              <a:t>222119</a:t>
            </a:r>
            <a:endParaRPr lang="en-US" b="1" dirty="0">
              <a:solidFill>
                <a:schemeClr val="bg1"/>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B6F9C04D-A538-4C42-CD63-9CD999620805}"/>
              </a:ext>
            </a:extLst>
          </p:cNvPr>
          <p:cNvSpPr/>
          <p:nvPr/>
        </p:nvSpPr>
        <p:spPr>
          <a:xfrm>
            <a:off x="1356181" y="3832730"/>
            <a:ext cx="2669458" cy="11651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Consolas" panose="020B0609020204030204" pitchFamily="49" charset="0"/>
              </a:rPr>
              <a:t>Delayed flights</a:t>
            </a:r>
          </a:p>
          <a:p>
            <a:pPr algn="ctr"/>
            <a:endParaRPr lang="en-US" dirty="0">
              <a:solidFill>
                <a:srgbClr val="FFFF00"/>
              </a:solidFill>
              <a:latin typeface="Consolas" panose="020B0609020204030204" pitchFamily="49" charset="0"/>
            </a:endParaRPr>
          </a:p>
          <a:p>
            <a:pPr algn="ctr">
              <a:lnSpc>
                <a:spcPts val="1425"/>
              </a:lnSpc>
            </a:pPr>
            <a:r>
              <a:rPr lang="en-US" b="1" dirty="0">
                <a:solidFill>
                  <a:schemeClr val="bg1"/>
                </a:solidFill>
                <a:latin typeface="Consolas" panose="020B0609020204030204" pitchFamily="49" charset="0"/>
              </a:rPr>
              <a:t>92540</a:t>
            </a:r>
          </a:p>
        </p:txBody>
      </p:sp>
      <p:sp>
        <p:nvSpPr>
          <p:cNvPr id="10" name="Rectangle: Rounded Corners 9">
            <a:extLst>
              <a:ext uri="{FF2B5EF4-FFF2-40B4-BE49-F238E27FC236}">
                <a16:creationId xmlns:a16="http://schemas.microsoft.com/office/drawing/2014/main" id="{7CC43308-C283-38C0-4558-2E86A4334A1A}"/>
              </a:ext>
            </a:extLst>
          </p:cNvPr>
          <p:cNvSpPr/>
          <p:nvPr/>
        </p:nvSpPr>
        <p:spPr>
          <a:xfrm>
            <a:off x="7730729" y="1914526"/>
            <a:ext cx="2669458" cy="11651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Consolas" panose="020B0609020204030204" pitchFamily="49" charset="0"/>
              </a:rPr>
              <a:t>Canceled flights</a:t>
            </a:r>
          </a:p>
          <a:p>
            <a:pPr algn="ctr"/>
            <a:endParaRPr lang="en-US" dirty="0">
              <a:solidFill>
                <a:srgbClr val="FFFF00"/>
              </a:solidFill>
              <a:latin typeface="Consolas" panose="020B0609020204030204" pitchFamily="49" charset="0"/>
            </a:endParaRPr>
          </a:p>
          <a:p>
            <a:pPr algn="ctr">
              <a:lnSpc>
                <a:spcPts val="1425"/>
              </a:lnSpc>
            </a:pPr>
            <a:r>
              <a:rPr lang="en-US" b="1" dirty="0">
                <a:solidFill>
                  <a:schemeClr val="bg1"/>
                </a:solidFill>
                <a:latin typeface="Consolas" panose="020B0609020204030204" pitchFamily="49" charset="0"/>
              </a:rPr>
              <a:t>2735</a:t>
            </a:r>
          </a:p>
        </p:txBody>
      </p:sp>
      <p:sp>
        <p:nvSpPr>
          <p:cNvPr id="11" name="Rectangle: Rounded Corners 10">
            <a:extLst>
              <a:ext uri="{FF2B5EF4-FFF2-40B4-BE49-F238E27FC236}">
                <a16:creationId xmlns:a16="http://schemas.microsoft.com/office/drawing/2014/main" id="{839D2B6A-0BC8-9E8F-F140-3DFC390F64B7}"/>
              </a:ext>
            </a:extLst>
          </p:cNvPr>
          <p:cNvSpPr/>
          <p:nvPr/>
        </p:nvSpPr>
        <p:spPr>
          <a:xfrm>
            <a:off x="4448714" y="442451"/>
            <a:ext cx="2669458" cy="11651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Consolas" panose="020B0609020204030204" pitchFamily="49" charset="0"/>
              </a:rPr>
              <a:t>Airports</a:t>
            </a:r>
          </a:p>
          <a:p>
            <a:pPr algn="ctr"/>
            <a:r>
              <a:rPr lang="en-US" dirty="0">
                <a:solidFill>
                  <a:srgbClr val="FFFF00"/>
                </a:solidFill>
                <a:latin typeface="Consolas" panose="020B0609020204030204" pitchFamily="49" charset="0"/>
              </a:rPr>
              <a:t> </a:t>
            </a:r>
          </a:p>
          <a:p>
            <a:pPr algn="ctr">
              <a:lnSpc>
                <a:spcPts val="1425"/>
              </a:lnSpc>
            </a:pPr>
            <a:r>
              <a:rPr lang="en-US" b="1" dirty="0">
                <a:solidFill>
                  <a:schemeClr val="bg1"/>
                </a:solidFill>
                <a:latin typeface="Consolas" panose="020B0609020204030204" pitchFamily="49" charset="0"/>
              </a:rPr>
              <a:t>322</a:t>
            </a:r>
          </a:p>
        </p:txBody>
      </p:sp>
      <p:sp>
        <p:nvSpPr>
          <p:cNvPr id="13" name="Rectangle: Rounded Corners 12">
            <a:extLst>
              <a:ext uri="{FF2B5EF4-FFF2-40B4-BE49-F238E27FC236}">
                <a16:creationId xmlns:a16="http://schemas.microsoft.com/office/drawing/2014/main" id="{A647E04D-A54C-E571-D821-E3AFB0C140FE}"/>
              </a:ext>
            </a:extLst>
          </p:cNvPr>
          <p:cNvSpPr/>
          <p:nvPr/>
        </p:nvSpPr>
        <p:spPr>
          <a:xfrm>
            <a:off x="7842263" y="3778351"/>
            <a:ext cx="2669458" cy="11651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Consolas" panose="020B0609020204030204" pitchFamily="49" charset="0"/>
              </a:rPr>
              <a:t>Diverted flights</a:t>
            </a:r>
          </a:p>
          <a:p>
            <a:pPr algn="ctr"/>
            <a:endParaRPr lang="en-US" dirty="0">
              <a:solidFill>
                <a:srgbClr val="FFFF00"/>
              </a:solidFill>
              <a:latin typeface="Consolas" panose="020B0609020204030204" pitchFamily="49" charset="0"/>
            </a:endParaRPr>
          </a:p>
          <a:p>
            <a:pPr algn="ctr">
              <a:lnSpc>
                <a:spcPts val="1425"/>
              </a:lnSpc>
            </a:pPr>
            <a:r>
              <a:rPr lang="en-US" b="1" dirty="0">
                <a:solidFill>
                  <a:schemeClr val="bg1"/>
                </a:solidFill>
                <a:latin typeface="Consolas" panose="020B0609020204030204" pitchFamily="49" charset="0"/>
              </a:rPr>
              <a:t>628</a:t>
            </a:r>
          </a:p>
        </p:txBody>
      </p:sp>
    </p:spTree>
    <p:extLst>
      <p:ext uri="{BB962C8B-B14F-4D97-AF65-F5344CB8AC3E}">
        <p14:creationId xmlns:p14="http://schemas.microsoft.com/office/powerpoint/2010/main" val="1668855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19148C19-F532-8D39-B7CA-0DD24C80962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88A1378-0521-E308-75B2-69B70AED2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airplane in the sky&#10;&#10;AI-generated content may be incorrect.">
            <a:extLst>
              <a:ext uri="{FF2B5EF4-FFF2-40B4-BE49-F238E27FC236}">
                <a16:creationId xmlns:a16="http://schemas.microsoft.com/office/drawing/2014/main" id="{08816B4C-5436-FA6A-206F-54BB95E0EC92}"/>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4365" b="1097"/>
          <a:stretch>
            <a:fillRect/>
          </a:stretch>
        </p:blipFill>
        <p:spPr>
          <a:xfrm>
            <a:off x="20" y="1"/>
            <a:ext cx="12191980" cy="6857999"/>
          </a:xfrm>
          <a:prstGeom prst="rect">
            <a:avLst/>
          </a:prstGeom>
        </p:spPr>
      </p:pic>
      <p:pic>
        <p:nvPicPr>
          <p:cNvPr id="7" name="Picture 6">
            <a:extLst>
              <a:ext uri="{FF2B5EF4-FFF2-40B4-BE49-F238E27FC236}">
                <a16:creationId xmlns:a16="http://schemas.microsoft.com/office/drawing/2014/main" id="{E84C9F04-9413-4810-4053-8D375DCA314D}"/>
              </a:ext>
            </a:extLst>
          </p:cNvPr>
          <p:cNvPicPr>
            <a:picLocks noChangeAspect="1"/>
          </p:cNvPicPr>
          <p:nvPr/>
        </p:nvPicPr>
        <p:blipFill>
          <a:blip r:embed="rId3"/>
          <a:stretch>
            <a:fillRect/>
          </a:stretch>
        </p:blipFill>
        <p:spPr>
          <a:xfrm>
            <a:off x="1135117" y="867104"/>
            <a:ext cx="9475076" cy="5573110"/>
          </a:xfrm>
          <a:prstGeom prst="rect">
            <a:avLst/>
          </a:prstGeom>
        </p:spPr>
      </p:pic>
    </p:spTree>
    <p:extLst>
      <p:ext uri="{BB962C8B-B14F-4D97-AF65-F5344CB8AC3E}">
        <p14:creationId xmlns:p14="http://schemas.microsoft.com/office/powerpoint/2010/main" val="14803496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786B9B1D-BB87-4C31-0E60-F134A29E772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54F0096-7977-8042-BB63-E47A88F37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airplane in the sky&#10;&#10;AI-generated content may be incorrect.">
            <a:extLst>
              <a:ext uri="{FF2B5EF4-FFF2-40B4-BE49-F238E27FC236}">
                <a16:creationId xmlns:a16="http://schemas.microsoft.com/office/drawing/2014/main" id="{BE33D834-3109-A789-D748-921527B0BE62}"/>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4365" b="1097"/>
          <a:stretch>
            <a:fillRect/>
          </a:stretch>
        </p:blipFill>
        <p:spPr>
          <a:xfrm>
            <a:off x="20" y="1"/>
            <a:ext cx="12191980" cy="6857999"/>
          </a:xfrm>
          <a:prstGeom prst="rect">
            <a:avLst/>
          </a:prstGeom>
        </p:spPr>
      </p:pic>
      <p:pic>
        <p:nvPicPr>
          <p:cNvPr id="4" name="Picture 3">
            <a:extLst>
              <a:ext uri="{FF2B5EF4-FFF2-40B4-BE49-F238E27FC236}">
                <a16:creationId xmlns:a16="http://schemas.microsoft.com/office/drawing/2014/main" id="{EAC15D9C-D4E2-8619-F9C4-A04A462F5EC2}"/>
              </a:ext>
            </a:extLst>
          </p:cNvPr>
          <p:cNvPicPr>
            <a:picLocks noChangeAspect="1"/>
          </p:cNvPicPr>
          <p:nvPr/>
        </p:nvPicPr>
        <p:blipFill>
          <a:blip r:embed="rId3"/>
          <a:stretch>
            <a:fillRect/>
          </a:stretch>
        </p:blipFill>
        <p:spPr>
          <a:xfrm>
            <a:off x="877860" y="788274"/>
            <a:ext cx="10436279" cy="5281449"/>
          </a:xfrm>
          <a:prstGeom prst="rect">
            <a:avLst/>
          </a:prstGeom>
        </p:spPr>
      </p:pic>
    </p:spTree>
    <p:extLst>
      <p:ext uri="{BB962C8B-B14F-4D97-AF65-F5344CB8AC3E}">
        <p14:creationId xmlns:p14="http://schemas.microsoft.com/office/powerpoint/2010/main" val="32491023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5359D6-32A4-13E9-52C2-E3E45E03AF51}"/>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1347D49-93BE-DD8D-113B-2F92427FB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airplane in the sky">
            <a:extLst>
              <a:ext uri="{FF2B5EF4-FFF2-40B4-BE49-F238E27FC236}">
                <a16:creationId xmlns:a16="http://schemas.microsoft.com/office/drawing/2014/main" id="{F319A025-F32B-66F4-58ED-C52D95BCBE9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1340" t="6484" r="18328"/>
          <a:stretch>
            <a:fillRect/>
          </a:stretch>
        </p:blipFill>
        <p:spPr>
          <a:xfrm>
            <a:off x="3523488" y="10"/>
            <a:ext cx="8668512" cy="6857990"/>
          </a:xfrm>
          <a:prstGeom prst="rect">
            <a:avLst/>
          </a:prstGeom>
        </p:spPr>
      </p:pic>
      <p:sp>
        <p:nvSpPr>
          <p:cNvPr id="21" name="Rectangle 20">
            <a:extLst>
              <a:ext uri="{FF2B5EF4-FFF2-40B4-BE49-F238E27FC236}">
                <a16:creationId xmlns:a16="http://schemas.microsoft.com/office/drawing/2014/main" id="{3794978E-8B42-F0DC-4602-0FAC749FD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8AF7EA0-93BB-1394-40D4-9EFC80F8F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6A13D726-95FA-8055-867C-DCB1F0FC3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ie chart with numbers and a few different colored circles&#10;&#10;AI-generated content may be incorrect.">
            <a:extLst>
              <a:ext uri="{FF2B5EF4-FFF2-40B4-BE49-F238E27FC236}">
                <a16:creationId xmlns:a16="http://schemas.microsoft.com/office/drawing/2014/main" id="{646291BD-A480-5F58-9F0A-72A78A491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54" y="1585173"/>
            <a:ext cx="5113492" cy="3687653"/>
          </a:xfrm>
          <a:prstGeom prst="rect">
            <a:avLst/>
          </a:prstGeom>
        </p:spPr>
      </p:pic>
      <p:pic>
        <p:nvPicPr>
          <p:cNvPr id="9" name="Picture 8" descr="A pie chart with numbers and a few different colored circles&#10;&#10;AI-generated content may be incorrect.">
            <a:extLst>
              <a:ext uri="{FF2B5EF4-FFF2-40B4-BE49-F238E27FC236}">
                <a16:creationId xmlns:a16="http://schemas.microsoft.com/office/drawing/2014/main" id="{7F75CF90-BF0C-A3E9-7474-B95256C545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585173"/>
            <a:ext cx="5033246" cy="3986952"/>
          </a:xfrm>
          <a:prstGeom prst="rect">
            <a:avLst/>
          </a:prstGeom>
        </p:spPr>
      </p:pic>
      <p:sp>
        <p:nvSpPr>
          <p:cNvPr id="10" name="TextBox 9">
            <a:extLst>
              <a:ext uri="{FF2B5EF4-FFF2-40B4-BE49-F238E27FC236}">
                <a16:creationId xmlns:a16="http://schemas.microsoft.com/office/drawing/2014/main" id="{E048BD06-5EF2-5C63-73A2-74D0A8CCF332}"/>
              </a:ext>
            </a:extLst>
          </p:cNvPr>
          <p:cNvSpPr txBox="1"/>
          <p:nvPr/>
        </p:nvSpPr>
        <p:spPr>
          <a:xfrm>
            <a:off x="3238500" y="508223"/>
            <a:ext cx="5297214" cy="369332"/>
          </a:xfrm>
          <a:prstGeom prst="rect">
            <a:avLst/>
          </a:prstGeom>
          <a:noFill/>
        </p:spPr>
        <p:txBody>
          <a:bodyPr wrap="square" rtlCol="0">
            <a:spAutoFit/>
          </a:bodyPr>
          <a:lstStyle/>
          <a:p>
            <a:pPr algn="ctr"/>
            <a:r>
              <a:rPr lang="en-US" sz="1800" b="1" dirty="0">
                <a:solidFill>
                  <a:srgbClr val="002060"/>
                </a:solidFill>
              </a:rPr>
              <a:t>Airlines' performance per season</a:t>
            </a:r>
            <a:endParaRPr lang="en-US" dirty="0"/>
          </a:p>
        </p:txBody>
      </p:sp>
    </p:spTree>
    <p:extLst>
      <p:ext uri="{BB962C8B-B14F-4D97-AF65-F5344CB8AC3E}">
        <p14:creationId xmlns:p14="http://schemas.microsoft.com/office/powerpoint/2010/main" val="362196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551CBB-2833-AB54-9CC2-3F4E99FAA56D}"/>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C1270A-AA30-8FDA-7EA7-B2D95E9CB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airplane in the sky">
            <a:extLst>
              <a:ext uri="{FF2B5EF4-FFF2-40B4-BE49-F238E27FC236}">
                <a16:creationId xmlns:a16="http://schemas.microsoft.com/office/drawing/2014/main" id="{E5CFA1B0-6AED-38E3-B75D-7C36C6CDE41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1340" t="6484" r="18328"/>
          <a:stretch>
            <a:fillRect/>
          </a:stretch>
        </p:blipFill>
        <p:spPr>
          <a:xfrm>
            <a:off x="3523488" y="10"/>
            <a:ext cx="8668512" cy="6857990"/>
          </a:xfrm>
          <a:prstGeom prst="rect">
            <a:avLst/>
          </a:prstGeom>
        </p:spPr>
      </p:pic>
      <p:sp>
        <p:nvSpPr>
          <p:cNvPr id="21" name="Rectangle 20">
            <a:extLst>
              <a:ext uri="{FF2B5EF4-FFF2-40B4-BE49-F238E27FC236}">
                <a16:creationId xmlns:a16="http://schemas.microsoft.com/office/drawing/2014/main" id="{4A8F081B-3DB1-4920-2333-B0995CB0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58E8BD6-5D0B-DED3-4046-AC4A4AC1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4388CE80-CED7-04E3-4316-DDF2F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3C55E-1B7E-5C6B-FFBD-552D4073E8B0}"/>
              </a:ext>
            </a:extLst>
          </p:cNvPr>
          <p:cNvSpPr>
            <a:spLocks noGrp="1"/>
          </p:cNvSpPr>
          <p:nvPr>
            <p:ph type="title"/>
          </p:nvPr>
        </p:nvSpPr>
        <p:spPr/>
        <p:txBody>
          <a:bodyPr>
            <a:normAutofit/>
          </a:bodyPr>
          <a:lstStyle/>
          <a:p>
            <a:pPr algn="ctr"/>
            <a:r>
              <a:rPr lang="en-US" sz="3200" b="1" dirty="0">
                <a:solidFill>
                  <a:srgbClr val="002060"/>
                </a:solidFill>
              </a:rPr>
              <a:t>Airlines' performance in the states with the most flights</a:t>
            </a:r>
          </a:p>
        </p:txBody>
      </p:sp>
      <p:pic>
        <p:nvPicPr>
          <p:cNvPr id="7" name="Picture 6" descr="A screenshot of a graph&#10;&#10;AI-generated content may be incorrect.">
            <a:extLst>
              <a:ext uri="{FF2B5EF4-FFF2-40B4-BE49-F238E27FC236}">
                <a16:creationId xmlns:a16="http://schemas.microsoft.com/office/drawing/2014/main" id="{FE94FC92-9A5E-94E4-6AB3-C1A37A570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405654"/>
            <a:ext cx="9525000" cy="4880846"/>
          </a:xfrm>
          <a:prstGeom prst="rect">
            <a:avLst/>
          </a:prstGeom>
        </p:spPr>
      </p:pic>
    </p:spTree>
    <p:extLst>
      <p:ext uri="{BB962C8B-B14F-4D97-AF65-F5344CB8AC3E}">
        <p14:creationId xmlns:p14="http://schemas.microsoft.com/office/powerpoint/2010/main" val="369931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97F4C7-8875-7B56-DAF9-5FBEAF0F4C07}"/>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8FA6A0-E7E5-C96A-25A8-C0E8C9ACF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airplane in the sky&#10;&#10;AI-generated content may be incorrect.">
            <a:extLst>
              <a:ext uri="{FF2B5EF4-FFF2-40B4-BE49-F238E27FC236}">
                <a16:creationId xmlns:a16="http://schemas.microsoft.com/office/drawing/2014/main" id="{CAE10E2F-143C-DE5C-F241-602B96E7661F}"/>
              </a:ext>
            </a:extLst>
          </p:cNvPr>
          <p:cNvPicPr>
            <a:picLocks noChangeAspect="1"/>
          </p:cNvPicPr>
          <p:nvPr/>
        </p:nvPicPr>
        <p:blipFill>
          <a:blip r:embed="rId2">
            <a:extLst>
              <a:ext uri="{28A0092B-C50C-407E-A947-70E740481C1C}">
                <a14:useLocalDpi xmlns:a14="http://schemas.microsoft.com/office/drawing/2010/main" val="0"/>
              </a:ext>
            </a:extLst>
          </a:blip>
          <a:srcRect l="15070" r="1036"/>
          <a:stretch>
            <a:fillRect/>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6215E5E9-91F0-F543-C611-966725802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A2C2CD-019A-8BEE-B72E-67A5B04B823D}"/>
              </a:ext>
            </a:extLst>
          </p:cNvPr>
          <p:cNvSpPr>
            <a:spLocks noGrp="1"/>
          </p:cNvSpPr>
          <p:nvPr>
            <p:ph type="title"/>
          </p:nvPr>
        </p:nvSpPr>
        <p:spPr>
          <a:xfrm>
            <a:off x="1842469" y="729136"/>
            <a:ext cx="8121338" cy="1083599"/>
          </a:xfrm>
        </p:spPr>
        <p:txBody>
          <a:bodyPr>
            <a:normAutofit/>
          </a:bodyPr>
          <a:lstStyle/>
          <a:p>
            <a:pPr algn="ctr"/>
            <a:r>
              <a:rPr lang="en-US" sz="3600" b="1" kern="100" dirty="0">
                <a:solidFill>
                  <a:srgbClr val="EE0000"/>
                </a:solidFill>
                <a:latin typeface="Aptos" panose="020B0004020202020204" pitchFamily="34" charset="0"/>
                <a:ea typeface="Aptos" panose="020B0004020202020204" pitchFamily="34" charset="0"/>
                <a:cs typeface="Arial" panose="020B0604020202020204" pitchFamily="34" charset="0"/>
              </a:rPr>
              <a:t>Data analysis </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3233739E-B869-51F4-D8CD-D7B514E63FCB}"/>
              </a:ext>
            </a:extLst>
          </p:cNvPr>
          <p:cNvSpPr>
            <a:spLocks noGrp="1"/>
          </p:cNvSpPr>
          <p:nvPr>
            <p:ph idx="1"/>
          </p:nvPr>
        </p:nvSpPr>
        <p:spPr>
          <a:xfrm>
            <a:off x="882869" y="2002222"/>
            <a:ext cx="10513920" cy="3484178"/>
          </a:xfrm>
        </p:spPr>
        <p:txBody>
          <a:bodyPr>
            <a:normAutofit/>
          </a:bodyPr>
          <a:lstStyle/>
          <a:p>
            <a:r>
              <a:rPr lang="en-US" b="1" dirty="0"/>
              <a:t>There is strong relation between flight time and distance </a:t>
            </a:r>
          </a:p>
          <a:p>
            <a:r>
              <a:rPr lang="en-US" b="1" dirty="0"/>
              <a:t>Data show height cancelation and diverted rate in winter season </a:t>
            </a:r>
          </a:p>
          <a:p>
            <a:r>
              <a:rPr lang="en-US" b="1" dirty="0"/>
              <a:t>Airline WN has the highest number in cancelation flights in the states CA and FL.</a:t>
            </a:r>
          </a:p>
          <a:p>
            <a:r>
              <a:rPr lang="en-US" b="1" dirty="0"/>
              <a:t>Airline MQ  has highest number in cancelation flights in TX.</a:t>
            </a:r>
          </a:p>
          <a:p>
            <a:endParaRPr lang="en-US" sz="2000" dirty="0"/>
          </a:p>
        </p:txBody>
      </p:sp>
    </p:spTree>
    <p:extLst>
      <p:ext uri="{BB962C8B-B14F-4D97-AF65-F5344CB8AC3E}">
        <p14:creationId xmlns:p14="http://schemas.microsoft.com/office/powerpoint/2010/main" val="4189224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TotalTime>
  <Words>261</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ADLaM Display</vt:lpstr>
      <vt:lpstr>Aptos</vt:lpstr>
      <vt:lpstr>Aptos Display</vt:lpstr>
      <vt:lpstr>Arial</vt:lpstr>
      <vt:lpstr>Calibri</vt:lpstr>
      <vt:lpstr>Consolas</vt:lpstr>
      <vt:lpstr>Times New Roman</vt:lpstr>
      <vt:lpstr>Office Theme</vt:lpstr>
      <vt:lpstr>Flight Delays and Cancellations 2015</vt:lpstr>
      <vt:lpstr>Introduction: The Bureau of Transportation Statistics of the U.S. Department of Transportation (DOT) keeps tabs on how well big airlines do in terms of on-time domestic flights. DOT's monthly Air Travel Consumer Report and this dataset of flight delays and cancellations from 2015 provide summary data on the number of flights that were on time, delayed, canceled, and diverted. </vt:lpstr>
      <vt:lpstr>Data overview: </vt:lpstr>
      <vt:lpstr>  </vt:lpstr>
      <vt:lpstr>PowerPoint Presentation</vt:lpstr>
      <vt:lpstr>PowerPoint Presentation</vt:lpstr>
      <vt:lpstr>PowerPoint Presentation</vt:lpstr>
      <vt:lpstr>Airlines' performance in the states with the most flights</vt:lpstr>
      <vt:lpstr>Data analysis  </vt:lpstr>
      <vt:lpstr>Module for Classification Problems  </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dc:creator>
  <cp:lastModifiedBy>Sara</cp:lastModifiedBy>
  <cp:revision>3</cp:revision>
  <dcterms:created xsi:type="dcterms:W3CDTF">2025-05-31T08:35:56Z</dcterms:created>
  <dcterms:modified xsi:type="dcterms:W3CDTF">2025-05-31T11:59:06Z</dcterms:modified>
</cp:coreProperties>
</file>