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1" r:id="rId7"/>
    <p:sldId id="260" r:id="rId8"/>
    <p:sldId id="262" r:id="rId9"/>
    <p:sldId id="267" r:id="rId10"/>
    <p:sldId id="263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d284203e7e5eac/Documents/Capstone%202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d284203e7e5eac/Documents/Capstone%202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d284203e7e5eac/Documents/Capstone%202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d284203e7e5eac/Documents/Capstone%202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d284203e7e5eac/Documents/Capstone%202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'Neighborhood CollgCr vs. OldTwn'!$K$24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'Neighborhood CollgCr vs. OldTwn'!$L$28:$M$28</c:f>
                <c:numCache>
                  <c:formatCode>General</c:formatCode>
                  <c:ptCount val="2"/>
                  <c:pt idx="0">
                    <c:v>8268.1933028491494</c:v>
                  </c:pt>
                  <c:pt idx="1">
                    <c:v>9757.2204766013729</c:v>
                  </c:pt>
                </c:numCache>
              </c:numRef>
            </c:plus>
            <c:minus>
              <c:numRef>
                <c:f>'Neighborhood CollgCr vs. OldTwn'!$L$29:$M$29</c:f>
                <c:numCache>
                  <c:formatCode>General</c:formatCode>
                  <c:ptCount val="2"/>
                  <c:pt idx="0">
                    <c:v>8268.1933028491494</c:v>
                  </c:pt>
                  <c:pt idx="1">
                    <c:v>9757.2204766013729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'Neighborhood CollgCr vs. OldTwn'!$L$23:$M$23</c:f>
              <c:strCache>
                <c:ptCount val="2"/>
                <c:pt idx="0">
                  <c:v>CollgCr</c:v>
                </c:pt>
                <c:pt idx="1">
                  <c:v>OldTown</c:v>
                </c:pt>
              </c:strCache>
            </c:strRef>
          </c:cat>
          <c:val>
            <c:numRef>
              <c:f>'Neighborhood CollgCr vs. OldTwn'!$L$24:$M$24</c:f>
              <c:numCache>
                <c:formatCode>"$"#,##0.00</c:formatCode>
                <c:ptCount val="2"/>
                <c:pt idx="0">
                  <c:v>197965.77333333335</c:v>
                </c:pt>
                <c:pt idx="1">
                  <c:v>128225.30088495575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9B-41BA-9ACD-56ADCFAA0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2655672"/>
        <c:axId val="932654688"/>
      </c:barChart>
      <c:catAx>
        <c:axId val="93265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654688"/>
        <c:crosses val="autoZero"/>
        <c:auto val="1"/>
        <c:lblAlgn val="ctr"/>
        <c:lblOffset val="100"/>
        <c:noMultiLvlLbl val="0"/>
      </c:catAx>
      <c:valAx>
        <c:axId val="93265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655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BldgType!$K$24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BldgType!$L$28:$M$28</c:f>
                <c:numCache>
                  <c:formatCode>General</c:formatCode>
                  <c:ptCount val="2"/>
                  <c:pt idx="0">
                    <c:v>4674.2000539233322</c:v>
                  </c:pt>
                  <c:pt idx="1">
                    <c:v>11216.554991576742</c:v>
                  </c:pt>
                </c:numCache>
              </c:numRef>
            </c:plus>
            <c:minus>
              <c:numRef>
                <c:f>BldgType!$L$29:$M$29</c:f>
                <c:numCache>
                  <c:formatCode>General</c:formatCode>
                  <c:ptCount val="2"/>
                  <c:pt idx="0">
                    <c:v>4674.2000539233322</c:v>
                  </c:pt>
                  <c:pt idx="1">
                    <c:v>11216.554991576742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BldgType!$L$23:$M$23</c:f>
              <c:strCache>
                <c:ptCount val="2"/>
                <c:pt idx="0">
                  <c:v>1Fam</c:v>
                </c:pt>
                <c:pt idx="1">
                  <c:v>TwnhsE</c:v>
                </c:pt>
              </c:strCache>
            </c:strRef>
          </c:cat>
          <c:val>
            <c:numRef>
              <c:f>BldgType!$L$24:$M$24</c:f>
              <c:numCache>
                <c:formatCode>"$"#,##0.00</c:formatCode>
                <c:ptCount val="2"/>
                <c:pt idx="0">
                  <c:v>185763.80737704918</c:v>
                </c:pt>
                <c:pt idx="1">
                  <c:v>181959.34210526315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F-4AC8-9EA3-7C9CD8E94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8672824"/>
        <c:axId val="998673152"/>
      </c:barChart>
      <c:catAx>
        <c:axId val="99867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673152"/>
        <c:crosses val="autoZero"/>
        <c:auto val="1"/>
        <c:lblAlgn val="ctr"/>
        <c:lblOffset val="100"/>
        <c:noMultiLvlLbl val="0"/>
      </c:catAx>
      <c:valAx>
        <c:axId val="9986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672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'Garage Type'!$L$28:$M$28</c:f>
                <c:numCache>
                  <c:formatCode>General</c:formatCode>
                  <c:ptCount val="2"/>
                  <c:pt idx="0">
                    <c:v>5191.0741227794533</c:v>
                  </c:pt>
                  <c:pt idx="1">
                    <c:v>21629.207028911707</c:v>
                  </c:pt>
                </c:numCache>
              </c:numRef>
            </c:plus>
            <c:minus>
              <c:numRef>
                <c:f>'Garage Type'!$L$29:$M$29</c:f>
                <c:numCache>
                  <c:formatCode>General</c:formatCode>
                  <c:ptCount val="2"/>
                  <c:pt idx="0">
                    <c:v>5191.0741227794533</c:v>
                  </c:pt>
                  <c:pt idx="1">
                    <c:v>21629.207028911707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'Garage Type'!$L$23:$M$23</c:f>
              <c:strCache>
                <c:ptCount val="2"/>
                <c:pt idx="0">
                  <c:v>Attchd</c:v>
                </c:pt>
                <c:pt idx="1">
                  <c:v>BuiltIn</c:v>
                </c:pt>
              </c:strCache>
            </c:strRef>
          </c:cat>
          <c:val>
            <c:numRef>
              <c:f>'Garage Type'!$L$24:$M$24</c:f>
              <c:numCache>
                <c:formatCode>"$"#,##0.00</c:formatCode>
                <c:ptCount val="2"/>
                <c:pt idx="0">
                  <c:v>202892.65632183908</c:v>
                </c:pt>
                <c:pt idx="1">
                  <c:v>254751.73863636365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C7-4AA5-BC6C-D0AA5C222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8098784"/>
        <c:axId val="928099768"/>
      </c:barChart>
      <c:catAx>
        <c:axId val="92809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099768"/>
        <c:crosses val="autoZero"/>
        <c:auto val="1"/>
        <c:lblAlgn val="ctr"/>
        <c:lblOffset val="100"/>
        <c:noMultiLvlLbl val="0"/>
      </c:catAx>
      <c:valAx>
        <c:axId val="92809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09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YearBuilt!$K$24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YearBuilt!$L$28:$M$28</c:f>
                <c:numCache>
                  <c:formatCode>General</c:formatCode>
                  <c:ptCount val="2"/>
                  <c:pt idx="0">
                    <c:v>8815.1464040286573</c:v>
                  </c:pt>
                  <c:pt idx="1">
                    <c:v>11960.270712668585</c:v>
                  </c:pt>
                </c:numCache>
              </c:numRef>
            </c:plus>
            <c:minus>
              <c:numRef>
                <c:f>YearBuilt!$L$29:$M$29</c:f>
                <c:numCache>
                  <c:formatCode>General</c:formatCode>
                  <c:ptCount val="2"/>
                  <c:pt idx="0">
                    <c:v>8815.1464040286573</c:v>
                  </c:pt>
                  <c:pt idx="1">
                    <c:v>11960.270712668585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YearBuilt!$L$23:$M$23</c:f>
              <c:numCache>
                <c:formatCode>General</c:formatCode>
                <c:ptCount val="2"/>
                <c:pt idx="0">
                  <c:v>2006</c:v>
                </c:pt>
                <c:pt idx="1">
                  <c:v>2010</c:v>
                </c:pt>
              </c:numCache>
            </c:numRef>
          </c:cat>
          <c:val>
            <c:numRef>
              <c:f>YearBuilt!$L$24:$M$24</c:f>
              <c:numCache>
                <c:formatCode>"$"#,##0.00</c:formatCode>
                <c:ptCount val="2"/>
                <c:pt idx="0">
                  <c:v>182549.45859872611</c:v>
                </c:pt>
                <c:pt idx="1">
                  <c:v>177393.67428571428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0-457F-AB34-BA03919DFF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1621032"/>
        <c:axId val="1221622016"/>
      </c:barChart>
      <c:catAx>
        <c:axId val="122162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22016"/>
        <c:crosses val="autoZero"/>
        <c:auto val="1"/>
        <c:lblAlgn val="ctr"/>
        <c:lblOffset val="100"/>
        <c:noMultiLvlLbl val="0"/>
      </c:catAx>
      <c:valAx>
        <c:axId val="122162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21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'Housing Types'!$K$24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'Housing Types'!$L$28:$M$28</c:f>
                <c:numCache>
                  <c:formatCode>General</c:formatCode>
                  <c:ptCount val="2"/>
                  <c:pt idx="0">
                    <c:v>8126.3627613099652</c:v>
                  </c:pt>
                  <c:pt idx="1">
                    <c:v>5613.1090297888168</c:v>
                  </c:pt>
                </c:numCache>
              </c:numRef>
            </c:plus>
            <c:minus>
              <c:numRef>
                <c:f>'Housing Types'!$L$29:$M$29</c:f>
                <c:numCache>
                  <c:formatCode>General</c:formatCode>
                  <c:ptCount val="2"/>
                  <c:pt idx="0">
                    <c:v>8126.3627613099652</c:v>
                  </c:pt>
                  <c:pt idx="1">
                    <c:v>5613.1090297888168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'Housing Types'!$L$23:$M$23</c:f>
              <c:strCache>
                <c:ptCount val="2"/>
                <c:pt idx="0">
                  <c:v>2Story</c:v>
                </c:pt>
                <c:pt idx="1">
                  <c:v>1Story</c:v>
                </c:pt>
              </c:strCache>
            </c:strRef>
          </c:cat>
          <c:val>
            <c:numRef>
              <c:f>'Housing Types'!$L$24:$M$24</c:f>
              <c:numCache>
                <c:formatCode>"$"#,##0.00</c:formatCode>
                <c:ptCount val="2"/>
                <c:pt idx="0">
                  <c:v>210051.76404494382</c:v>
                </c:pt>
                <c:pt idx="1">
                  <c:v>175985.47796143251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0-4952-82B2-D6A372BAA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1632840"/>
        <c:axId val="1221631200"/>
      </c:barChart>
      <c:catAx>
        <c:axId val="1221632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31200"/>
        <c:crosses val="autoZero"/>
        <c:auto val="1"/>
        <c:lblAlgn val="ctr"/>
        <c:lblOffset val="100"/>
        <c:noMultiLvlLbl val="0"/>
      </c:catAx>
      <c:valAx>
        <c:axId val="122163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32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4462-5837-4D3D-9155-B2A4E014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B770B-5F85-457F-9FC7-2B73CB1D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80E54-35FC-4E4C-B0D7-288D1D86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2DBF-6303-47DB-84F1-AB1BAE7C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EDEA9-7DAC-4177-81F6-3D70FF88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8E92-7F70-474F-A303-AEB00508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D15F-74EE-45B1-A489-61DBF2CDD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A6AA-A634-4DC3-A780-9A199011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EDCC-50C9-4CA7-AC20-46AADA34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072A-0E16-4A28-828D-357094B3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67857-37D9-46E9-9E2B-1242F884B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98643-1590-4CEB-9D47-51390948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AD22-FB83-4974-9444-BD36FFF0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4342-1DE6-4FC9-AE10-04B858F4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E2CB-D18C-492B-8966-5C405F1F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1DD3-DC49-45C2-897C-66A7A77E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68E8-DBB7-4D66-BF0C-ECB9612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BDE7-41E4-4BC8-BE1F-59A1CDEB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AD5F-A523-48E8-B4D2-26EF8B01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807E-7C06-4007-97AA-28C9A52E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03AD-3973-464C-9280-8D986FB9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E814E-9416-4659-A53D-DC53313D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00D7-434F-4E4E-ABF6-AF9DB6D6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3C8C-4D7C-4A4F-B0F4-17972954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CAC2-45B4-46ED-8148-9F336CC4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B32B-86A2-4915-9CF3-FF643D57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98B2-4A64-40BB-AB91-05327E441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A01D1-F8E9-46E8-A250-01D394E0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07CE-65A6-45E4-A1A9-7CC6B9F7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11CA1-A586-4467-B549-8C971A72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23DA-E3C1-4ED5-A0FA-9E3A3CFF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4282-7406-475D-B89F-EAF82D3D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FAF55-FD93-4DF7-8206-56895D49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B41E-CF1E-401D-9722-30FF51FD3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2F1FC-45E1-4811-91A1-752400EA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085E6-F76A-48D6-A46A-7B9598948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BDE72-115D-4016-A722-134C5C9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8EBAE-E954-40E3-BC58-4E445CDB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05895-BFE7-490D-9C6B-671A714E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8CB4-78ED-49A1-A90B-45F6F920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18F59-CCC8-4C7E-994E-E037E91B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72819-CEC2-4993-BE50-52334839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360CD-B04E-41FB-AEC7-1B4FB506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1D062-54B6-4760-B80E-C01910B9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FB3CE-5466-44B6-A1C9-103C7A20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4BA38-76C6-4F9C-83F8-5550F412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E09-44C2-4F48-8237-DC31ECAE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E715-BDAB-4C5C-A1E7-3F0DB6AB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4985-2FB3-4DF2-BF5C-7FFC283C4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93E1-3AFE-4E46-AEF4-2A58F988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75A4E-A0D5-43BD-BD7B-E27AD17D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BE049-DC69-43DD-9BBB-4CC8FBEF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8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87D9-F35C-46AE-B4FA-C603C4C7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2235-292F-4335-A979-9A9881251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1E6DA-B4D3-43A9-B2A3-F8F6532C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0C880-08D1-43AE-B5A3-FD4282EF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EC636-B018-4C1E-9255-9ABE605A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22B48-7AF4-4406-BED7-9A5B6B5D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9E30F-6CCE-40B1-AD39-74E35EB0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EAF1A-8950-4F20-947C-C97AE494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212D-7863-4E8F-AFF2-D23902073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2DE3-1DE0-445D-A448-EAE4F8AD04C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C749D-A4C1-4BCB-AB1C-652FED827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CBCE9-7702-4A44-B9DE-6EF14770B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7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2B1035-E42F-4683-B602-444294B6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Factors that Drive 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613A0-F235-4E99-A3F6-5B2E45C93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Presented by: Sara Hill</a:t>
            </a:r>
          </a:p>
        </p:txBody>
      </p:sp>
    </p:spTree>
    <p:extLst>
      <p:ext uri="{BB962C8B-B14F-4D97-AF65-F5344CB8AC3E}">
        <p14:creationId xmlns:p14="http://schemas.microsoft.com/office/powerpoint/2010/main" val="148361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9774E-869F-4DF0-9D22-7705D579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36" y="698442"/>
            <a:ext cx="3722310" cy="1457002"/>
          </a:xfrm>
        </p:spPr>
        <p:txBody>
          <a:bodyPr anchor="b">
            <a:normAutofit/>
          </a:bodyPr>
          <a:lstStyle/>
          <a:p>
            <a:r>
              <a:rPr lang="en-US" sz="4000" dirty="0"/>
              <a:t>Housing Types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7424-288C-4275-8916-C8CB9EC9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64" y="2227477"/>
            <a:ext cx="4073601" cy="3146780"/>
          </a:xfrm>
        </p:spPr>
        <p:txBody>
          <a:bodyPr anchor="t">
            <a:normAutofit/>
          </a:bodyPr>
          <a:lstStyle/>
          <a:p>
            <a:r>
              <a:rPr lang="en-US" sz="1800" dirty="0"/>
              <a:t>2 Story Houses vs. 1 Story Houses</a:t>
            </a:r>
          </a:p>
          <a:p>
            <a:endParaRPr lang="en-US" sz="1800" dirty="0"/>
          </a:p>
          <a:p>
            <a:r>
              <a:rPr lang="en-US" sz="1800" dirty="0"/>
              <a:t>The difference is statistically significant at the &lt; 0.05 level. With 95% confidence, the average sales price for houses that have 2 stories is between $24k and $43k higher compared to 1 story houses.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Recommend!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0FA8F7-4C2B-4FDB-B677-9B25FB97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725891"/>
              </p:ext>
            </p:extLst>
          </p:nvPr>
        </p:nvGraphicFramePr>
        <p:xfrm>
          <a:off x="4617065" y="1003955"/>
          <a:ext cx="5974070" cy="503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411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AAC5-FB58-486A-9B87-B67C66C0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EA25-310A-4251-A934-E2312901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If the buyer is between buying a home in either Old Town or College Creek, recommend buying a home in College Creek</a:t>
            </a:r>
          </a:p>
          <a:p>
            <a:r>
              <a:rPr lang="en-US" sz="2000"/>
              <a:t>Home with a built-in garage</a:t>
            </a:r>
          </a:p>
          <a:p>
            <a:r>
              <a:rPr lang="en-US" sz="2000"/>
              <a:t>Different housing types matter! Recommend 2 story homes over 1 story homes</a:t>
            </a:r>
          </a:p>
        </p:txBody>
      </p:sp>
      <p:pic>
        <p:nvPicPr>
          <p:cNvPr id="11" name="Picture 4" descr="Houses in a village">
            <a:extLst>
              <a:ext uri="{FF2B5EF4-FFF2-40B4-BE49-F238E27FC236}">
                <a16:creationId xmlns:a16="http://schemas.microsoft.com/office/drawing/2014/main" id="{99B8A9E5-0711-42D1-865D-DFCDC99B0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4" r="2937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9C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9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07213-2315-46B2-B123-35207E18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AND 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16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A6EFD-8258-4F22-B8A2-A2BF0AD6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2" y="1874520"/>
            <a:ext cx="3447288" cy="1792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61A35F68-8F13-4DA0-856B-B63C53A5E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878" y="1073777"/>
            <a:ext cx="4412623" cy="44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658A-7306-4C16-B0A5-20DB82D8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3DF9-EA68-4C06-9CF5-70F873F7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/>
              <a:t>Investors tend to lend money to home buyers using mortgage-backed securities</a:t>
            </a:r>
          </a:p>
          <a:p>
            <a:r>
              <a:rPr lang="en-US" sz="2400" dirty="0"/>
              <a:t>What are the factors that drive up home prices?</a:t>
            </a:r>
          </a:p>
          <a:p>
            <a:r>
              <a:rPr lang="en-US" sz="2400" dirty="0"/>
              <a:t>So, what features attract buyers the most to pay more for a house?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95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A3B3-7289-4896-BAC9-5029F024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B3F1-BFB1-4BB3-BAE1-9D3CB442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000" dirty="0"/>
              <a:t>The data used was:</a:t>
            </a:r>
          </a:p>
          <a:p>
            <a:pPr lvl="1"/>
            <a:r>
              <a:rPr lang="en-US" sz="2000" dirty="0"/>
              <a:t>A sample of 1,460 houses</a:t>
            </a:r>
          </a:p>
          <a:p>
            <a:pPr lvl="1"/>
            <a:r>
              <a:rPr lang="en-US" sz="2000" dirty="0"/>
              <a:t>Located in Ames, Iowa</a:t>
            </a:r>
          </a:p>
          <a:p>
            <a:pPr lvl="1"/>
            <a:r>
              <a:rPr lang="en-US" sz="2000" dirty="0"/>
              <a:t>Sold between 2006-2010</a:t>
            </a:r>
          </a:p>
          <a:p>
            <a:r>
              <a:rPr lang="en-US" sz="2000" dirty="0"/>
              <a:t>There were 82 columns in the original data set, which contains housing information such as: sales price, lot land area, building type, year built, etc.</a:t>
            </a:r>
          </a:p>
          <a:p>
            <a:r>
              <a:rPr lang="en-US" sz="2000" dirty="0"/>
              <a:t>Data comes from </a:t>
            </a:r>
            <a:r>
              <a:rPr lang="en-US" sz="2000" dirty="0">
                <a:hlinkClick r:id="rId2"/>
              </a:rPr>
              <a:t>Kaggle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01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1CCF0-452A-4564-87DE-35CD3BC8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0BA6-4605-4434-B915-963F6CFF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000" dirty="0"/>
              <a:t>I hypothesize that these are the driving factors that affects home prices:</a:t>
            </a:r>
          </a:p>
          <a:p>
            <a:pPr lvl="1"/>
            <a:r>
              <a:rPr lang="en-US" sz="2000" dirty="0"/>
              <a:t>Type of Neighborhood</a:t>
            </a:r>
          </a:p>
          <a:p>
            <a:pPr lvl="1"/>
            <a:r>
              <a:rPr lang="en-US" sz="2000" dirty="0"/>
              <a:t>House/Building Type (i.e., townhouse, condo, 1 bedroom 2 bath,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If the house has a garage, and what type</a:t>
            </a:r>
          </a:p>
          <a:p>
            <a:pPr lvl="1"/>
            <a:r>
              <a:rPr lang="en-US" sz="2000" dirty="0"/>
              <a:t>The year it was built</a:t>
            </a:r>
          </a:p>
          <a:p>
            <a:pPr lvl="1"/>
            <a:r>
              <a:rPr lang="en-US" sz="2000" dirty="0"/>
              <a:t>Overall Condition of the house</a:t>
            </a:r>
          </a:p>
        </p:txBody>
      </p:sp>
    </p:spTree>
    <p:extLst>
      <p:ext uri="{BB962C8B-B14F-4D97-AF65-F5344CB8AC3E}">
        <p14:creationId xmlns:p14="http://schemas.microsoft.com/office/powerpoint/2010/main" val="268905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5310D-815E-4D2B-9D62-821DA500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0C88-ADB5-40F6-AFC3-25F53BB14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1930400"/>
            <a:ext cx="4126853" cy="4076084"/>
          </a:xfrm>
        </p:spPr>
        <p:txBody>
          <a:bodyPr>
            <a:normAutofit/>
          </a:bodyPr>
          <a:lstStyle/>
          <a:p>
            <a:r>
              <a:rPr lang="en-US" sz="2000" dirty="0"/>
              <a:t>2 PivotTables to filter and group by the various types for all the tests</a:t>
            </a:r>
          </a:p>
          <a:p>
            <a:r>
              <a:rPr lang="en-US" sz="2000" dirty="0"/>
              <a:t>Ran Statistical Excel Analysis </a:t>
            </a:r>
            <a:r>
              <a:rPr lang="en-US" sz="2000" dirty="0" err="1"/>
              <a:t>ToolPak</a:t>
            </a:r>
            <a:r>
              <a:rPr lang="en-US" sz="2000" dirty="0"/>
              <a:t> Descriptive one-sample test to analyze frequency of data distribution</a:t>
            </a:r>
          </a:p>
          <a:p>
            <a:r>
              <a:rPr lang="en-US" sz="2000" dirty="0"/>
              <a:t>Two sample t-test between two different neighborhoods, building types, garage types, years built, and housing types</a:t>
            </a:r>
          </a:p>
          <a:p>
            <a:r>
              <a:rPr lang="en-US" sz="2000" dirty="0"/>
              <a:t>Created chart visualizations using Excel </a:t>
            </a:r>
          </a:p>
        </p:txBody>
      </p:sp>
    </p:spTree>
    <p:extLst>
      <p:ext uri="{BB962C8B-B14F-4D97-AF65-F5344CB8AC3E}">
        <p14:creationId xmlns:p14="http://schemas.microsoft.com/office/powerpoint/2010/main" val="273289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9682B-E69A-4919-87C0-82E84E26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126039"/>
            <a:ext cx="3058621" cy="1457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Neighborhood Type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C6FA569-D200-4289-9C3D-F934F493DAAD}"/>
              </a:ext>
            </a:extLst>
          </p:cNvPr>
          <p:cNvSpPr txBox="1"/>
          <p:nvPr/>
        </p:nvSpPr>
        <p:spPr>
          <a:xfrm>
            <a:off x="1000450" y="2638798"/>
            <a:ext cx="3058623" cy="3272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College Creek vs. Old Town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difference is significant at the &lt; 0.05 level. With 95% confidence, the average sales price for houses located within College Creek is between $57k and $83k higher compared to the houses located in Old Town.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Recommend!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3E95D-FE51-406C-A029-C53C4E1CF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844989"/>
              </p:ext>
            </p:extLst>
          </p:nvPr>
        </p:nvGraphicFramePr>
        <p:xfrm>
          <a:off x="4617065" y="1003955"/>
          <a:ext cx="5974070" cy="503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685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AD345-A17E-4313-B1C9-CF1088E0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0" y="637354"/>
            <a:ext cx="3058621" cy="1457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Type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B0E94D-EB54-4756-84AC-F17C911CC641}"/>
              </a:ext>
            </a:extLst>
          </p:cNvPr>
          <p:cNvSpPr txBox="1"/>
          <p:nvPr/>
        </p:nvSpPr>
        <p:spPr>
          <a:xfrm>
            <a:off x="472022" y="2227477"/>
            <a:ext cx="3587050" cy="33586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Single-Family Detached (1Fam) vs. Townhouse End Unit (</a:t>
            </a:r>
            <a:r>
              <a:rPr lang="en-US" dirty="0" err="1"/>
              <a:t>TwnhsE</a:t>
            </a:r>
            <a:r>
              <a:rPr lang="en-US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NO difference between the population means, so we fail to reject the null hypothesis.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difference is NOT significant at the .095 confidence level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×"/>
            </a:pPr>
            <a:r>
              <a:rPr lang="en-US" dirty="0"/>
              <a:t>Don’t recommend!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132D4A-636F-4EC3-AD90-E8BEBB747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778684"/>
              </p:ext>
            </p:extLst>
          </p:nvPr>
        </p:nvGraphicFramePr>
        <p:xfrm>
          <a:off x="4617065" y="1003955"/>
          <a:ext cx="5974070" cy="503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605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B27E0-BF33-4570-8C67-1EBFA0F5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0" y="637354"/>
            <a:ext cx="3058621" cy="1457002"/>
          </a:xfrm>
        </p:spPr>
        <p:txBody>
          <a:bodyPr anchor="b">
            <a:normAutofit/>
          </a:bodyPr>
          <a:lstStyle/>
          <a:p>
            <a:r>
              <a:rPr lang="en-US" sz="4000" dirty="0"/>
              <a:t>Garage Type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D15D-6289-4F0C-AB99-87D46F571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7" y="2213061"/>
            <a:ext cx="3587052" cy="3272324"/>
          </a:xfrm>
        </p:spPr>
        <p:txBody>
          <a:bodyPr anchor="t">
            <a:noAutofit/>
          </a:bodyPr>
          <a:lstStyle/>
          <a:p>
            <a:r>
              <a:rPr lang="en-US" sz="1800" dirty="0"/>
              <a:t>Attached to home (</a:t>
            </a:r>
            <a:r>
              <a:rPr lang="en-US" sz="1800" dirty="0" err="1"/>
              <a:t>Attchd</a:t>
            </a:r>
            <a:r>
              <a:rPr lang="en-US" sz="1800" dirty="0"/>
              <a:t>) vs. Built-In (</a:t>
            </a:r>
            <a:r>
              <a:rPr lang="en-US" sz="1800" dirty="0" err="1"/>
              <a:t>BuiltIn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The difference is statistically significant at the &lt; 0.05 level. With 95% confidence, the average sales price for houses that have a built-in garage is between $29k and $74k higher than the attached to home garage types.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Recommend!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1D53DA-3946-40F9-86F6-0FE85D2430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585733"/>
              </p:ext>
            </p:extLst>
          </p:nvPr>
        </p:nvGraphicFramePr>
        <p:xfrm>
          <a:off x="4617065" y="1003955"/>
          <a:ext cx="5974070" cy="503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000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B27E0-BF33-4570-8C67-1EBFA0F5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0" y="759439"/>
            <a:ext cx="3058621" cy="1457002"/>
          </a:xfrm>
        </p:spPr>
        <p:txBody>
          <a:bodyPr anchor="b">
            <a:normAutofit/>
          </a:bodyPr>
          <a:lstStyle/>
          <a:p>
            <a:r>
              <a:rPr lang="en-US" sz="4000" dirty="0"/>
              <a:t>Year Built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D15D-6289-4F0C-AB99-87D46F571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0" y="2307902"/>
            <a:ext cx="3058623" cy="3272324"/>
          </a:xfrm>
        </p:spPr>
        <p:txBody>
          <a:bodyPr anchor="t">
            <a:noAutofit/>
          </a:bodyPr>
          <a:lstStyle/>
          <a:p>
            <a:r>
              <a:rPr lang="en-US" sz="1800" dirty="0"/>
              <a:t>2006 vs. 2010</a:t>
            </a:r>
          </a:p>
          <a:p>
            <a:endParaRPr lang="en-US" sz="1800" dirty="0"/>
          </a:p>
          <a:p>
            <a:r>
              <a:rPr lang="en-US" sz="1800" dirty="0"/>
              <a:t>There is NO difference between the population means</a:t>
            </a:r>
          </a:p>
          <a:p>
            <a:endParaRPr lang="en-US" sz="1800" dirty="0"/>
          </a:p>
          <a:p>
            <a:r>
              <a:rPr lang="en-US" sz="1800" dirty="0"/>
              <a:t>The difference is NOT significant at the .095 confidence level.</a:t>
            </a:r>
          </a:p>
          <a:p>
            <a:endParaRPr lang="en-US" sz="1800" dirty="0"/>
          </a:p>
          <a:p>
            <a:pPr>
              <a:buFont typeface="Calibri" panose="020F0502020204030204" pitchFamily="34" charset="0"/>
              <a:buChar char="×"/>
            </a:pPr>
            <a:r>
              <a:rPr lang="en-US" sz="1800" dirty="0"/>
              <a:t>Don’t recommend!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549B3A-8CBC-43DD-8CD8-CD72BEDE46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351700"/>
              </p:ext>
            </p:extLst>
          </p:nvPr>
        </p:nvGraphicFramePr>
        <p:xfrm>
          <a:off x="4617065" y="1003955"/>
          <a:ext cx="5974070" cy="503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60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503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Factors that Drive Home Prices</vt:lpstr>
      <vt:lpstr>Overview</vt:lpstr>
      <vt:lpstr>The Data</vt:lpstr>
      <vt:lpstr>Hypotheses</vt:lpstr>
      <vt:lpstr>Methods Used</vt:lpstr>
      <vt:lpstr>Neighborhood Type</vt:lpstr>
      <vt:lpstr>Building Type</vt:lpstr>
      <vt:lpstr>Garage Type</vt:lpstr>
      <vt:lpstr>Year Built</vt:lpstr>
      <vt:lpstr>Housing Types</vt:lpstr>
      <vt:lpstr>Recommendations</vt:lpstr>
      <vt:lpstr>Q AND 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that Drive Home Prices</dc:title>
  <dc:creator>Sara Hill</dc:creator>
  <cp:lastModifiedBy>Sara Hill</cp:lastModifiedBy>
  <cp:revision>1</cp:revision>
  <dcterms:created xsi:type="dcterms:W3CDTF">2021-12-30T18:54:03Z</dcterms:created>
  <dcterms:modified xsi:type="dcterms:W3CDTF">2021-12-30T20:28:35Z</dcterms:modified>
</cp:coreProperties>
</file>