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lls\OneDrive\Desktop\Lariat%20Capston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lls\OneDrive\Desktop\Lariat%20Capston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lls\OneDrive\Desktop\Lariat%20Capstone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lls\OneDrive\Desktop\Lariat%20Capstone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vs. Strategy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7509753216136E-2"/>
                  <c:y val="1.133376050603902E-2"/>
                </c:manualLayout>
              </c:layout>
              <c:tx>
                <c:rich>
                  <a:bodyPr/>
                  <a:lstStyle/>
                  <a:p>
                    <a:fld id="{189BB610-6F83-496B-B462-3F8D4C888CC2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4970006506716"/>
                      <c:h val="5.99102580349222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0AF-424E-BAC1-4820D2853C94}"/>
                </c:ext>
              </c:extLst>
            </c:dLbl>
            <c:dLbl>
              <c:idx val="1"/>
              <c:layout>
                <c:manualLayout>
                  <c:x val="-3.1673168810757324E-2"/>
                  <c:y val="-2.4934273113285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16626817497452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0AF-424E-BAC1-4820D2853C94}"/>
                </c:ext>
              </c:extLst>
            </c:dLbl>
            <c:dLbl>
              <c:idx val="2"/>
              <c:layout>
                <c:manualLayout>
                  <c:x val="-1.1085609083765061E-2"/>
                  <c:y val="-1.8134016809662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67212010465613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0AF-424E-BAC1-4820D2853C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Presentation'!$B$40:$B$42</c:f>
              <c:numCache>
                <c:formatCode>"$"#,##0.00</c:formatCode>
                <c:ptCount val="3"/>
                <c:pt idx="0">
                  <c:v>52830207</c:v>
                </c:pt>
                <c:pt idx="1">
                  <c:v>28647004.26000002</c:v>
                </c:pt>
                <c:pt idx="2">
                  <c:v>24183202.740000002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D-4BB8-8CDC-9915B7C9A57F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4970006506716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0AF-424E-BAC1-4820D2853C94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33358505605026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0AF-424E-BAC1-4820D2853C94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88146653255864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0AF-424E-BAC1-4820D2853C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Presentation'!$C$40:$C$42</c:f>
              <c:numCache>
                <c:formatCode>"$"#,##0.00</c:formatCode>
                <c:ptCount val="3"/>
                <c:pt idx="0">
                  <c:v>99049850.123424172</c:v>
                </c:pt>
                <c:pt idx="1">
                  <c:v>53710521.812031321</c:v>
                </c:pt>
                <c:pt idx="2">
                  <c:v>45339328.311392903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0D-4BB8-8CDC-9915B7C9A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402120"/>
        <c:axId val="886403760"/>
      </c:barChart>
      <c:catAx>
        <c:axId val="88640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03760"/>
        <c:crosses val="autoZero"/>
        <c:auto val="1"/>
        <c:lblAlgn val="ctr"/>
        <c:lblOffset val="100"/>
        <c:noMultiLvlLbl val="0"/>
      </c:catAx>
      <c:valAx>
        <c:axId val="88640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02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vs. 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3302730900518067"/>
                  <c:y val="-6.80025630362341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83943698573187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0AF-44A2-8D48-57EFC674D82F}"/>
                </c:ext>
              </c:extLst>
            </c:dLbl>
            <c:dLbl>
              <c:idx val="1"/>
              <c:layout>
                <c:manualLayout>
                  <c:x val="-1.2669267524302932E-2"/>
                  <c:y val="-6.5735810935026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50480322358039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0AF-44A2-8D48-57EFC674D82F}"/>
                </c:ext>
              </c:extLst>
            </c:dLbl>
            <c:dLbl>
              <c:idx val="2"/>
              <c:layout>
                <c:manualLayout>
                  <c:x val="-4.1174994756469491E-2"/>
                  <c:y val="-8.311328357920857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33748634250464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60AF-44A2-8D48-57EFC674D8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Presentation'!$B$40:$B$42</c:f>
              <c:numCache>
                <c:formatCode>"$"#,##0.00</c:formatCode>
                <c:ptCount val="3"/>
                <c:pt idx="0">
                  <c:v>52830207</c:v>
                </c:pt>
                <c:pt idx="1">
                  <c:v>28647004.26000002</c:v>
                </c:pt>
                <c:pt idx="2">
                  <c:v>24183202.740000002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34F-BFC3-4E9ED75AE242}"/>
            </c:ext>
          </c:extLst>
        </c:ser>
        <c:ser>
          <c:idx val="1"/>
          <c:order val="1"/>
          <c:tx>
            <c:v>Strategy 2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33358505605026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0AF-44A2-8D48-57EFC674D82F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66431753174735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60AF-44A2-8D48-57EFC674D82F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62239198264808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0AF-44A2-8D48-57EFC674D8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Presentation'!$D$40:$D$42</c:f>
              <c:numCache>
                <c:formatCode>"$"#,##0.00</c:formatCode>
                <c:ptCount val="3"/>
                <c:pt idx="0">
                  <c:v>65121600</c:v>
                </c:pt>
                <c:pt idx="1">
                  <c:v>28647004.26000002</c:v>
                </c:pt>
                <c:pt idx="2">
                  <c:v>36474595.73999998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34F-BFC3-4E9ED75AE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405072"/>
        <c:axId val="886401792"/>
      </c:barChart>
      <c:catAx>
        <c:axId val="88640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01792"/>
        <c:crosses val="autoZero"/>
        <c:auto val="1"/>
        <c:lblAlgn val="ctr"/>
        <c:lblOffset val="100"/>
        <c:noMultiLvlLbl val="0"/>
      </c:catAx>
      <c:valAx>
        <c:axId val="88640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vs Combined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3163441282309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74C9-4AC0-9ED8-2570F9E1BDC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50090193712598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4C9-4AC0-9ED8-2570F9E1BDCE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00285258035316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4C9-4AC0-9ED8-2570F9E1BD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Presentation'!$B$40:$B$42</c:f>
              <c:numCache>
                <c:formatCode>"$"#,##0.00</c:formatCode>
                <c:ptCount val="3"/>
                <c:pt idx="0">
                  <c:v>52830207</c:v>
                </c:pt>
                <c:pt idx="1">
                  <c:v>28647004.26000002</c:v>
                </c:pt>
                <c:pt idx="2">
                  <c:v>24183202.740000002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3-444F-A1EB-8F6C15A0C505}"/>
            </c:ext>
          </c:extLst>
        </c:ser>
        <c:ser>
          <c:idx val="1"/>
          <c:order val="1"/>
          <c:tx>
            <c:v>Strategy (Combined)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583290582868613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4C9-4AC0-9ED8-2570F9E1BDC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00285258035316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74C9-4AC0-9ED8-2570F9E1BDCE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07357477598714"/>
                      <c:h val="5.9910258034922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4C9-4AC0-9ED8-2570F9E1BD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Presentation'!$A$40:$A$42</c:f>
              <c:strCache>
                <c:ptCount val="3"/>
                <c:pt idx="0">
                  <c:v>Gross Revenue</c:v>
                </c:pt>
                <c:pt idx="1">
                  <c:v>Car Expenses</c:v>
                </c:pt>
                <c:pt idx="2">
                  <c:v>Net Revenue</c:v>
                </c:pt>
              </c:strCache>
            </c:strRef>
          </c:cat>
          <c:val>
            <c:numRef>
              <c:f>'Model Presentation'!$E$40:$E$42</c:f>
              <c:numCache>
                <c:formatCode>"$"#,##0.00</c:formatCode>
                <c:ptCount val="3"/>
                <c:pt idx="0">
                  <c:v>122097553.9591278</c:v>
                </c:pt>
                <c:pt idx="1">
                  <c:v>53710521.812031321</c:v>
                </c:pt>
                <c:pt idx="2">
                  <c:v>68387032.147096485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23-444F-A1EB-8F6C15A0C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4226440"/>
        <c:axId val="894227096"/>
      </c:barChart>
      <c:catAx>
        <c:axId val="89422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27096"/>
        <c:crosses val="autoZero"/>
        <c:auto val="1"/>
        <c:lblAlgn val="ctr"/>
        <c:lblOffset val="100"/>
        <c:noMultiLvlLbl val="0"/>
      </c:catAx>
      <c:valAx>
        <c:axId val="8942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22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Combining</a:t>
            </a:r>
            <a:r>
              <a:rPr lang="en-US" baseline="0"/>
              <a:t> All Strategies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'Model Presentation'!$A$42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'Model Presentation'!$B$39:$E$39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(Combined)</c:v>
                </c:pt>
              </c:strCache>
            </c:strRef>
          </c:cat>
          <c:val>
            <c:numRef>
              <c:f>'Model Presentation'!$B$42:$E$42</c:f>
              <c:numCache>
                <c:formatCode>"$"#,##0.00</c:formatCode>
                <c:ptCount val="4"/>
                <c:pt idx="0">
                  <c:v>24183202.740000002</c:v>
                </c:pt>
                <c:pt idx="1">
                  <c:v>45339328.311392903</c:v>
                </c:pt>
                <c:pt idx="2">
                  <c:v>36474595.73999998</c:v>
                </c:pt>
                <c:pt idx="3">
                  <c:v>68387032.147096485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C-453F-A1E5-0F6FB57E2D70}"/>
            </c:ext>
          </c:extLst>
        </c:ser>
        <c:ser>
          <c:idx val="1"/>
          <c:order val="1"/>
          <c:tx>
            <c:strRef>
              <c:f>'Model Presentation'!$A$41</c:f>
              <c:strCache>
                <c:ptCount val="1"/>
                <c:pt idx="0">
                  <c:v>Car Expenses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'Model Presentation'!$B$39:$E$39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(Combined)</c:v>
                </c:pt>
              </c:strCache>
            </c:strRef>
          </c:cat>
          <c:val>
            <c:numRef>
              <c:f>'Model Presentation'!$B$41:$E$41</c:f>
              <c:numCache>
                <c:formatCode>"$"#,##0.00</c:formatCode>
                <c:ptCount val="4"/>
                <c:pt idx="0">
                  <c:v>28647004.26000002</c:v>
                </c:pt>
                <c:pt idx="1">
                  <c:v>53710521.812031321</c:v>
                </c:pt>
                <c:pt idx="2">
                  <c:v>28647004.26000002</c:v>
                </c:pt>
                <c:pt idx="3">
                  <c:v>53710521.812031321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0C-453F-A1E5-0F6FB57E2D70}"/>
            </c:ext>
          </c:extLst>
        </c:ser>
        <c:ser>
          <c:idx val="0"/>
          <c:order val="2"/>
          <c:tx>
            <c:strRef>
              <c:f>'Model Presentation'!$A$40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'Model Presentation'!$B$39:$E$39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(Combined)</c:v>
                </c:pt>
              </c:strCache>
            </c:strRef>
          </c:cat>
          <c:val>
            <c:numRef>
              <c:f>'Model Presentation'!$B$40:$E$40</c:f>
              <c:numCache>
                <c:formatCode>"$"#,##0.00</c:formatCode>
                <c:ptCount val="4"/>
                <c:pt idx="0">
                  <c:v>52830207</c:v>
                </c:pt>
                <c:pt idx="1">
                  <c:v>99049850.123424172</c:v>
                </c:pt>
                <c:pt idx="2">
                  <c:v>65121600</c:v>
                </c:pt>
                <c:pt idx="3">
                  <c:v>122097553.9591278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0C-453F-A1E5-0F6FB57E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8042304"/>
        <c:axId val="918044928"/>
      </c:barChart>
      <c:catAx>
        <c:axId val="9180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44928"/>
        <c:crosses val="autoZero"/>
        <c:auto val="1"/>
        <c:lblAlgn val="ctr"/>
        <c:lblOffset val="100"/>
        <c:noMultiLvlLbl val="0"/>
      </c:catAx>
      <c:valAx>
        <c:axId val="91804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04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5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2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AAC4440-8C11-4E3A-9756-5BFDA56C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4B354-B39A-4A18-A009-E65EBF8D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832" b="121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DD71A-747D-4A26-95F3-DF92C7307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6800">
                <a:solidFill>
                  <a:srgbClr val="FFFFFF"/>
                </a:solidFill>
              </a:rPr>
              <a:t>Lariat 2019 Business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C93E-B822-4A1F-A628-41FF41B8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Presented by: Sara Hill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9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7CB0-375F-4097-A480-B91EF8C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C052-085C-42AC-BBB4-48BBDFD2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304"/>
            <a:ext cx="10515600" cy="4351338"/>
          </a:xfrm>
        </p:spPr>
        <p:txBody>
          <a:bodyPr/>
          <a:lstStyle/>
          <a:p>
            <a:r>
              <a:rPr lang="en-US" dirty="0"/>
              <a:t>So many numbers!</a:t>
            </a:r>
          </a:p>
          <a:p>
            <a:endParaRPr lang="en-US" dirty="0"/>
          </a:p>
          <a:p>
            <a:r>
              <a:rPr lang="en-US" dirty="0"/>
              <a:t>Quick breakdown of numbers:</a:t>
            </a:r>
          </a:p>
          <a:p>
            <a:pPr lvl="1"/>
            <a:r>
              <a:rPr lang="en-US" dirty="0"/>
              <a:t>Gross Revenue: ~$52 million</a:t>
            </a:r>
          </a:p>
          <a:p>
            <a:pPr lvl="1"/>
            <a:r>
              <a:rPr lang="en-US" dirty="0"/>
              <a:t>Spent about $28 million in Car Expenses</a:t>
            </a:r>
          </a:p>
          <a:p>
            <a:pPr lvl="1"/>
            <a:r>
              <a:rPr lang="en-US" dirty="0"/>
              <a:t>Net Revenue: ~$24 million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4B756C-D122-4A01-B07B-3EF73BB29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96416"/>
              </p:ext>
            </p:extLst>
          </p:nvPr>
        </p:nvGraphicFramePr>
        <p:xfrm>
          <a:off x="8271544" y="194945"/>
          <a:ext cx="3171247" cy="6283284"/>
        </p:xfrm>
        <a:graphic>
          <a:graphicData uri="http://schemas.openxmlformats.org/drawingml/2006/table">
            <a:tbl>
              <a:tblPr/>
              <a:tblGrid>
                <a:gridCol w="2082810">
                  <a:extLst>
                    <a:ext uri="{9D8B030D-6E8A-4147-A177-3AD203B41FA5}">
                      <a16:colId xmlns:a16="http://schemas.microsoft.com/office/drawing/2014/main" val="2244060096"/>
                    </a:ext>
                  </a:extLst>
                </a:gridCol>
                <a:gridCol w="1088437">
                  <a:extLst>
                    <a:ext uri="{9D8B030D-6E8A-4147-A177-3AD203B41FA5}">
                      <a16:colId xmlns:a16="http://schemas.microsoft.com/office/drawing/2014/main" val="3234758366"/>
                    </a:ext>
                  </a:extLst>
                </a:gridCol>
              </a:tblGrid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3022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Cars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$17,872,934.00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5449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Cars Expenses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$9,691,370.86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87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Cars Net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$8,181,563.14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85202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2018 Cars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1,355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8234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$13,190.36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210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Expenses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$7,152.30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79988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$6,038.05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13122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Days Rented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110,042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5065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61194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Cars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$18,058,678.00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70060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Car Expenses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$9,782,704.13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466891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Cars Net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$8,275,973.87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0259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2017 Cars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1,361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56068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$13,268.68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15594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Expenses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$7,187.88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000007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$6,080.80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04666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Days Rented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111,274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22568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9692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Cars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$16,898,595.00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00235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Car Expenses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$9,172,929.27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50589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Cars Net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$7,725,665.73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98139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2016 Cars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1,284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19771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$13,160.90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05252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Expenses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$7,144.03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5398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 per Car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$6,016.87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45646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Days Rented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104,292 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284497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23381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$52,830,207.00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55054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Expenses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$28,647,004.26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436249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$24,183,202.74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9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94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AF9E4-5D0A-4311-93DD-4A25BA45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What is the 2019 Goal?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A085-ACE8-4D9F-804E-0BC31D80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10" y="374394"/>
            <a:ext cx="5381745" cy="597441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Meet Gross Revenue of $100 million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Meet Net Revenue of $50 million </a:t>
            </a:r>
          </a:p>
          <a:p>
            <a:endParaRPr lang="en-US" sz="2800" dirty="0"/>
          </a:p>
          <a:p>
            <a:r>
              <a:rPr lang="en-US" sz="2800" dirty="0"/>
              <a:t>How? Showcase and combine 2 strategies.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1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5FE70-ED91-4D48-9172-BF263E91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00" y="-387002"/>
            <a:ext cx="5908006" cy="2344840"/>
          </a:xfrm>
        </p:spPr>
        <p:txBody>
          <a:bodyPr anchor="b">
            <a:normAutofit/>
          </a:bodyPr>
          <a:lstStyle/>
          <a:p>
            <a:r>
              <a:rPr lang="en-US" sz="6000" dirty="0"/>
              <a:t>Strategy 1</a:t>
            </a:r>
          </a:p>
        </p:txBody>
      </p:sp>
      <p:sp>
        <p:nvSpPr>
          <p:cNvPr id="35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30A4-A6B8-4437-9D02-3473439D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37" y="2344840"/>
            <a:ext cx="5908007" cy="2888627"/>
          </a:xfrm>
        </p:spPr>
        <p:txBody>
          <a:bodyPr anchor="t">
            <a:normAutofit/>
          </a:bodyPr>
          <a:lstStyle/>
          <a:p>
            <a:r>
              <a:rPr lang="en-US" sz="1800" dirty="0"/>
              <a:t>Increased the total fleet from 4,000 to 7,500</a:t>
            </a:r>
          </a:p>
          <a:p>
            <a:r>
              <a:rPr lang="en-US" sz="1800" dirty="0"/>
              <a:t>The increase in fleet size will be distributed evenly amongst the yearly models</a:t>
            </a:r>
          </a:p>
          <a:p>
            <a:r>
              <a:rPr lang="en-US" sz="1800" dirty="0"/>
              <a:t>Got close to $50 million goal, but not quite!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BA57FD-8244-4177-8EEA-CA59D5198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79390"/>
              </p:ext>
            </p:extLst>
          </p:nvPr>
        </p:nvGraphicFramePr>
        <p:xfrm>
          <a:off x="7200212" y="381936"/>
          <a:ext cx="4009703" cy="560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EB701F-3BEA-4681-A5EB-BF42D174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3" y="4422710"/>
            <a:ext cx="6044505" cy="11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BBF80-059C-44B0-A03B-A33B8736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-370716"/>
            <a:ext cx="5908006" cy="2344840"/>
          </a:xfrm>
        </p:spPr>
        <p:txBody>
          <a:bodyPr anchor="b">
            <a:normAutofit/>
          </a:bodyPr>
          <a:lstStyle/>
          <a:p>
            <a:r>
              <a:rPr lang="en-US" sz="6000" dirty="0"/>
              <a:t>Strategy 2</a:t>
            </a: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7792-88DD-4D59-8C34-81533D4F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2" y="2166080"/>
            <a:ext cx="5908007" cy="2888627"/>
          </a:xfrm>
        </p:spPr>
        <p:txBody>
          <a:bodyPr anchor="t">
            <a:normAutofit/>
          </a:bodyPr>
          <a:lstStyle/>
          <a:p>
            <a:r>
              <a:rPr lang="en-US" sz="2000" dirty="0"/>
              <a:t>Raising the rental price per day from $162.26 to $200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Net and Gross Revenue increases by just over $10M with this strategy alone</a:t>
            </a:r>
          </a:p>
          <a:p>
            <a:endParaRPr lang="en-US" sz="1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19A17D-BFE2-4DB5-BD72-50DEE8050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16885"/>
              </p:ext>
            </p:extLst>
          </p:nvPr>
        </p:nvGraphicFramePr>
        <p:xfrm>
          <a:off x="7200212" y="381936"/>
          <a:ext cx="4009703" cy="560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3906898-A678-4A40-AEBF-71945434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4" y="4963568"/>
            <a:ext cx="6772955" cy="1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17AA0-2058-4E23-A6AE-0C4FF9C8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1" y="340246"/>
            <a:ext cx="6024649" cy="1270404"/>
          </a:xfrm>
        </p:spPr>
        <p:txBody>
          <a:bodyPr anchor="b">
            <a:normAutofit/>
          </a:bodyPr>
          <a:lstStyle/>
          <a:p>
            <a:r>
              <a:rPr lang="en-US" dirty="0"/>
              <a:t>Strategy (Combined)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30D-746A-4C7E-82ED-0F298C66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4" y="2341131"/>
            <a:ext cx="5908007" cy="2888627"/>
          </a:xfrm>
        </p:spPr>
        <p:txBody>
          <a:bodyPr anchor="t">
            <a:normAutofit/>
          </a:bodyPr>
          <a:lstStyle/>
          <a:p>
            <a:r>
              <a:rPr lang="en-US" sz="1800" dirty="0"/>
              <a:t>Combining Strategies 1 &amp; 2</a:t>
            </a:r>
          </a:p>
          <a:p>
            <a:r>
              <a:rPr lang="en-US" sz="1800" dirty="0"/>
              <a:t>The rental fleet is being increased to 7,500 AND the rental price per day will be increased to $200</a:t>
            </a:r>
          </a:p>
          <a:p>
            <a:r>
              <a:rPr lang="en-US" sz="1800" dirty="0"/>
              <a:t>Both Gross and Net Revenues increase dramatically!</a:t>
            </a:r>
          </a:p>
          <a:p>
            <a:pPr lvl="1"/>
            <a:r>
              <a:rPr lang="en-US" sz="1600" b="1" dirty="0"/>
              <a:t>Gross Increase</a:t>
            </a:r>
            <a:r>
              <a:rPr lang="en-US" sz="1600" dirty="0"/>
              <a:t>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$69,267,346.96</a:t>
            </a:r>
            <a:r>
              <a:rPr lang="en-US" sz="1600" dirty="0"/>
              <a:t> </a:t>
            </a:r>
          </a:p>
          <a:p>
            <a:pPr lvl="1"/>
            <a:r>
              <a:rPr lang="en-US" sz="1600" b="1" dirty="0"/>
              <a:t>Net Increase</a:t>
            </a:r>
            <a:r>
              <a:rPr lang="en-US" sz="1600" dirty="0"/>
              <a:t>: </a:t>
            </a:r>
            <a:r>
              <a:rPr lang="en-US" sz="1600" b="0" i="0" u="none" strike="noStrike" dirty="0">
                <a:effectLst/>
              </a:rPr>
              <a:t>$44,203,829.41</a:t>
            </a:r>
            <a:r>
              <a:rPr lang="en-US" sz="1600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8BE62F-5646-4F44-961B-43B063800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148995"/>
              </p:ext>
            </p:extLst>
          </p:nvPr>
        </p:nvGraphicFramePr>
        <p:xfrm>
          <a:off x="7200212" y="381936"/>
          <a:ext cx="4009703" cy="560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2CF692-037F-4FE4-8FFF-40556C8D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1" y="4939948"/>
            <a:ext cx="7387856" cy="9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9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B55BC-2F0E-4CB4-9505-9BA60DD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/>
              <a:t>Reviewing Strategies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4CB6-E7B8-48AA-A9B8-71B568FD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637" y="740316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Strategy 1:</a:t>
            </a:r>
            <a:r>
              <a:rPr lang="en-US" sz="1800" dirty="0"/>
              <a:t> Increased rental fleet to 7,500</a:t>
            </a:r>
          </a:p>
          <a:p>
            <a:pPr lvl="1"/>
            <a:r>
              <a:rPr lang="en-US" sz="1600" dirty="0"/>
              <a:t>Net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$45,339,328.31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Gross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$99,049,850.12</a:t>
            </a:r>
            <a:r>
              <a:rPr lang="en-US" sz="1600" dirty="0"/>
              <a:t> </a:t>
            </a:r>
          </a:p>
          <a:p>
            <a:r>
              <a:rPr lang="en-US" sz="1800" b="1" dirty="0"/>
              <a:t>Strategy 2:</a:t>
            </a:r>
            <a:r>
              <a:rPr lang="en-US" sz="1800" dirty="0"/>
              <a:t> Increased rental price per day to $200</a:t>
            </a:r>
          </a:p>
          <a:p>
            <a:pPr lvl="1"/>
            <a:r>
              <a:rPr lang="en-US" sz="1600" dirty="0"/>
              <a:t>Net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$36,474,595.74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Gross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$65,121,600.00</a:t>
            </a:r>
            <a:r>
              <a:rPr lang="en-US" sz="1600" dirty="0"/>
              <a:t> </a:t>
            </a:r>
          </a:p>
          <a:p>
            <a:r>
              <a:rPr lang="en-US" sz="1800" b="1" dirty="0"/>
              <a:t>Strategy (Combined): </a:t>
            </a:r>
            <a:r>
              <a:rPr lang="en-US" sz="1800" dirty="0"/>
              <a:t>Increased the rental fleet and increased rental price per day</a:t>
            </a:r>
          </a:p>
          <a:p>
            <a:pPr lvl="1"/>
            <a:r>
              <a:rPr lang="en-US" sz="1600" dirty="0"/>
              <a:t>Net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$68,387,032.15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Gross Revenue: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$122,097,553.96</a:t>
            </a:r>
            <a:r>
              <a:rPr lang="en-US" sz="1600" dirty="0"/>
              <a:t> </a:t>
            </a:r>
          </a:p>
          <a:p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924855-2CBA-429B-833B-D71F96BF5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600675"/>
              </p:ext>
            </p:extLst>
          </p:nvPr>
        </p:nvGraphicFramePr>
        <p:xfrm>
          <a:off x="745688" y="2545504"/>
          <a:ext cx="6810372" cy="376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1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0FFB-D729-4138-9F65-6609EEE3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What to Choose?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42E3-70FC-4DF5-AAA0-F290178EE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combination of both strategies would be the way to go.</a:t>
            </a:r>
          </a:p>
          <a:p>
            <a:endParaRPr lang="en-US" sz="1800" dirty="0"/>
          </a:p>
          <a:p>
            <a:r>
              <a:rPr lang="en-US" sz="1800" dirty="0"/>
              <a:t>More Cars + Raise in Rental Prices = More Profit</a:t>
            </a:r>
          </a:p>
          <a:p>
            <a:endParaRPr lang="en-US" sz="1800" dirty="0"/>
          </a:p>
          <a:p>
            <a:r>
              <a:rPr lang="en-US" sz="1800" dirty="0"/>
              <a:t>131% increase in Gross Revenue</a:t>
            </a:r>
          </a:p>
          <a:p>
            <a:endParaRPr lang="en-US" sz="1800" dirty="0"/>
          </a:p>
          <a:p>
            <a:r>
              <a:rPr lang="en-US" sz="1800" dirty="0"/>
              <a:t>183% increase in Net Revenue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3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C579-37BE-4E71-95C6-DF17F247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F448DA8-D71A-4C7E-98BC-619007D7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6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481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Nova</vt:lpstr>
      <vt:lpstr>Univers</vt:lpstr>
      <vt:lpstr>GradientVTI</vt:lpstr>
      <vt:lpstr>Lariat 2019 Business Model</vt:lpstr>
      <vt:lpstr>Results from 2018</vt:lpstr>
      <vt:lpstr>What is the 2019 Goal?</vt:lpstr>
      <vt:lpstr>Strategy 1</vt:lpstr>
      <vt:lpstr>Strategy 2</vt:lpstr>
      <vt:lpstr>Strategy (Combined)</vt:lpstr>
      <vt:lpstr>Reviewing Strategies</vt:lpstr>
      <vt:lpstr>What to Choose?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2019 Business Model</dc:title>
  <dc:creator>Sara Hill</dc:creator>
  <cp:lastModifiedBy>Sara Hill</cp:lastModifiedBy>
  <cp:revision>2</cp:revision>
  <dcterms:created xsi:type="dcterms:W3CDTF">2021-11-04T19:18:51Z</dcterms:created>
  <dcterms:modified xsi:type="dcterms:W3CDTF">2021-11-05T22:29:30Z</dcterms:modified>
</cp:coreProperties>
</file>