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58" r:id="rId6"/>
    <p:sldId id="265" r:id="rId7"/>
    <p:sldId id="261" r:id="rId8"/>
    <p:sldId id="272" r:id="rId9"/>
    <p:sldId id="276" r:id="rId10"/>
    <p:sldId id="274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4462-5837-4D3D-9155-B2A4E014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B770B-5F85-457F-9FC7-2B73CB1D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0E54-35FC-4E4C-B0D7-288D1D86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2DBF-6303-47DB-84F1-AB1BAE7C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DEA9-7DAC-4177-81F6-3D70FF88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8E92-7F70-474F-A303-AEB00508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D15F-74EE-45B1-A489-61DBF2CD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A6AA-A634-4DC3-A780-9A19901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EDCC-50C9-4CA7-AC20-46AADA34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072A-0E16-4A28-828D-357094B3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67857-37D9-46E9-9E2B-1242F884B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8643-1590-4CEB-9D47-51390948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AD22-FB83-4974-9444-BD36FFF0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4342-1DE6-4FC9-AE10-04B858F4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E2CB-D18C-492B-8966-5C405F1F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1DD3-DC49-45C2-897C-66A7A77E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68E8-DBB7-4D66-BF0C-ECB9612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BDE7-41E4-4BC8-BE1F-59A1CDEB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AD5F-A523-48E8-B4D2-26EF8B01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807E-7C06-4007-97AA-28C9A52E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03AD-3973-464C-9280-8D986FB9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E814E-9416-4659-A53D-DC53313D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00D7-434F-4E4E-ABF6-AF9DB6D6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3C8C-4D7C-4A4F-B0F4-1797295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CAC2-45B4-46ED-8148-9F336CC4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B32B-86A2-4915-9CF3-FF643D5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98B2-4A64-40BB-AB91-05327E441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A01D1-F8E9-46E8-A250-01D394E0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07CE-65A6-45E4-A1A9-7CC6B9F7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1CA1-A586-4467-B549-8C971A7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23DA-E3C1-4ED5-A0FA-9E3A3CFF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4282-7406-475D-B89F-EAF82D3D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AF55-FD93-4DF7-8206-56895D49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B41E-CF1E-401D-9722-30FF51FD3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2F1FC-45E1-4811-91A1-752400EA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085E6-F76A-48D6-A46A-7B959894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BDE72-115D-4016-A722-134C5C9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8EBAE-E954-40E3-BC58-4E445CD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05895-BFE7-490D-9C6B-671A714E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CB4-78ED-49A1-A90B-45F6F920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18F59-CCC8-4C7E-994E-E037E91B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72819-CEC2-4993-BE50-5233483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360CD-B04E-41FB-AEC7-1B4FB506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1D062-54B6-4760-B80E-C01910B9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FB3CE-5466-44B6-A1C9-103C7A20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4BA38-76C6-4F9C-83F8-5550F41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6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E09-44C2-4F48-8237-DC31ECAE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E715-BDAB-4C5C-A1E7-3F0DB6AB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24985-2FB3-4DF2-BF5C-7FFC283C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93E1-3AFE-4E46-AEF4-2A58F988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5A4E-A0D5-43BD-BD7B-E27AD17D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E049-DC69-43DD-9BBB-4CC8FBEF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87D9-F35C-46AE-B4FA-C603C4C7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235-292F-4335-A979-9A988125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1E6DA-B4D3-43A9-B2A3-F8F6532C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0C880-08D1-43AE-B5A3-FD4282EF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C636-B018-4C1E-9255-9ABE605A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22B48-7AF4-4406-BED7-9A5B6B5D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9E30F-6CCE-40B1-AD39-74E35EB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AF1A-8950-4F20-947C-C97AE494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212D-7863-4E8F-AFF2-D23902073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2DE3-1DE0-445D-A448-EAE4F8AD04C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749D-A4C1-4BCB-AB1C-652FED827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BCE9-7702-4A44-B9DE-6EF14770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1B6-6333-4CFC-BAD8-0C1809D3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olmjason2/videogame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A613A0-F235-4E99-A3F6-5B2E45C93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456" y="2899543"/>
            <a:ext cx="5382344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Presented by: Sara Hill</a:t>
            </a:r>
          </a:p>
        </p:txBody>
      </p:sp>
      <p:pic>
        <p:nvPicPr>
          <p:cNvPr id="41" name="Picture 40" descr="Gadgets on a desk">
            <a:extLst>
              <a:ext uri="{FF2B5EF4-FFF2-40B4-BE49-F238E27FC236}">
                <a16:creationId xmlns:a16="http://schemas.microsoft.com/office/drawing/2014/main" id="{C9F56CDE-317B-4424-B9A6-244958F0F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9" r="12252" b="9089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2B1035-E42F-4683-B602-444294B6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9189" y="502128"/>
            <a:ext cx="5714611" cy="2390459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Video Game Sales Trends and Analysis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9682B-E69A-4919-87C0-82E84E2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35" y="640615"/>
            <a:ext cx="2898276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FA569-D200-4289-9C3D-F934F493DAAD}"/>
              </a:ext>
            </a:extLst>
          </p:cNvPr>
          <p:cNvSpPr txBox="1"/>
          <p:nvPr/>
        </p:nvSpPr>
        <p:spPr>
          <a:xfrm>
            <a:off x="5407409" y="1531089"/>
            <a:ext cx="5605373" cy="305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Stakeholders should turn their focus on how video games are scored via gaming critics and their own users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better the ratings, the higher the sales, which means more units will be sold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23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9682B-E69A-4919-87C0-82E84E2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637762"/>
            <a:ext cx="3741091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more can be done?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FA569-D200-4289-9C3D-F934F493DAAD}"/>
              </a:ext>
            </a:extLst>
          </p:cNvPr>
          <p:cNvSpPr txBox="1"/>
          <p:nvPr/>
        </p:nvSpPr>
        <p:spPr>
          <a:xfrm>
            <a:off x="5251703" y="886691"/>
            <a:ext cx="5761079" cy="5282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Compared to all the video games that exist, this data set is still quite small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Thousands of games are also still missing ratings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further my analysis on this project, I could: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Further research Critic/User score ratings databases and combine them with the current dataset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Gather more data on the other video games that weren’t included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Determine if there are other databases out there that have sales information based off the total units shipped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00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Yellow question mark">
            <a:extLst>
              <a:ext uri="{FF2B5EF4-FFF2-40B4-BE49-F238E27FC236}">
                <a16:creationId xmlns:a16="http://schemas.microsoft.com/office/drawing/2014/main" id="{3F1F6D9D-9252-4219-839E-90A6C26D7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1" r="1" b="1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307213-2315-46B2-B123-35207E18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658A-7306-4C16-B0A5-20DB82D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F07F1-60DF-468D-AE17-51EF2FB01B94}"/>
              </a:ext>
            </a:extLst>
          </p:cNvPr>
          <p:cNvSpPr txBox="1"/>
          <p:nvPr/>
        </p:nvSpPr>
        <p:spPr>
          <a:xfrm>
            <a:off x="4654732" y="850052"/>
            <a:ext cx="639062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Gaming industry has changed drastically since the early 70s.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analysis seeks to provide insight into how video games are rated and how those ratings affect sales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9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658A-7306-4C16-B0A5-20DB82D8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Goals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F07F1-60DF-468D-AE17-51EF2FB01B94}"/>
              </a:ext>
            </a:extLst>
          </p:cNvPr>
          <p:cNvSpPr txBox="1"/>
          <p:nvPr/>
        </p:nvSpPr>
        <p:spPr>
          <a:xfrm>
            <a:off x="4654732" y="850052"/>
            <a:ext cx="639062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Are video games getting worse throughout the years or are they getting better?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Do user and critic ratings affect how many copies are being sold and shipped out?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0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A3B3-7289-4896-BAC9-5029F024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697B3F1-BFB1-4BB3-BAE1-9D3CB442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 dirty="0"/>
              <a:t>The data contains:</a:t>
            </a:r>
          </a:p>
          <a:p>
            <a:pPr lvl="1"/>
            <a:r>
              <a:rPr lang="en-US" dirty="0"/>
              <a:t>Content for over 13,000 video games</a:t>
            </a:r>
          </a:p>
          <a:p>
            <a:pPr lvl="1"/>
            <a:r>
              <a:rPr lang="en-US" dirty="0"/>
              <a:t>Ranges from the years 1977 – 2020</a:t>
            </a:r>
          </a:p>
          <a:p>
            <a:pPr lvl="1"/>
            <a:r>
              <a:rPr lang="en-US" dirty="0"/>
              <a:t>Came directly from the </a:t>
            </a:r>
            <a:r>
              <a:rPr lang="en-US" dirty="0" err="1"/>
              <a:t>VGChartz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Majority of the User and Critic scores were entered manually from </a:t>
            </a:r>
            <a:r>
              <a:rPr lang="en-US" dirty="0" err="1"/>
              <a:t>MetaCritic</a:t>
            </a:r>
            <a:endParaRPr lang="en-US" dirty="0"/>
          </a:p>
          <a:p>
            <a:pPr lvl="1"/>
            <a:r>
              <a:rPr lang="en-US" dirty="0"/>
              <a:t>Data Types: string, float, and integers</a:t>
            </a:r>
          </a:p>
          <a:p>
            <a:r>
              <a:rPr lang="en-US" sz="2400" dirty="0"/>
              <a:t>There are 9 columns in the original data set containing: Rank, Name, Platform, Publisher, Developer, Critic Score, User Score, Total Shipped, and Year</a:t>
            </a:r>
          </a:p>
          <a:p>
            <a:r>
              <a:rPr lang="en-US" sz="2400" dirty="0"/>
              <a:t>Data gathered from </a:t>
            </a:r>
            <a:r>
              <a:rPr lang="en-US" sz="2400" dirty="0">
                <a:hlinkClick r:id="rId2"/>
              </a:rPr>
              <a:t>Kaggle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0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1CCF0-452A-4564-87DE-35CD3BC8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0BA6-4605-4434-B915-963F6CFF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Hypothesis 1:</a:t>
            </a:r>
          </a:p>
          <a:p>
            <a:pPr lvl="1"/>
            <a:r>
              <a:rPr lang="en-US" sz="2000" dirty="0"/>
              <a:t>Ho: Video games ratings are not changing based off the year.</a:t>
            </a:r>
          </a:p>
          <a:p>
            <a:pPr lvl="1"/>
            <a:r>
              <a:rPr lang="en-US" sz="2000" dirty="0"/>
              <a:t>Ha: Video games ratings are on a decline based off the year.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F4E910-A755-426F-A524-695BCAB5FE55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Hypothesis 2:</a:t>
            </a:r>
          </a:p>
          <a:p>
            <a:pPr lvl="1"/>
            <a:r>
              <a:rPr lang="en-US" sz="2000" dirty="0"/>
              <a:t>Ho: User and critic scores on video games do not affect how many copies of the games are being bought by customers.</a:t>
            </a:r>
          </a:p>
          <a:p>
            <a:pPr lvl="1"/>
            <a:r>
              <a:rPr lang="en-US" sz="2000" dirty="0"/>
              <a:t>Ha: User and critic scores on video games affect how many copies of the games are being bought by customers.</a:t>
            </a:r>
          </a:p>
        </p:txBody>
      </p:sp>
    </p:spTree>
    <p:extLst>
      <p:ext uri="{BB962C8B-B14F-4D97-AF65-F5344CB8AC3E}">
        <p14:creationId xmlns:p14="http://schemas.microsoft.com/office/powerpoint/2010/main" val="268905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310D-815E-4D2B-9D62-821DA500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Methods Used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0C88-ADB5-40F6-AFC3-25F53BB14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sz="2400" dirty="0"/>
              <a:t>Imported CSV file and Modules into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Data Exploration, Cleaning, and Descriptive Statistics</a:t>
            </a:r>
          </a:p>
          <a:p>
            <a:r>
              <a:rPr lang="en-US" sz="2400" dirty="0"/>
              <a:t>Checked for Correlation with </a:t>
            </a:r>
            <a:r>
              <a:rPr lang="en-US" sz="2400" dirty="0" err="1"/>
              <a:t>Pearsonr</a:t>
            </a:r>
            <a:endParaRPr lang="en-US" sz="2400" dirty="0"/>
          </a:p>
          <a:p>
            <a:r>
              <a:rPr lang="en-US" sz="2400" dirty="0"/>
              <a:t>Split data into sample populations through conditional filtering</a:t>
            </a:r>
          </a:p>
          <a:p>
            <a:r>
              <a:rPr lang="en-US" sz="2400" dirty="0"/>
              <a:t>Checked sample population distribution with Histograms</a:t>
            </a:r>
          </a:p>
          <a:p>
            <a:r>
              <a:rPr lang="en-US" sz="2400" dirty="0"/>
              <a:t>Performed statistical analysis using t-test</a:t>
            </a:r>
          </a:p>
          <a:p>
            <a:r>
              <a:rPr lang="en-US" sz="2400" dirty="0"/>
              <a:t>Found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73289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9682B-E69A-4919-87C0-82E84E2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637762"/>
            <a:ext cx="3181379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Hypothesis 1 Testing Results</a:t>
            </a: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FA569-D200-4289-9C3D-F934F493DAAD}"/>
              </a:ext>
            </a:extLst>
          </p:cNvPr>
          <p:cNvSpPr txBox="1"/>
          <p:nvPr/>
        </p:nvSpPr>
        <p:spPr>
          <a:xfrm>
            <a:off x="4649928" y="94876"/>
            <a:ext cx="639062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reject the null hypothesis.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is a significant difference at the &lt; 0.05 level in the average scores in 2011 and 2019.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With 95% Confidence, there is a difference in means of 7.4 critic/user scores and 7.5 critic/user scores.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414AB-ED83-4DEE-B9D3-C4B38A35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362" y="3247037"/>
            <a:ext cx="4987545" cy="33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8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9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19682B-E69A-4919-87C0-82E84E2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09" y="4536844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 2 Testing Results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CFFBB2-9C63-47FA-8929-4DF60D49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75" y="105021"/>
            <a:ext cx="8020006" cy="427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FA569-D200-4289-9C3D-F934F493DAAD}"/>
              </a:ext>
            </a:extLst>
          </p:cNvPr>
          <p:cNvSpPr txBox="1"/>
          <p:nvPr/>
        </p:nvSpPr>
        <p:spPr>
          <a:xfrm>
            <a:off x="3713351" y="4690030"/>
            <a:ext cx="7696538" cy="185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We reject the null hypothesis.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There is a significant difference at the &lt; 0.05 level in the average number of copies sold based off the games' popularities.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With 95% confidence, there is a difference in means of 1.25 million copies sold and 1.59 million copies sold.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26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8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9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19682B-E69A-4919-87C0-82E84E26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7" y="4533321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any of this mean?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FA569-D200-4289-9C3D-F934F493DAAD}"/>
              </a:ext>
            </a:extLst>
          </p:cNvPr>
          <p:cNvSpPr txBox="1"/>
          <p:nvPr/>
        </p:nvSpPr>
        <p:spPr>
          <a:xfrm>
            <a:off x="3835153" y="4718396"/>
            <a:ext cx="8105496" cy="218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User and Critic ratings affect how often they are bought and sold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Video Game popularity is on a decline based off the User and Critic ratings and game sales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There is a trend of newer games having lower user scores despite still selling very well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Players are more unhappy with games coming out now than before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04F16A7F-A5C3-4824-93C1-8C7C4620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3" y="463358"/>
            <a:ext cx="4863492" cy="3530159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3415BECC-6864-44C3-B609-E21551F71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263" y="446425"/>
            <a:ext cx="4839484" cy="3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1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576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Video Game Sales Trends and Analysis</vt:lpstr>
      <vt:lpstr>Overview</vt:lpstr>
      <vt:lpstr>Goals</vt:lpstr>
      <vt:lpstr>The Data</vt:lpstr>
      <vt:lpstr>Hypotheses</vt:lpstr>
      <vt:lpstr>Methods Used</vt:lpstr>
      <vt:lpstr>Hypothesis 1 Testing Results</vt:lpstr>
      <vt:lpstr>Hypothesis 2 Testing Results</vt:lpstr>
      <vt:lpstr>What does any of this mean?</vt:lpstr>
      <vt:lpstr>Recommendations</vt:lpstr>
      <vt:lpstr>What more can be done?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Drive Home Prices</dc:title>
  <dc:creator>Sara Hill</dc:creator>
  <cp:lastModifiedBy>Sara Hill</cp:lastModifiedBy>
  <cp:revision>5</cp:revision>
  <dcterms:created xsi:type="dcterms:W3CDTF">2021-12-30T18:54:03Z</dcterms:created>
  <dcterms:modified xsi:type="dcterms:W3CDTF">2022-02-05T01:58:04Z</dcterms:modified>
</cp:coreProperties>
</file>