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8" r:id="rId3"/>
    <p:sldId id="262" r:id="rId4"/>
    <p:sldId id="261" r:id="rId5"/>
    <p:sldId id="276" r:id="rId6"/>
    <p:sldId id="257" r:id="rId7"/>
    <p:sldId id="275" r:id="rId8"/>
    <p:sldId id="273" r:id="rId9"/>
    <p:sldId id="259" r:id="rId10"/>
    <p:sldId id="271" r:id="rId11"/>
  </p:sldIdLst>
  <p:sldSz cx="9144000" cy="5143500" type="screen16x9"/>
  <p:notesSz cx="6858000" cy="9144000"/>
  <p:embeddedFontLst>
    <p:embeddedFont>
      <p:font typeface="Roboto Slab" panose="020B0604020202020204" charset="0"/>
      <p:regular r:id="rId13"/>
      <p:bold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705F12-C8F7-42B8-ACEC-4B4F5BDFB36E}">
  <a:tblStyle styleId="{34705F12-C8F7-42B8-ACEC-4B4F5BDFB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velinag.com/blog/2016/01-25-social-network-force-awaken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imsdb.com/" TargetMode="External"/><Relationship Id="rId4" Type="http://schemas.openxmlformats.org/officeDocument/2006/relationships/hyperlink" Target="https://zenodo.org/record/1411479#.X_NCndhKhP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evelinag.com/data/2016/social-network-force-awakens/interactions.html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907448" y="1211562"/>
            <a:ext cx="673667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Analiza socijalnih mre</a:t>
            </a:r>
            <a:r>
              <a:rPr lang="sr-Latn-RS" sz="4000" dirty="0"/>
              <a:t>ža</a:t>
            </a:r>
            <a:endParaRPr sz="4000" dirty="0"/>
          </a:p>
        </p:txBody>
      </p:sp>
      <p:sp>
        <p:nvSpPr>
          <p:cNvPr id="3" name="Google Shape;70;p12">
            <a:extLst>
              <a:ext uri="{FF2B5EF4-FFF2-40B4-BE49-F238E27FC236}">
                <a16:creationId xmlns:a16="http://schemas.microsoft.com/office/drawing/2014/main" id="{D72F7662-1C2D-489D-8670-376A237B60F6}"/>
              </a:ext>
            </a:extLst>
          </p:cNvPr>
          <p:cNvSpPr txBox="1">
            <a:spLocks/>
          </p:cNvSpPr>
          <p:nvPr/>
        </p:nvSpPr>
        <p:spPr>
          <a:xfrm>
            <a:off x="1450848" y="1991850"/>
            <a:ext cx="743711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sr-Latn-RS" sz="2400" dirty="0"/>
              <a:t>Star Wars socijalna mreža – The Force Awakens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21DBFF-2284-4E08-9A08-8E32B8D78411}"/>
              </a:ext>
            </a:extLst>
          </p:cNvPr>
          <p:cNvSpPr txBox="1">
            <a:spLocks noChangeArrowheads="1"/>
          </p:cNvSpPr>
          <p:nvPr/>
        </p:nvSpPr>
        <p:spPr>
          <a:xfrm>
            <a:off x="938784" y="3572292"/>
            <a:ext cx="2487168" cy="1752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r-Latn-RS" altLang="en-US" sz="2000" b="1" dirty="0">
                <a:solidFill>
                  <a:schemeClr val="accent6">
                    <a:lumMod val="2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Sara Milovanović</a:t>
            </a:r>
            <a:endParaRPr lang="en-US" altLang="en-US" sz="2000" b="1" dirty="0">
              <a:solidFill>
                <a:schemeClr val="accent6">
                  <a:lumMod val="2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sr-Latn-RS" altLang="en-US" sz="2000" b="1" dirty="0">
                <a:solidFill>
                  <a:schemeClr val="accent6">
                    <a:lumMod val="2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13M111ASM</a:t>
            </a:r>
            <a:endParaRPr lang="en-US" altLang="en-US" sz="2000" b="1" dirty="0">
              <a:solidFill>
                <a:schemeClr val="accent6">
                  <a:lumMod val="2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altLang="en-US" sz="2000" b="1" dirty="0">
                <a:solidFill>
                  <a:schemeClr val="accent6">
                    <a:lumMod val="2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20</a:t>
            </a:r>
            <a:r>
              <a:rPr lang="sr-Latn-RS" altLang="en-US" sz="2000" b="1" dirty="0">
                <a:solidFill>
                  <a:schemeClr val="accent6">
                    <a:lumMod val="2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20</a:t>
            </a:r>
            <a:r>
              <a:rPr lang="en-US" altLang="en-US" sz="2000" b="1" dirty="0">
                <a:solidFill>
                  <a:schemeClr val="accent6">
                    <a:lumMod val="2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/202</a:t>
            </a:r>
            <a:r>
              <a:rPr lang="sr-Latn-RS" altLang="en-US" sz="2000" b="1" dirty="0">
                <a:solidFill>
                  <a:schemeClr val="accent6">
                    <a:lumMod val="2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1</a:t>
            </a:r>
            <a:r>
              <a:rPr lang="en-US" altLang="en-US" sz="2000" b="1" dirty="0">
                <a:solidFill>
                  <a:schemeClr val="accent6">
                    <a:lumMod val="2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sr-Latn-RS" altLang="en-US" sz="2000" b="1" dirty="0">
              <a:solidFill>
                <a:schemeClr val="accent6">
                  <a:lumMod val="2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87C3331-371E-4E38-B140-1FF9639EC188}"/>
              </a:ext>
            </a:extLst>
          </p:cNvPr>
          <p:cNvSpPr txBox="1">
            <a:spLocks noChangeArrowheads="1"/>
          </p:cNvSpPr>
          <p:nvPr/>
        </p:nvSpPr>
        <p:spPr>
          <a:xfrm>
            <a:off x="6383112" y="2913162"/>
            <a:ext cx="2760888" cy="65073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r-Latn-RS" altLang="en-US" sz="2000" b="1" dirty="0">
                <a:solidFill>
                  <a:schemeClr val="accent6">
                    <a:lumMod val="2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Evelina Gabasova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Google Shape;118;p18">
            <a:extLst>
              <a:ext uri="{FF2B5EF4-FFF2-40B4-BE49-F238E27FC236}">
                <a16:creationId xmlns:a16="http://schemas.microsoft.com/office/drawing/2014/main" id="{2ABAA88E-F78B-4F4D-A4CF-2CFBE69439A7}"/>
              </a:ext>
            </a:extLst>
          </p:cNvPr>
          <p:cNvSpPr txBox="1">
            <a:spLocks/>
          </p:cNvSpPr>
          <p:nvPr/>
        </p:nvSpPr>
        <p:spPr>
          <a:xfrm>
            <a:off x="399561" y="235078"/>
            <a:ext cx="8344875" cy="869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sr-Latn-RS" sz="3200" b="1" dirty="0"/>
              <a:t>Literatura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1D1B01-BB17-43FB-9CBA-DCA1376B7D3B}"/>
              </a:ext>
            </a:extLst>
          </p:cNvPr>
          <p:cNvSpPr txBox="1"/>
          <p:nvPr/>
        </p:nvSpPr>
        <p:spPr>
          <a:xfrm>
            <a:off x="770855" y="1285382"/>
            <a:ext cx="748781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60000">
              <a:spcBef>
                <a:spcPts val="600"/>
              </a:spcBef>
              <a:buChar char="◎"/>
            </a:pPr>
            <a:r>
              <a:rPr lang="sr-Latn-RS" b="0" i="0" dirty="0">
                <a:solidFill>
                  <a:srgbClr val="4A4A4A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Evelina Gabasova. (2016). Star Wars social network, online: </a:t>
            </a:r>
            <a:r>
              <a:rPr lang="sr-Latn-RS" b="0" i="0" dirty="0">
                <a:solidFill>
                  <a:srgbClr val="4A4A4A"/>
                </a:solidFill>
                <a:effectLst/>
                <a:latin typeface="Roboto Slab" panose="020B0604020202020204" charset="0"/>
                <a:ea typeface="Roboto Slab" panose="020B0604020202020204" charset="0"/>
                <a:hlinkClick r:id="rId3"/>
              </a:rPr>
              <a:t>http://evelinag.com/blog/2016/01-25-social-network-force-awakens/</a:t>
            </a:r>
            <a:endParaRPr lang="sr-Latn-RS" b="0" i="0" dirty="0">
              <a:solidFill>
                <a:srgbClr val="4A4A4A"/>
              </a:solidFill>
              <a:effectLst/>
              <a:latin typeface="Roboto Slab" panose="020B0604020202020204" charset="0"/>
              <a:ea typeface="Roboto Slab" panose="020B0604020202020204" charset="0"/>
            </a:endParaRPr>
          </a:p>
          <a:p>
            <a:pPr lvl="1" indent="-360000">
              <a:spcBef>
                <a:spcPts val="600"/>
              </a:spcBef>
              <a:buChar char="◎"/>
            </a:pPr>
            <a:r>
              <a:rPr lang="sr-Latn-RS" dirty="0">
                <a:solidFill>
                  <a:srgbClr val="4A4A4A"/>
                </a:solidFill>
                <a:latin typeface="Roboto Slab" panose="020B0604020202020204" charset="0"/>
                <a:ea typeface="Roboto Slab" panose="020B0604020202020204" charset="0"/>
              </a:rPr>
              <a:t>Star Wars social network dataset, online: </a:t>
            </a:r>
            <a:r>
              <a:rPr lang="sr-Latn-RS" dirty="0">
                <a:solidFill>
                  <a:srgbClr val="4A4A4A"/>
                </a:solidFill>
                <a:latin typeface="Roboto Slab" panose="020B0604020202020204" charset="0"/>
                <a:ea typeface="Roboto Slab" panose="020B0604020202020204" charset="0"/>
                <a:hlinkClick r:id="rId4"/>
              </a:rPr>
              <a:t>https://zenodo.org/record/1411479#.X_NCndhKhPY</a:t>
            </a:r>
            <a:endParaRPr lang="sr-Latn-RS" dirty="0">
              <a:solidFill>
                <a:srgbClr val="4A4A4A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lvl="1" indent="-360000">
              <a:spcBef>
                <a:spcPts val="600"/>
              </a:spcBef>
              <a:buChar char="◎"/>
            </a:pPr>
            <a:r>
              <a:rPr lang="sr-Latn-RS" b="0" i="0" dirty="0">
                <a:solidFill>
                  <a:srgbClr val="4A4A4A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Screenpla</a:t>
            </a:r>
            <a:r>
              <a:rPr lang="sr-Latn-RS" dirty="0">
                <a:solidFill>
                  <a:srgbClr val="4A4A4A"/>
                </a:solidFill>
                <a:latin typeface="Roboto Slab" panose="020B0604020202020204" charset="0"/>
                <a:ea typeface="Roboto Slab" panose="020B0604020202020204" charset="0"/>
              </a:rPr>
              <a:t>ys, online: </a:t>
            </a:r>
            <a:r>
              <a:rPr lang="sr-Latn-RS" dirty="0">
                <a:solidFill>
                  <a:srgbClr val="4A4A4A"/>
                </a:solidFill>
                <a:latin typeface="Roboto Slab" panose="020B0604020202020204" charset="0"/>
                <a:ea typeface="Roboto Slab" panose="020B0604020202020204" charset="0"/>
                <a:hlinkClick r:id="rId5"/>
              </a:rPr>
              <a:t>https://www.imsdb.com/</a:t>
            </a:r>
            <a:endParaRPr lang="sr-Latn-RS" b="0" i="0" dirty="0">
              <a:solidFill>
                <a:srgbClr val="4A4A4A"/>
              </a:solidFill>
              <a:effectLst/>
              <a:latin typeface="Roboto Slab" panose="020B0604020202020204" charset="0"/>
              <a:ea typeface="Roboto Slab" panose="020B0604020202020204" charset="0"/>
            </a:endParaRPr>
          </a:p>
          <a:p>
            <a:pPr lvl="1">
              <a:spcBef>
                <a:spcPts val="600"/>
              </a:spcBef>
            </a:pPr>
            <a:endParaRPr lang="sr-Latn-RS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B01BE9-C9BC-4BE3-A93C-EAECF5590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660" y="385564"/>
            <a:ext cx="4632724" cy="3124936"/>
          </a:xfrm>
          <a:prstGeom prst="rect">
            <a:avLst/>
          </a:prstGeom>
        </p:spPr>
      </p:pic>
      <p:sp>
        <p:nvSpPr>
          <p:cNvPr id="84" name="Google Shape;84;p14"/>
          <p:cNvSpPr/>
          <p:nvPr/>
        </p:nvSpPr>
        <p:spPr>
          <a:xfrm>
            <a:off x="3765423" y="105526"/>
            <a:ext cx="4761885" cy="3822100"/>
          </a:xfrm>
          <a:prstGeom prst="ellipse">
            <a:avLst/>
          </a:prstGeom>
          <a:noFill/>
          <a:ln w="9525" cap="flat" cmpd="sng">
            <a:solidFill>
              <a:schemeClr val="tx2">
                <a:lumMod val="25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332352" y="300499"/>
            <a:ext cx="4034086" cy="15070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200" b="1" dirty="0"/>
              <a:t>Proces </a:t>
            </a:r>
            <a:br>
              <a:rPr lang="sr-Latn-RS" sz="3200" b="1" dirty="0"/>
            </a:br>
            <a:r>
              <a:rPr lang="sr-Latn-RS" sz="3200" b="1" dirty="0"/>
              <a:t>prikupljanja podataka</a:t>
            </a:r>
            <a:r>
              <a:rPr lang="en-US" sz="3200" b="1" dirty="0"/>
              <a:t> </a:t>
            </a:r>
            <a:r>
              <a:rPr lang="sr-Latn-RS" sz="1600" b="1" dirty="0"/>
              <a:t>(imsdb skripta)</a:t>
            </a:r>
            <a:endParaRPr sz="1600"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473915" y="2688486"/>
            <a:ext cx="3048645" cy="15070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1400" b="1" dirty="0"/>
              <a:t>Čvorovi</a:t>
            </a:r>
            <a:r>
              <a:rPr lang="sr-Latn-RS" sz="1800" b="1" dirty="0"/>
              <a:t> – </a:t>
            </a:r>
            <a:r>
              <a:rPr lang="sr-Latn-RS" sz="1200" b="1" dirty="0">
                <a:solidFill>
                  <a:schemeClr val="accent3"/>
                </a:solidFill>
              </a:rPr>
              <a:t>likovi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1400" b="1" dirty="0"/>
              <a:t>Grane</a:t>
            </a:r>
            <a:r>
              <a:rPr lang="sr-Latn-RS" sz="1800" b="1" dirty="0"/>
              <a:t> – </a:t>
            </a:r>
            <a:r>
              <a:rPr lang="sr-Latn-RS" sz="1200" b="1" dirty="0">
                <a:solidFill>
                  <a:schemeClr val="accent3"/>
                </a:solidFill>
              </a:rPr>
              <a:t>postoje ako su likovi govorili u istoj sceni</a:t>
            </a:r>
            <a:endParaRPr sz="1200" b="1" dirty="0">
              <a:solidFill>
                <a:schemeClr val="accent3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4811051" y="3061429"/>
            <a:ext cx="2594259" cy="71650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1600" dirty="0">
                <a:solidFill>
                  <a:schemeClr val="tx1"/>
                </a:solidFill>
              </a:rPr>
              <a:t>Mreža likova iz svih epizoda (</a:t>
            </a:r>
            <a:r>
              <a:rPr lang="sr-Latn-RS" sz="1200" dirty="0">
                <a:solidFill>
                  <a:schemeClr val="tx1"/>
                </a:solidFill>
              </a:rPr>
              <a:t>desno novi likovi</a:t>
            </a:r>
            <a:r>
              <a:rPr lang="sr-Latn-RS" sz="1600" dirty="0">
                <a:solidFill>
                  <a:schemeClr val="tx1"/>
                </a:solidFill>
              </a:rPr>
              <a:t>)</a:t>
            </a:r>
            <a:endParaRPr sz="1600" dirty="0">
              <a:solidFill>
                <a:schemeClr val="tx1"/>
              </a:solidFill>
            </a:endParaRPr>
          </a:p>
        </p:txBody>
      </p:sp>
      <p:cxnSp>
        <p:nvCxnSpPr>
          <p:cNvPr id="89" name="Google Shape;89;p14"/>
          <p:cNvCxnSpPr>
            <a:cxnSpLocks/>
          </p:cNvCxnSpPr>
          <p:nvPr/>
        </p:nvCxnSpPr>
        <p:spPr>
          <a:xfrm>
            <a:off x="6388639" y="3927626"/>
            <a:ext cx="520847" cy="8627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>
            <a:cxnSpLocks/>
          </p:cNvCxnSpPr>
          <p:nvPr/>
        </p:nvCxnSpPr>
        <p:spPr>
          <a:xfrm>
            <a:off x="7308112" y="3714307"/>
            <a:ext cx="145930" cy="538867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>
            <a:cxnSpLocks/>
          </p:cNvCxnSpPr>
          <p:nvPr/>
        </p:nvCxnSpPr>
        <p:spPr>
          <a:xfrm>
            <a:off x="7917712" y="3225209"/>
            <a:ext cx="58777" cy="740854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" name="Google Shape;86;p14">
            <a:extLst>
              <a:ext uri="{FF2B5EF4-FFF2-40B4-BE49-F238E27FC236}">
                <a16:creationId xmlns:a16="http://schemas.microsoft.com/office/drawing/2014/main" id="{A3ACF6B2-B6EE-4156-8714-0EF5EB3A6C3F}"/>
              </a:ext>
            </a:extLst>
          </p:cNvPr>
          <p:cNvSpPr txBox="1">
            <a:spLocks/>
          </p:cNvSpPr>
          <p:nvPr/>
        </p:nvSpPr>
        <p:spPr>
          <a:xfrm>
            <a:off x="460761" y="3652124"/>
            <a:ext cx="3181738" cy="238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sr-Latn-RS" sz="1400" b="1" dirty="0"/>
              <a:t>Debljina č</a:t>
            </a:r>
            <a:r>
              <a:rPr lang="it-IT" sz="1400" b="1" dirty="0"/>
              <a:t>vorov</a:t>
            </a:r>
            <a:r>
              <a:rPr lang="sr-Latn-RS" sz="1400" b="1" dirty="0"/>
              <a:t>a</a:t>
            </a:r>
            <a:r>
              <a:rPr lang="it-IT" sz="1800" b="1" dirty="0"/>
              <a:t> – </a:t>
            </a:r>
            <a:r>
              <a:rPr lang="sr-Latn-RS" sz="1200" b="1" dirty="0">
                <a:solidFill>
                  <a:schemeClr val="accent3"/>
                </a:solidFill>
              </a:rPr>
              <a:t>frekvencija pojavljivanja lika</a:t>
            </a:r>
            <a:endParaRPr lang="it-IT" sz="1200" b="1" dirty="0">
              <a:solidFill>
                <a:schemeClr val="accent3"/>
              </a:solidFill>
            </a:endParaRPr>
          </a:p>
          <a:p>
            <a:pPr marL="0" indent="0">
              <a:buFont typeface="Source Sans Pro"/>
              <a:buNone/>
            </a:pPr>
            <a:r>
              <a:rPr lang="sr-Latn-RS" sz="1400" b="1" dirty="0"/>
              <a:t>Debljina g</a:t>
            </a:r>
            <a:r>
              <a:rPr lang="it-IT" sz="1400" b="1" dirty="0"/>
              <a:t>ran</a:t>
            </a:r>
            <a:r>
              <a:rPr lang="sr-Latn-RS" sz="1400" b="1" dirty="0"/>
              <a:t>a</a:t>
            </a:r>
            <a:r>
              <a:rPr lang="sr-Latn-RS" sz="1800" b="1" dirty="0"/>
              <a:t> </a:t>
            </a:r>
            <a:r>
              <a:rPr lang="it-IT" sz="1800" b="1" dirty="0"/>
              <a:t>– </a:t>
            </a:r>
            <a:r>
              <a:rPr lang="sr-Latn-RS" sz="1200" b="1" dirty="0">
                <a:solidFill>
                  <a:schemeClr val="accent3"/>
                </a:solidFill>
              </a:rPr>
              <a:t>broj zajedničkih scena</a:t>
            </a:r>
            <a:endParaRPr lang="it-IT" sz="1200" b="1" dirty="0">
              <a:solidFill>
                <a:schemeClr val="accent3"/>
              </a:solidFill>
            </a:endParaRPr>
          </a:p>
        </p:txBody>
      </p:sp>
      <p:sp>
        <p:nvSpPr>
          <p:cNvPr id="20" name="Google Shape;87;p14">
            <a:extLst>
              <a:ext uri="{FF2B5EF4-FFF2-40B4-BE49-F238E27FC236}">
                <a16:creationId xmlns:a16="http://schemas.microsoft.com/office/drawing/2014/main" id="{C1FF982C-8BF4-4569-8D67-5145BF86E56A}"/>
              </a:ext>
            </a:extLst>
          </p:cNvPr>
          <p:cNvSpPr txBox="1">
            <a:spLocks/>
          </p:cNvSpPr>
          <p:nvPr/>
        </p:nvSpPr>
        <p:spPr>
          <a:xfrm>
            <a:off x="3455732" y="3927626"/>
            <a:ext cx="5497352" cy="71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sr-Latn-RS" sz="1600" b="1" dirty="0">
                <a:solidFill>
                  <a:schemeClr val="accent1"/>
                </a:solidFill>
              </a:rPr>
              <a:t>Neusmeren </a:t>
            </a:r>
            <a:r>
              <a:rPr lang="en-US" sz="1600" b="1" dirty="0">
                <a:solidFill>
                  <a:schemeClr val="accent1"/>
                </a:solidFill>
              </a:rPr>
              <a:t>te</a:t>
            </a:r>
            <a:r>
              <a:rPr lang="sr-Latn-RS" sz="1600" b="1" dirty="0">
                <a:solidFill>
                  <a:schemeClr val="accent1"/>
                </a:solidFill>
              </a:rPr>
              <a:t>žinski graf</a:t>
            </a:r>
          </a:p>
          <a:p>
            <a:pPr marL="0" indent="0" algn="ctr">
              <a:buFont typeface="Source Sans Pro"/>
              <a:buNone/>
            </a:pPr>
            <a:r>
              <a:rPr lang="sr-Latn-RS" sz="12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http://evelinag.com/data/2016/social-network-force-awakens/interactions.html</a:t>
            </a:r>
            <a:endParaRPr lang="sr-Latn-RS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BA8793-4A24-41FA-BFAB-4EBF4665D304}"/>
              </a:ext>
            </a:extLst>
          </p:cNvPr>
          <p:cNvSpPr txBox="1"/>
          <p:nvPr/>
        </p:nvSpPr>
        <p:spPr>
          <a:xfrm>
            <a:off x="492577" y="1944324"/>
            <a:ext cx="30617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Motivacija</a:t>
            </a:r>
            <a:r>
              <a:rPr lang="sr-Latn-RS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sr-Latn-RS" sz="1200" b="1" dirty="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Radnja epizode IV se odvija paralelno sa epizodom VII. Da li su ove epizode i u pogledu socijalne mreže slične i u kojoj meri?</a:t>
            </a:r>
          </a:p>
          <a:p>
            <a:endParaRPr lang="sr-Latn-RS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FDCE43-B5C2-4EA7-A3A2-9E05571F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370" y="762640"/>
            <a:ext cx="3755065" cy="3367115"/>
          </a:xfrm>
          <a:prstGeom prst="rect">
            <a:avLst/>
          </a:prstGeom>
        </p:spPr>
      </p:pic>
      <p:sp>
        <p:nvSpPr>
          <p:cNvPr id="117" name="Google Shape;117;p18"/>
          <p:cNvSpPr/>
          <p:nvPr/>
        </p:nvSpPr>
        <p:spPr>
          <a:xfrm>
            <a:off x="3863163" y="647346"/>
            <a:ext cx="4054549" cy="394592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391634" y="279176"/>
            <a:ext cx="5080591" cy="669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200" b="1" dirty="0"/>
              <a:t>Proces analize podataka</a:t>
            </a:r>
            <a:endParaRPr sz="32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1147312"/>
            <a:ext cx="3576970" cy="1291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1800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Bitne scene u kojima nema razgovora</a:t>
            </a:r>
          </a:p>
          <a:p>
            <a:pPr marL="0" indent="0">
              <a:buNone/>
            </a:pPr>
            <a:r>
              <a:rPr lang="sr-Latn-RS" sz="1800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Ručno dodate grane: </a:t>
            </a: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>
            <a:cxnSpLocks/>
          </p:cNvCxnSpPr>
          <p:nvPr/>
        </p:nvCxnSpPr>
        <p:spPr>
          <a:xfrm flipH="1">
            <a:off x="7451750" y="1190847"/>
            <a:ext cx="326627" cy="122378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cxnSpLocks/>
            <a:endCxn id="117" idx="6"/>
          </p:cNvCxnSpPr>
          <p:nvPr/>
        </p:nvCxnSpPr>
        <p:spPr>
          <a:xfrm flipH="1">
            <a:off x="7917712" y="1671846"/>
            <a:ext cx="681638" cy="94846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4004930" y="795267"/>
            <a:ext cx="3755065" cy="3666088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" name="Google Shape;87;p14">
            <a:extLst>
              <a:ext uri="{FF2B5EF4-FFF2-40B4-BE49-F238E27FC236}">
                <a16:creationId xmlns:a16="http://schemas.microsoft.com/office/drawing/2014/main" id="{EA7B387B-A83B-43A4-8644-F169BDFAE4E6}"/>
              </a:ext>
            </a:extLst>
          </p:cNvPr>
          <p:cNvSpPr txBox="1">
            <a:spLocks/>
          </p:cNvSpPr>
          <p:nvPr/>
        </p:nvSpPr>
        <p:spPr>
          <a:xfrm>
            <a:off x="5169080" y="3802676"/>
            <a:ext cx="1752781" cy="71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sr-Latn-RS" sz="1200" dirty="0">
                <a:solidFill>
                  <a:schemeClr val="tx1"/>
                </a:solidFill>
              </a:rPr>
              <a:t>Mreža likova epizode The Force Awakens</a:t>
            </a:r>
          </a:p>
        </p:txBody>
      </p:sp>
      <p:sp>
        <p:nvSpPr>
          <p:cNvPr id="22" name="Google Shape;265;p29">
            <a:extLst>
              <a:ext uri="{FF2B5EF4-FFF2-40B4-BE49-F238E27FC236}">
                <a16:creationId xmlns:a16="http://schemas.microsoft.com/office/drawing/2014/main" id="{8BFD9BEE-4330-44D1-A31F-8E65646F1191}"/>
              </a:ext>
            </a:extLst>
          </p:cNvPr>
          <p:cNvSpPr/>
          <p:nvPr/>
        </p:nvSpPr>
        <p:spPr>
          <a:xfrm>
            <a:off x="1619136" y="2414478"/>
            <a:ext cx="924824" cy="62122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67;p29">
            <a:extLst>
              <a:ext uri="{FF2B5EF4-FFF2-40B4-BE49-F238E27FC236}">
                <a16:creationId xmlns:a16="http://schemas.microsoft.com/office/drawing/2014/main" id="{21834AD2-03E7-4CD2-8A4B-940365E21DE7}"/>
              </a:ext>
            </a:extLst>
          </p:cNvPr>
          <p:cNvSpPr/>
          <p:nvPr/>
        </p:nvSpPr>
        <p:spPr>
          <a:xfrm>
            <a:off x="1700515" y="2469056"/>
            <a:ext cx="762065" cy="512063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Rey</a:t>
            </a:r>
            <a:endParaRPr b="1" dirty="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Google Shape;268;p29">
            <a:extLst>
              <a:ext uri="{FF2B5EF4-FFF2-40B4-BE49-F238E27FC236}">
                <a16:creationId xmlns:a16="http://schemas.microsoft.com/office/drawing/2014/main" id="{566F7314-9C34-4B8D-8762-ABDC42F94976}"/>
              </a:ext>
            </a:extLst>
          </p:cNvPr>
          <p:cNvSpPr/>
          <p:nvPr/>
        </p:nvSpPr>
        <p:spPr>
          <a:xfrm>
            <a:off x="470846" y="3471330"/>
            <a:ext cx="992305" cy="66666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69;p29">
            <a:extLst>
              <a:ext uri="{FF2B5EF4-FFF2-40B4-BE49-F238E27FC236}">
                <a16:creationId xmlns:a16="http://schemas.microsoft.com/office/drawing/2014/main" id="{DB43DE25-6E46-4BF9-9697-CA8E17BECF9D}"/>
              </a:ext>
            </a:extLst>
          </p:cNvPr>
          <p:cNvSpPr/>
          <p:nvPr/>
        </p:nvSpPr>
        <p:spPr>
          <a:xfrm>
            <a:off x="576310" y="3529846"/>
            <a:ext cx="817953" cy="54962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Luke</a:t>
            </a:r>
            <a:endParaRPr b="1" dirty="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6" name="Google Shape;272;p29">
            <a:extLst>
              <a:ext uri="{FF2B5EF4-FFF2-40B4-BE49-F238E27FC236}">
                <a16:creationId xmlns:a16="http://schemas.microsoft.com/office/drawing/2014/main" id="{46AA5643-6B76-41AC-A204-70BD43A261EA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 flipH="1">
            <a:off x="985287" y="2944723"/>
            <a:ext cx="769286" cy="58512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268;p29">
            <a:extLst>
              <a:ext uri="{FF2B5EF4-FFF2-40B4-BE49-F238E27FC236}">
                <a16:creationId xmlns:a16="http://schemas.microsoft.com/office/drawing/2014/main" id="{4E73121F-0FC8-4416-8B87-C998A5186A54}"/>
              </a:ext>
            </a:extLst>
          </p:cNvPr>
          <p:cNvSpPr/>
          <p:nvPr/>
        </p:nvSpPr>
        <p:spPr>
          <a:xfrm>
            <a:off x="2668681" y="3537285"/>
            <a:ext cx="992305" cy="666661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69;p29">
            <a:extLst>
              <a:ext uri="{FF2B5EF4-FFF2-40B4-BE49-F238E27FC236}">
                <a16:creationId xmlns:a16="http://schemas.microsoft.com/office/drawing/2014/main" id="{2A13C83F-92D9-450C-B304-152D0CA03D43}"/>
              </a:ext>
            </a:extLst>
          </p:cNvPr>
          <p:cNvSpPr/>
          <p:nvPr/>
        </p:nvSpPr>
        <p:spPr>
          <a:xfrm>
            <a:off x="2774145" y="3595801"/>
            <a:ext cx="817953" cy="54962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Leia</a:t>
            </a:r>
            <a:endParaRPr b="1" dirty="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2" name="Google Shape;272;p29">
            <a:extLst>
              <a:ext uri="{FF2B5EF4-FFF2-40B4-BE49-F238E27FC236}">
                <a16:creationId xmlns:a16="http://schemas.microsoft.com/office/drawing/2014/main" id="{0CAA4194-96E3-48B8-8FF5-B88F1AC45719}"/>
              </a:ext>
            </a:extLst>
          </p:cNvPr>
          <p:cNvCxnSpPr>
            <a:cxnSpLocks/>
            <a:stCxn id="22" idx="5"/>
            <a:endCxn id="30" idx="1"/>
          </p:cNvCxnSpPr>
          <p:nvPr/>
        </p:nvCxnSpPr>
        <p:spPr>
          <a:xfrm>
            <a:off x="2408523" y="2944723"/>
            <a:ext cx="405478" cy="69019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87;p14">
            <a:extLst>
              <a:ext uri="{FF2B5EF4-FFF2-40B4-BE49-F238E27FC236}">
                <a16:creationId xmlns:a16="http://schemas.microsoft.com/office/drawing/2014/main" id="{391E50BC-53D0-4D8E-9473-B55ADD32D7BD}"/>
              </a:ext>
            </a:extLst>
          </p:cNvPr>
          <p:cNvSpPr txBox="1">
            <a:spLocks/>
          </p:cNvSpPr>
          <p:nvPr/>
        </p:nvSpPr>
        <p:spPr>
          <a:xfrm>
            <a:off x="4642883" y="4436376"/>
            <a:ext cx="2594259" cy="71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sr-Latn-RS" sz="1600" b="1" dirty="0">
                <a:solidFill>
                  <a:schemeClr val="accent1"/>
                </a:solidFill>
              </a:rPr>
              <a:t>Neusmeren težinski graf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836FD1-CD8A-40F3-90C1-67950F9A5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966" y="3812075"/>
            <a:ext cx="4567163" cy="274829"/>
          </a:xfrm>
          <a:prstGeom prst="rect">
            <a:avLst/>
          </a:prstGeom>
        </p:spPr>
      </p:pic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618234" cy="3488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Aft>
                <a:spcPts val="0"/>
              </a:spcAft>
              <a:buSzPts val="2400"/>
              <a:buChar char="◎"/>
            </a:pPr>
            <a:r>
              <a:rPr lang="sr-Latn-RS" sz="2000" b="1" dirty="0">
                <a:solidFill>
                  <a:schemeClr val="tx1"/>
                </a:solidFill>
              </a:rPr>
              <a:t>Izvlačenje imena iz skripte epizode</a:t>
            </a:r>
          </a:p>
          <a:p>
            <a:pPr lvl="1" indent="-360000">
              <a:spcBef>
                <a:spcPts val="600"/>
              </a:spcBef>
              <a:buChar char="◎"/>
            </a:pPr>
            <a:r>
              <a:rPr lang="sr-Latn-RS" sz="1200" dirty="0"/>
              <a:t>Boldovane reči predstavljaju imena likova</a:t>
            </a:r>
          </a:p>
          <a:p>
            <a:pPr lvl="1" indent="-360000">
              <a:spcBef>
                <a:spcPts val="600"/>
              </a:spcBef>
              <a:buChar char="◎"/>
            </a:pPr>
            <a:r>
              <a:rPr lang="sr-Latn-RS" sz="1200" dirty="0"/>
              <a:t>Postoje cele rečenice boldovane u skripti. </a:t>
            </a:r>
            <a:r>
              <a:rPr lang="sr-Latn-RS" sz="1200" u="sng" dirty="0"/>
              <a:t>Rešenje</a:t>
            </a:r>
            <a:r>
              <a:rPr lang="sr-Latn-RS" sz="1200" dirty="0"/>
              <a:t>: Pisanje posebnog regex-a za izvlačenje imena</a:t>
            </a:r>
          </a:p>
          <a:p>
            <a:pPr lvl="1" indent="-360000">
              <a:spcBef>
                <a:spcPts val="600"/>
              </a:spcBef>
              <a:buChar char="◎"/>
            </a:pPr>
            <a:r>
              <a:rPr lang="sr-Latn-RS" sz="1200" dirty="0"/>
              <a:t>Neki lik se pojavljuje pod više imena. </a:t>
            </a:r>
            <a:r>
              <a:rPr lang="sr-Latn-RS" sz="1200" u="sng" dirty="0"/>
              <a:t>Rešenje</a:t>
            </a:r>
            <a:r>
              <a:rPr lang="sr-Latn-RS" sz="1200" dirty="0"/>
              <a:t>: napravljena lista alternativnih imena za svakog lika</a:t>
            </a:r>
            <a:endParaRPr sz="1200" dirty="0"/>
          </a:p>
          <a:p>
            <a:pPr marL="457200" lvl="0" indent="-381000" algn="l" rtl="0">
              <a:spcAft>
                <a:spcPts val="0"/>
              </a:spcAft>
              <a:buSzPts val="2400"/>
              <a:buChar char="◎"/>
            </a:pPr>
            <a:r>
              <a:rPr lang="sr-Latn-RS" sz="2000" b="1" dirty="0"/>
              <a:t>Limiti automatski generisane mreže</a:t>
            </a:r>
          </a:p>
          <a:p>
            <a:pPr lvl="1" indent="-360000">
              <a:spcBef>
                <a:spcPts val="600"/>
              </a:spcBef>
              <a:buChar char="◎"/>
            </a:pPr>
            <a:r>
              <a:rPr lang="sr-Latn-RS" sz="1200" dirty="0"/>
              <a:t>Neki likovi kao npr Luke se spominju u mnogim scenama ali se ne pojavljuju. </a:t>
            </a:r>
            <a:r>
              <a:rPr lang="sr-Latn-RS" sz="1200" u="sng" dirty="0"/>
              <a:t>Rešenje</a:t>
            </a:r>
            <a:r>
              <a:rPr lang="sr-Latn-RS" sz="1200" dirty="0"/>
              <a:t>: težina grane govori o prisustvu lika u sceni sa likom x</a:t>
            </a:r>
          </a:p>
          <a:p>
            <a:pPr marL="554400" lvl="1" indent="0">
              <a:spcBef>
                <a:spcPts val="600"/>
              </a:spcBef>
              <a:buNone/>
            </a:pPr>
            <a:endParaRPr lang="sr-Latn-RS" sz="1200" dirty="0"/>
          </a:p>
          <a:p>
            <a:pPr lvl="1" indent="-360000">
              <a:spcBef>
                <a:spcPts val="600"/>
              </a:spcBef>
              <a:buChar char="◎"/>
            </a:pPr>
            <a:r>
              <a:rPr lang="sr-Latn-RS" sz="1200" dirty="0"/>
              <a:t>Za likove koji ne govore: </a:t>
            </a:r>
          </a:p>
          <a:p>
            <a:pPr marL="554400" lvl="1" indent="0">
              <a:spcBef>
                <a:spcPts val="600"/>
              </a:spcBef>
              <a:buNone/>
            </a:pPr>
            <a:endParaRPr lang="sr-Latn-RS" sz="1200" dirty="0"/>
          </a:p>
          <a:p>
            <a:pPr lvl="1" indent="-360000">
              <a:spcBef>
                <a:spcPts val="600"/>
              </a:spcBef>
              <a:buChar char="◎"/>
            </a:pPr>
            <a:r>
              <a:rPr lang="sr-Latn-RS" sz="1200" dirty="0"/>
              <a:t>Ručno dodavanje grana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8EEA1-E553-4BCC-A6D6-6F37FC9BF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066" y="3331047"/>
            <a:ext cx="3717064" cy="375117"/>
          </a:xfrm>
          <a:prstGeom prst="rect">
            <a:avLst/>
          </a:prstGeom>
        </p:spPr>
      </p:pic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118;p18">
            <a:extLst>
              <a:ext uri="{FF2B5EF4-FFF2-40B4-BE49-F238E27FC236}">
                <a16:creationId xmlns:a16="http://schemas.microsoft.com/office/drawing/2014/main" id="{B1A42BDD-04F3-48C7-A4BA-65B24483A83B}"/>
              </a:ext>
            </a:extLst>
          </p:cNvPr>
          <p:cNvSpPr txBox="1">
            <a:spLocks/>
          </p:cNvSpPr>
          <p:nvPr/>
        </p:nvSpPr>
        <p:spPr>
          <a:xfrm>
            <a:off x="399562" y="384781"/>
            <a:ext cx="8344875" cy="869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sr-Latn-RS" sz="3200" b="1" dirty="0"/>
              <a:t>Problemi pri analizi podataka (</a:t>
            </a:r>
            <a:r>
              <a:rPr lang="sr-Latn-RS" sz="1600" b="1" dirty="0"/>
              <a:t>F#, R, Google Charts</a:t>
            </a:r>
            <a:r>
              <a:rPr lang="sr-Latn-RS" sz="3200" b="1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0B8440D-94D4-4077-B7BE-982E007A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282" y="1635006"/>
            <a:ext cx="2796434" cy="250752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E14FF-7249-422A-8611-738B0A7F8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37" y="1349441"/>
            <a:ext cx="3675300" cy="3725700"/>
          </a:xfrm>
        </p:spPr>
        <p:txBody>
          <a:bodyPr/>
          <a:lstStyle/>
          <a:p>
            <a:r>
              <a:rPr lang="sr-Latn-RS" dirty="0"/>
              <a:t>Epizoda IV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756B0-F3E0-46E7-ACCB-B9D2A3DBA13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82565" y="1354174"/>
            <a:ext cx="3675300" cy="3725700"/>
          </a:xfrm>
        </p:spPr>
        <p:txBody>
          <a:bodyPr/>
          <a:lstStyle/>
          <a:p>
            <a:r>
              <a:rPr lang="sr-Latn-RS" dirty="0"/>
              <a:t>Epizoda VII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78235-0069-40FB-ABA9-2518A3EE6B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Google Shape;118;p18">
            <a:extLst>
              <a:ext uri="{FF2B5EF4-FFF2-40B4-BE49-F238E27FC236}">
                <a16:creationId xmlns:a16="http://schemas.microsoft.com/office/drawing/2014/main" id="{A12E2413-8848-410C-A66A-3A21D5054A39}"/>
              </a:ext>
            </a:extLst>
          </p:cNvPr>
          <p:cNvSpPr txBox="1">
            <a:spLocks/>
          </p:cNvSpPr>
          <p:nvPr/>
        </p:nvSpPr>
        <p:spPr>
          <a:xfrm>
            <a:off x="399562" y="552734"/>
            <a:ext cx="8344875" cy="869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sr-Latn-RS" sz="3200" b="1" dirty="0"/>
              <a:t>Poređenje epizode IV i epizode VII </a:t>
            </a:r>
          </a:p>
          <a:p>
            <a:r>
              <a:rPr lang="sr-Latn-RS" sz="1600" b="1" dirty="0"/>
              <a:t>(paralelna radnja epizoda)</a:t>
            </a:r>
            <a:r>
              <a:rPr lang="sr-Latn-RS" sz="3200" b="1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0DF1F-B30D-4113-B54E-47A7B56B9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35" y="1935903"/>
            <a:ext cx="3079029" cy="2299933"/>
          </a:xfrm>
          <a:prstGeom prst="rect">
            <a:avLst/>
          </a:prstGeom>
        </p:spPr>
      </p:pic>
      <p:sp>
        <p:nvSpPr>
          <p:cNvPr id="11" name="Google Shape;77;p13">
            <a:extLst>
              <a:ext uri="{FF2B5EF4-FFF2-40B4-BE49-F238E27FC236}">
                <a16:creationId xmlns:a16="http://schemas.microsoft.com/office/drawing/2014/main" id="{1BAE93DF-A073-425F-B514-CD125B8DEA8F}"/>
              </a:ext>
            </a:extLst>
          </p:cNvPr>
          <p:cNvSpPr txBox="1"/>
          <p:nvPr/>
        </p:nvSpPr>
        <p:spPr>
          <a:xfrm>
            <a:off x="399562" y="4007644"/>
            <a:ext cx="8344875" cy="869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sr-Latn-RS" b="1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Zašto je bogatija mreža epizode VII?</a:t>
            </a:r>
          </a:p>
          <a:p>
            <a:pPr>
              <a:spcBef>
                <a:spcPts val="600"/>
              </a:spcBef>
            </a:pPr>
            <a:r>
              <a:rPr lang="sr-Latn-RS" sz="12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 VII epizodi se pojavljuju neki stari ali i novi likovi i zato mreža ima više čvorova. U nastavku ćemo videti kako kompleksnost mreže utiče na socijalnu strukturu mreže.</a:t>
            </a:r>
          </a:p>
        </p:txBody>
      </p:sp>
    </p:spTree>
    <p:extLst>
      <p:ext uri="{BB962C8B-B14F-4D97-AF65-F5344CB8AC3E}">
        <p14:creationId xmlns:p14="http://schemas.microsoft.com/office/powerpoint/2010/main" val="107888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3AA421-D685-4397-98A4-57B1C4CC3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66" y="1866578"/>
            <a:ext cx="5283330" cy="1995065"/>
          </a:xfrm>
          <a:prstGeom prst="rect">
            <a:avLst/>
          </a:prstGeom>
        </p:spPr>
      </p:pic>
      <p:sp>
        <p:nvSpPr>
          <p:cNvPr id="77" name="Google Shape;77;p13"/>
          <p:cNvSpPr txBox="1"/>
          <p:nvPr/>
        </p:nvSpPr>
        <p:spPr>
          <a:xfrm>
            <a:off x="5748596" y="1776369"/>
            <a:ext cx="3218122" cy="3092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sr-Latn-RS" b="1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Gde je Rey (glavni lik) u 1. tabeli?</a:t>
            </a:r>
          </a:p>
          <a:p>
            <a:pPr>
              <a:spcBef>
                <a:spcPts val="600"/>
              </a:spcBef>
            </a:pPr>
            <a:r>
              <a:rPr lang="sr-Latn-RS" sz="12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Nema kontakta sa članovima Resistance dok Poe komunicira sa većinom likova</a:t>
            </a:r>
          </a:p>
          <a:p>
            <a:pPr>
              <a:spcBef>
                <a:spcPts val="600"/>
              </a:spcBef>
            </a:pPr>
            <a:r>
              <a:rPr lang="sr-Latn-RS" sz="12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Degree nije dovoljno dobar pokazatelj bitnosti lika pa je Rey tek na </a:t>
            </a:r>
            <a:r>
              <a:rPr lang="sr-Latn-RS" sz="12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9.</a:t>
            </a:r>
            <a:r>
              <a:rPr lang="sr-Latn-RS" sz="12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mestu sa </a:t>
            </a:r>
            <a:r>
              <a:rPr lang="sr-Latn-RS" sz="12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degree </a:t>
            </a:r>
            <a:r>
              <a:rPr lang="sr-Latn-RS" sz="12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 10</a:t>
            </a:r>
          </a:p>
          <a:p>
            <a:pPr>
              <a:spcBef>
                <a:spcPts val="600"/>
              </a:spcBef>
            </a:pPr>
            <a:r>
              <a:rPr lang="sr-Latn-RS" b="1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Zašto Kylo Ren ima najveći betweenness?</a:t>
            </a:r>
          </a:p>
          <a:p>
            <a:pPr>
              <a:spcBef>
                <a:spcPts val="600"/>
              </a:spcBef>
            </a:pPr>
            <a:r>
              <a:rPr lang="sr-Latn-RS" sz="1200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Predstavlja konekciju između najbitnijih likova u epizodi i razgovara sa glavnim likovima u mnogim scenama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" name="Google Shape;118;p18">
            <a:extLst>
              <a:ext uri="{FF2B5EF4-FFF2-40B4-BE49-F238E27FC236}">
                <a16:creationId xmlns:a16="http://schemas.microsoft.com/office/drawing/2014/main" id="{0CC1769B-D680-495A-BB01-5BF4CB1C331A}"/>
              </a:ext>
            </a:extLst>
          </p:cNvPr>
          <p:cNvSpPr txBox="1">
            <a:spLocks/>
          </p:cNvSpPr>
          <p:nvPr/>
        </p:nvSpPr>
        <p:spPr>
          <a:xfrm>
            <a:off x="533400" y="477637"/>
            <a:ext cx="4860851" cy="1152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sr-Latn-RS" sz="3200" b="1" dirty="0"/>
              <a:t>Metrike za određivanje značaja likova</a:t>
            </a:r>
          </a:p>
        </p:txBody>
      </p:sp>
      <p:sp>
        <p:nvSpPr>
          <p:cNvPr id="14" name="Google Shape;87;p14">
            <a:extLst>
              <a:ext uri="{FF2B5EF4-FFF2-40B4-BE49-F238E27FC236}">
                <a16:creationId xmlns:a16="http://schemas.microsoft.com/office/drawing/2014/main" id="{BB6C88E7-A09D-489D-A95D-A688F09773E7}"/>
              </a:ext>
            </a:extLst>
          </p:cNvPr>
          <p:cNvSpPr txBox="1">
            <a:spLocks/>
          </p:cNvSpPr>
          <p:nvPr/>
        </p:nvSpPr>
        <p:spPr>
          <a:xfrm>
            <a:off x="858604" y="3629074"/>
            <a:ext cx="4332702" cy="71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sr-Latn-RS" sz="1200" dirty="0">
                <a:solidFill>
                  <a:schemeClr val="tx1"/>
                </a:solidFill>
              </a:rPr>
              <a:t>Prvih 5 likova prema stepenu i relacionoj centralnosti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EB11A0-5791-44E6-80A4-B1F32AA1FEAF}"/>
              </a:ext>
            </a:extLst>
          </p:cNvPr>
          <p:cNvSpPr txBox="1"/>
          <p:nvPr/>
        </p:nvSpPr>
        <p:spPr>
          <a:xfrm>
            <a:off x="642546" y="4105469"/>
            <a:ext cx="82918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Stepen (degree) - </a:t>
            </a:r>
            <a:r>
              <a:rPr lang="sr-Latn-RS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Pokazatelj koliko veza svaki lik ima u mreži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Relaciona centralnost (betweenness) - </a:t>
            </a:r>
            <a:r>
              <a:rPr lang="sr-Latn-RS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Pokazatelj koliko je lik bitan u formiranju mreže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9" name="Google Shape;118;p18">
            <a:extLst>
              <a:ext uri="{FF2B5EF4-FFF2-40B4-BE49-F238E27FC236}">
                <a16:creationId xmlns:a16="http://schemas.microsoft.com/office/drawing/2014/main" id="{AFB3E2F6-DAFD-4356-8B28-E3E96D004E63}"/>
              </a:ext>
            </a:extLst>
          </p:cNvPr>
          <p:cNvSpPr txBox="1">
            <a:spLocks/>
          </p:cNvSpPr>
          <p:nvPr/>
        </p:nvSpPr>
        <p:spPr>
          <a:xfrm>
            <a:off x="533400" y="477637"/>
            <a:ext cx="8344875" cy="869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sr-Latn-RS" sz="3200" b="1" dirty="0"/>
              <a:t>Gustina mreže i broj likova po epizodama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07EE38-666C-4C5D-A7EE-1003FCC5A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675" y="1630326"/>
            <a:ext cx="4044600" cy="21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C1F9A0-ED92-42F2-B445-47441699D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49" y="1630326"/>
            <a:ext cx="4037334" cy="216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B1E864-0FEA-4AD8-8ED4-B63D1EC4F478}"/>
              </a:ext>
            </a:extLst>
          </p:cNvPr>
          <p:cNvSpPr txBox="1"/>
          <p:nvPr/>
        </p:nvSpPr>
        <p:spPr>
          <a:xfrm>
            <a:off x="463149" y="3715678"/>
            <a:ext cx="424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Gustina mreže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Koliko veza ima u mreži VII epizode u odnosu na to koliko bi ih bilo u kompletnom grafu sa istim brojem čvorova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Likovi koji ne razgovaraju prave mrežu manje gustom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FA4ED4-8950-4AAC-8C62-28338D919FF1}"/>
              </a:ext>
            </a:extLst>
          </p:cNvPr>
          <p:cNvSpPr txBox="1"/>
          <p:nvPr/>
        </p:nvSpPr>
        <p:spPr>
          <a:xfrm>
            <a:off x="4705837" y="3700964"/>
            <a:ext cx="4408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Broj likova</a:t>
            </a:r>
            <a:endParaRPr lang="sr-Latn-RS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Povećanje broja likova u odnosu na trend iz prethodnih epizoda jer se pojavljuju i novi i neki stari likovi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Uračunati samo likovi koji govore i koji imaju svoje ime + ručno dodati roboti i Chewbacca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DD6D0F-FDA2-479F-88BA-67C398765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192" y="2056476"/>
            <a:ext cx="3287857" cy="1838421"/>
          </a:xfrm>
          <a:prstGeom prst="rect">
            <a:avLst/>
          </a:prstGeom>
        </p:spPr>
      </p:pic>
      <p:sp>
        <p:nvSpPr>
          <p:cNvPr id="265" name="Google Shape;265;p29"/>
          <p:cNvSpPr/>
          <p:nvPr/>
        </p:nvSpPr>
        <p:spPr>
          <a:xfrm>
            <a:off x="302888" y="1483567"/>
            <a:ext cx="1706545" cy="1660252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419443" y="1619204"/>
            <a:ext cx="1435344" cy="1403914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2291094" y="1248864"/>
            <a:ext cx="4147027" cy="35009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2500143" y="1410683"/>
            <a:ext cx="3745447" cy="3151986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6787592" y="880623"/>
            <a:ext cx="1988206" cy="193242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6980001" y="1054006"/>
            <a:ext cx="1638632" cy="1592813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2" name="Google Shape;272;p29"/>
          <p:cNvCxnSpPr>
            <a:cxnSpLocks/>
            <a:stCxn id="265" idx="7"/>
            <a:endCxn id="268" idx="1"/>
          </p:cNvCxnSpPr>
          <p:nvPr/>
        </p:nvCxnSpPr>
        <p:spPr>
          <a:xfrm>
            <a:off x="1759515" y="1726705"/>
            <a:ext cx="1138897" cy="34867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9"/>
          <p:cNvCxnSpPr>
            <a:cxnSpLocks/>
            <a:stCxn id="268" idx="6"/>
            <a:endCxn id="270" idx="3"/>
          </p:cNvCxnSpPr>
          <p:nvPr/>
        </p:nvCxnSpPr>
        <p:spPr>
          <a:xfrm flipV="1">
            <a:off x="6438121" y="2530051"/>
            <a:ext cx="640637" cy="469307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" name="Google Shape;118;p18">
            <a:extLst>
              <a:ext uri="{FF2B5EF4-FFF2-40B4-BE49-F238E27FC236}">
                <a16:creationId xmlns:a16="http://schemas.microsoft.com/office/drawing/2014/main" id="{B0EDF35C-1388-42EE-B05E-DE0336DDC88C}"/>
              </a:ext>
            </a:extLst>
          </p:cNvPr>
          <p:cNvSpPr txBox="1">
            <a:spLocks/>
          </p:cNvSpPr>
          <p:nvPr/>
        </p:nvSpPr>
        <p:spPr>
          <a:xfrm>
            <a:off x="399562" y="384781"/>
            <a:ext cx="8344875" cy="869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sr-Latn-RS" sz="3200" b="1" dirty="0"/>
              <a:t>Koeficijent klasterizacije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FC2EC-65BE-478F-A6B8-29B196187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58" y="1713984"/>
            <a:ext cx="1134613" cy="1099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9FB7E-8195-41BD-9D0A-5DB2145C3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5633" y="1157147"/>
            <a:ext cx="1384290" cy="1340918"/>
          </a:xfrm>
          <a:prstGeom prst="rect">
            <a:avLst/>
          </a:prstGeom>
        </p:spPr>
      </p:pic>
      <p:sp>
        <p:nvSpPr>
          <p:cNvPr id="19" name="Google Shape;87;p14">
            <a:extLst>
              <a:ext uri="{FF2B5EF4-FFF2-40B4-BE49-F238E27FC236}">
                <a16:creationId xmlns:a16="http://schemas.microsoft.com/office/drawing/2014/main" id="{54D9A780-F65C-4DCC-8D27-D0DC0B07DEE7}"/>
              </a:ext>
            </a:extLst>
          </p:cNvPr>
          <p:cNvSpPr txBox="1">
            <a:spLocks/>
          </p:cNvSpPr>
          <p:nvPr/>
        </p:nvSpPr>
        <p:spPr>
          <a:xfrm>
            <a:off x="143012" y="3143819"/>
            <a:ext cx="1988206" cy="160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sr-Latn-RS" sz="1200" dirty="0">
                <a:solidFill>
                  <a:schemeClr val="tx1"/>
                </a:solidFill>
              </a:rPr>
              <a:t>Mreža sa koeficijentom klasterizacije jednakim 0</a:t>
            </a:r>
          </a:p>
          <a:p>
            <a:pPr marL="0" indent="0" algn="ctr">
              <a:buFont typeface="Source Sans Pro"/>
              <a:buNone/>
            </a:pPr>
            <a:r>
              <a:rPr lang="sr-Latn-RS" sz="1200" dirty="0">
                <a:solidFill>
                  <a:schemeClr val="accent3"/>
                </a:solidFill>
              </a:rPr>
              <a:t>Ukoliko glavni lik komunicira sa ostalim likovima ali oni ne razgovaraju međusobno</a:t>
            </a:r>
          </a:p>
        </p:txBody>
      </p:sp>
      <p:sp>
        <p:nvSpPr>
          <p:cNvPr id="20" name="Google Shape;87;p14">
            <a:extLst>
              <a:ext uri="{FF2B5EF4-FFF2-40B4-BE49-F238E27FC236}">
                <a16:creationId xmlns:a16="http://schemas.microsoft.com/office/drawing/2014/main" id="{166EDAEB-5A26-4BA4-BC5F-9D6C8EBC6D56}"/>
              </a:ext>
            </a:extLst>
          </p:cNvPr>
          <p:cNvSpPr txBox="1">
            <a:spLocks/>
          </p:cNvSpPr>
          <p:nvPr/>
        </p:nvSpPr>
        <p:spPr>
          <a:xfrm>
            <a:off x="6807046" y="2785565"/>
            <a:ext cx="1988206" cy="1592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sr-Latn-RS" sz="1200" dirty="0">
                <a:solidFill>
                  <a:schemeClr val="tx1"/>
                </a:solidFill>
              </a:rPr>
              <a:t>Mreža sa koeficijentom klasterizacije jednakim 1</a:t>
            </a:r>
          </a:p>
          <a:p>
            <a:pPr marL="0" indent="0" algn="ctr">
              <a:buNone/>
            </a:pPr>
            <a:r>
              <a:rPr lang="sr-Latn-RS" sz="1200" dirty="0">
                <a:solidFill>
                  <a:schemeClr val="accent3"/>
                </a:solidFill>
              </a:rPr>
              <a:t>Ukoliko glavni lik komunicira sa ostalim likovima i oni takođe razgovaraju međusobno</a:t>
            </a:r>
          </a:p>
          <a:p>
            <a:pPr marL="0" indent="0" algn="ctr">
              <a:buFont typeface="Source Sans Pro"/>
              <a:buNone/>
            </a:pPr>
            <a:endParaRPr lang="sr-Latn-RS" sz="1200" dirty="0">
              <a:solidFill>
                <a:schemeClr val="tx1"/>
              </a:solidFill>
            </a:endParaRPr>
          </a:p>
        </p:txBody>
      </p:sp>
      <p:sp>
        <p:nvSpPr>
          <p:cNvPr id="27" name="Google Shape;87;p14">
            <a:extLst>
              <a:ext uri="{FF2B5EF4-FFF2-40B4-BE49-F238E27FC236}">
                <a16:creationId xmlns:a16="http://schemas.microsoft.com/office/drawing/2014/main" id="{0BA0F686-44D5-4AF4-BF82-95E8A35BD6C8}"/>
              </a:ext>
            </a:extLst>
          </p:cNvPr>
          <p:cNvSpPr txBox="1">
            <a:spLocks/>
          </p:cNvSpPr>
          <p:nvPr/>
        </p:nvSpPr>
        <p:spPr>
          <a:xfrm>
            <a:off x="3432153" y="3824183"/>
            <a:ext cx="1988206" cy="71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sr-Latn-RS" sz="1200" dirty="0">
                <a:solidFill>
                  <a:schemeClr val="tx1"/>
                </a:solidFill>
              </a:rPr>
              <a:t>Koeficijenti klasterizacije po epizodama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67;p29">
            <a:extLst>
              <a:ext uri="{FF2B5EF4-FFF2-40B4-BE49-F238E27FC236}">
                <a16:creationId xmlns:a16="http://schemas.microsoft.com/office/drawing/2014/main" id="{F761B7AA-8895-4EE6-85F4-33DF587BD01E}"/>
              </a:ext>
            </a:extLst>
          </p:cNvPr>
          <p:cNvSpPr/>
          <p:nvPr/>
        </p:nvSpPr>
        <p:spPr>
          <a:xfrm>
            <a:off x="510823" y="2944719"/>
            <a:ext cx="2029766" cy="1805132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" name="Google Shape;118;p18">
            <a:extLst>
              <a:ext uri="{FF2B5EF4-FFF2-40B4-BE49-F238E27FC236}">
                <a16:creationId xmlns:a16="http://schemas.microsoft.com/office/drawing/2014/main" id="{66CE5544-D0CC-44DC-8746-746558341114}"/>
              </a:ext>
            </a:extLst>
          </p:cNvPr>
          <p:cNvSpPr txBox="1">
            <a:spLocks/>
          </p:cNvSpPr>
          <p:nvPr/>
        </p:nvSpPr>
        <p:spPr>
          <a:xfrm>
            <a:off x="4191767" y="5985"/>
            <a:ext cx="8344875" cy="869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sr-Latn-RS" sz="3200" b="1" dirty="0"/>
              <a:t>Zaključak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D69659-D9BF-45E8-B0E5-B484BD84F25D}"/>
              </a:ext>
            </a:extLst>
          </p:cNvPr>
          <p:cNvSpPr txBox="1"/>
          <p:nvPr/>
        </p:nvSpPr>
        <p:spPr>
          <a:xfrm>
            <a:off x="5949409" y="1392640"/>
            <a:ext cx="270641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 izvlačenja imena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 tekstu nisu boldovana samo imena nego cele rečenice i još neke reči tako da je puštanjem koda napisanog za analizu prethodnih epizoda najčešće pominjani lik bio </a:t>
            </a:r>
            <a:r>
              <a:rPr lang="en-US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“CONTINUED” I to je stvaralo problem</a:t>
            </a:r>
            <a:endParaRPr lang="sr-Latn-RS"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554C71-02FD-4707-A05B-5F156004FDE8}"/>
              </a:ext>
            </a:extLst>
          </p:cNvPr>
          <p:cNvSpPr txBox="1"/>
          <p:nvPr/>
        </p:nvSpPr>
        <p:spPr>
          <a:xfrm>
            <a:off x="3387651" y="3232676"/>
            <a:ext cx="2919839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 </a:t>
            </a: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likova koji ne govore</a:t>
            </a:r>
            <a:endParaRPr lang="sr-Latn-RS" b="1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 nekim scenama se pojavljuju likovi koji ne govore ali se njihova uloga ne sme zanemariti tako da se morao smisliti način kojim bi se njihov značaj uračunao i oni postali deo grafa</a:t>
            </a:r>
          </a:p>
        </p:txBody>
      </p:sp>
      <p:sp>
        <p:nvSpPr>
          <p:cNvPr id="7" name="Google Shape;265;p29">
            <a:extLst>
              <a:ext uri="{FF2B5EF4-FFF2-40B4-BE49-F238E27FC236}">
                <a16:creationId xmlns:a16="http://schemas.microsoft.com/office/drawing/2014/main" id="{7CF48632-F917-4A1F-B283-182810E439F1}"/>
              </a:ext>
            </a:extLst>
          </p:cNvPr>
          <p:cNvSpPr/>
          <p:nvPr/>
        </p:nvSpPr>
        <p:spPr>
          <a:xfrm>
            <a:off x="335903" y="2809082"/>
            <a:ext cx="2363306" cy="2103523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272;p29">
            <a:extLst>
              <a:ext uri="{FF2B5EF4-FFF2-40B4-BE49-F238E27FC236}">
                <a16:creationId xmlns:a16="http://schemas.microsoft.com/office/drawing/2014/main" id="{F6B23511-E96E-443B-A6B3-A25B711E1964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2699209" y="3857090"/>
            <a:ext cx="586213" cy="3754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54074B-4B0F-4962-A61A-567DE5F45AFB}"/>
              </a:ext>
            </a:extLst>
          </p:cNvPr>
          <p:cNvSpPr txBox="1"/>
          <p:nvPr/>
        </p:nvSpPr>
        <p:spPr>
          <a:xfrm>
            <a:off x="475863" y="3036377"/>
            <a:ext cx="2111382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 ručnog dodavanja grana</a:t>
            </a:r>
          </a:p>
          <a:p>
            <a:pPr algn="ctr">
              <a:spcBef>
                <a:spcPts val="600"/>
              </a:spcBef>
            </a:pPr>
            <a:r>
              <a:rPr lang="sr-Latn-RS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Ručno su dodavane grane između likova čija se interakcija ne sme zanemariti, a ne postoje scene u kojima eksplicitno razgovaraju</a:t>
            </a:r>
          </a:p>
        </p:txBody>
      </p:sp>
      <p:sp>
        <p:nvSpPr>
          <p:cNvPr id="14" name="Google Shape;265;p29">
            <a:extLst>
              <a:ext uri="{FF2B5EF4-FFF2-40B4-BE49-F238E27FC236}">
                <a16:creationId xmlns:a16="http://schemas.microsoft.com/office/drawing/2014/main" id="{0CCE00A1-DA82-4B4F-B26F-2CA5BCC2C0FD}"/>
              </a:ext>
            </a:extLst>
          </p:cNvPr>
          <p:cNvSpPr/>
          <p:nvPr/>
        </p:nvSpPr>
        <p:spPr>
          <a:xfrm>
            <a:off x="3285422" y="2805328"/>
            <a:ext cx="3139298" cy="2103523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67;p29">
            <a:extLst>
              <a:ext uri="{FF2B5EF4-FFF2-40B4-BE49-F238E27FC236}">
                <a16:creationId xmlns:a16="http://schemas.microsoft.com/office/drawing/2014/main" id="{8D4B1BD4-1A9D-40DE-808D-604F9D928E42}"/>
              </a:ext>
            </a:extLst>
          </p:cNvPr>
          <p:cNvSpPr/>
          <p:nvPr/>
        </p:nvSpPr>
        <p:spPr>
          <a:xfrm>
            <a:off x="3448125" y="2944719"/>
            <a:ext cx="2785470" cy="1805132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Google Shape;265;p29">
            <a:extLst>
              <a:ext uri="{FF2B5EF4-FFF2-40B4-BE49-F238E27FC236}">
                <a16:creationId xmlns:a16="http://schemas.microsoft.com/office/drawing/2014/main" id="{8CC7CC6F-565A-44FC-A174-D05917372CAD}"/>
              </a:ext>
            </a:extLst>
          </p:cNvPr>
          <p:cNvSpPr/>
          <p:nvPr/>
        </p:nvSpPr>
        <p:spPr>
          <a:xfrm>
            <a:off x="5685004" y="1043660"/>
            <a:ext cx="3139298" cy="2103523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67;p29">
            <a:extLst>
              <a:ext uri="{FF2B5EF4-FFF2-40B4-BE49-F238E27FC236}">
                <a16:creationId xmlns:a16="http://schemas.microsoft.com/office/drawing/2014/main" id="{8216466F-66BE-45A1-A0C0-78DF37E15BA3}"/>
              </a:ext>
            </a:extLst>
          </p:cNvPr>
          <p:cNvSpPr/>
          <p:nvPr/>
        </p:nvSpPr>
        <p:spPr>
          <a:xfrm>
            <a:off x="5847707" y="1183051"/>
            <a:ext cx="2785470" cy="1805132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" name="Google Shape;272;p29">
            <a:extLst>
              <a:ext uri="{FF2B5EF4-FFF2-40B4-BE49-F238E27FC236}">
                <a16:creationId xmlns:a16="http://schemas.microsoft.com/office/drawing/2014/main" id="{D206D9D8-0FCD-4532-9505-B7458E76649D}"/>
              </a:ext>
            </a:extLst>
          </p:cNvPr>
          <p:cNvCxnSpPr>
            <a:cxnSpLocks/>
            <a:stCxn id="14" idx="6"/>
            <a:endCxn id="17" idx="4"/>
          </p:cNvCxnSpPr>
          <p:nvPr/>
        </p:nvCxnSpPr>
        <p:spPr>
          <a:xfrm flipV="1">
            <a:off x="6424720" y="3147183"/>
            <a:ext cx="829933" cy="709907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67;p29">
            <a:extLst>
              <a:ext uri="{FF2B5EF4-FFF2-40B4-BE49-F238E27FC236}">
                <a16:creationId xmlns:a16="http://schemas.microsoft.com/office/drawing/2014/main" id="{BC770E9B-C1BB-4CB4-9B5A-6926DFC55F32}"/>
              </a:ext>
            </a:extLst>
          </p:cNvPr>
          <p:cNvSpPr/>
          <p:nvPr/>
        </p:nvSpPr>
        <p:spPr>
          <a:xfrm>
            <a:off x="1568294" y="783129"/>
            <a:ext cx="2934534" cy="1805132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Google Shape;265;p29">
            <a:extLst>
              <a:ext uri="{FF2B5EF4-FFF2-40B4-BE49-F238E27FC236}">
                <a16:creationId xmlns:a16="http://schemas.microsoft.com/office/drawing/2014/main" id="{B03D6544-2010-4640-A2F5-B299C7A18653}"/>
              </a:ext>
            </a:extLst>
          </p:cNvPr>
          <p:cNvSpPr/>
          <p:nvPr/>
        </p:nvSpPr>
        <p:spPr>
          <a:xfrm>
            <a:off x="1393373" y="647492"/>
            <a:ext cx="3288499" cy="2103523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A40423-ACD2-4ABB-9A50-E27627054F7E}"/>
              </a:ext>
            </a:extLst>
          </p:cNvPr>
          <p:cNvSpPr txBox="1"/>
          <p:nvPr/>
        </p:nvSpPr>
        <p:spPr>
          <a:xfrm>
            <a:off x="1710619" y="921433"/>
            <a:ext cx="26304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r-Latn-RS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Sličnost sa prethodnim epizodama</a:t>
            </a:r>
          </a:p>
          <a:p>
            <a:pPr algn="ctr">
              <a:spcBef>
                <a:spcPts val="600"/>
              </a:spcBef>
            </a:pPr>
            <a:r>
              <a:rPr lang="sr-Latn-RS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Epizoda VII slična sa ostalim po tome što ima veliki broj likova, a priča ne prati jednog centralnog lika</a:t>
            </a:r>
          </a:p>
          <a:p>
            <a:pPr algn="ctr">
              <a:spcBef>
                <a:spcPts val="600"/>
              </a:spcBef>
            </a:pPr>
            <a:r>
              <a:rPr lang="sr-Latn-RS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Sličnost sa epizodom IV se ne oslikava na socijalnu strukturu</a:t>
            </a:r>
          </a:p>
        </p:txBody>
      </p:sp>
      <p:cxnSp>
        <p:nvCxnSpPr>
          <p:cNvPr id="26" name="Google Shape;272;p29">
            <a:extLst>
              <a:ext uri="{FF2B5EF4-FFF2-40B4-BE49-F238E27FC236}">
                <a16:creationId xmlns:a16="http://schemas.microsoft.com/office/drawing/2014/main" id="{76D9E07A-BEC0-45CA-9CF4-EB7E4120D534}"/>
              </a:ext>
            </a:extLst>
          </p:cNvPr>
          <p:cNvCxnSpPr>
            <a:cxnSpLocks/>
            <a:stCxn id="24" idx="6"/>
            <a:endCxn id="17" idx="2"/>
          </p:cNvCxnSpPr>
          <p:nvPr/>
        </p:nvCxnSpPr>
        <p:spPr>
          <a:xfrm>
            <a:off x="4681872" y="1699254"/>
            <a:ext cx="1003132" cy="396168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713</Words>
  <Application>Microsoft Office PowerPoint</Application>
  <PresentationFormat>On-screen Show (16:9)</PresentationFormat>
  <Paragraphs>85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Roboto Slab</vt:lpstr>
      <vt:lpstr>Source Sans Pro</vt:lpstr>
      <vt:lpstr>Arial</vt:lpstr>
      <vt:lpstr>Cordelia template</vt:lpstr>
      <vt:lpstr>Analiza socijalnih mreža</vt:lpstr>
      <vt:lpstr>Proces  prikupljanja podataka (imsdb skripta)</vt:lpstr>
      <vt:lpstr>Proces analize podataka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socijalnih mreža</dc:title>
  <dc:creator>Sara Milovanovic</dc:creator>
  <cp:lastModifiedBy>Сара Миловановић</cp:lastModifiedBy>
  <cp:revision>33</cp:revision>
  <dcterms:modified xsi:type="dcterms:W3CDTF">2021-01-05T10:24:10Z</dcterms:modified>
</cp:coreProperties>
</file>