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3"/>
  </p:notesMasterIdLst>
  <p:sldIdLst>
    <p:sldId id="256" r:id="rId2"/>
    <p:sldId id="313" r:id="rId3"/>
    <p:sldId id="318" r:id="rId4"/>
    <p:sldId id="320" r:id="rId5"/>
    <p:sldId id="325" r:id="rId6"/>
    <p:sldId id="323" r:id="rId7"/>
    <p:sldId id="324" r:id="rId8"/>
    <p:sldId id="319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843"/>
  </p:normalViewPr>
  <p:slideViewPr>
    <p:cSldViewPr snapToGrid="0" snapToObjects="1">
      <p:cViewPr varScale="1">
        <p:scale>
          <a:sx n="109" d="100"/>
          <a:sy n="10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NL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nl-NL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nl-NL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1E9DDA1-6FD2-42B0-AA36-0AB381E69FA7}" type="slidenum">
              <a:rPr lang="nl-NL" sz="1400" b="0" strike="noStrike" spc="-1">
                <a:latin typeface="Times New Roman"/>
              </a:rPr>
              <a:t>‹#›</a:t>
            </a:fld>
            <a:endParaRPr lang="nl-NL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>
            <a:spLocks/>
          </p:cNvSpPr>
          <p:nvPr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lang="nl-NL" sz="110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343773" y="-885712"/>
            <a:ext cx="150448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2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the name of the presentation </a:t>
            </a:r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This subtitle like in lower case </a:t>
            </a:r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9FF9C045-3E01-44D0-94EF-DFBF74255F3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373906" y="5862021"/>
            <a:ext cx="1311617" cy="476589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53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755085" y="-885712"/>
            <a:ext cx="268186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AND TABLE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b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dirty="0"/>
              <a:t>Click the icon to insert a table</a:t>
            </a:r>
          </a:p>
          <a:p>
            <a:endParaRPr lang="en-GB" dirty="0"/>
          </a:p>
        </p:txBody>
      </p: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Tekstopmaak.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268848" y="-885712"/>
            <a:ext cx="165433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b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dirty="0"/>
              <a:t>Click the icon to insert a table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3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>
            <a:spLocks/>
          </p:cNvSpPr>
          <p:nvPr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0" baseline="0"/>
            </a:lvl1pPr>
          </a:lstStyle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</a:t>
            </a:r>
            <a:r>
              <a:rPr lang="en-GB" sz="11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image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235991" y="-885712"/>
            <a:ext cx="1720060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PICTURE 100%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0E7476D2-0896-4839-9387-ABF8745D58E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9FF9C045-3E01-44D0-94EF-DFBF74255F30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373906" y="5862021"/>
            <a:ext cx="1311617" cy="476589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33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100%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>
            <a:spLocks/>
          </p:cNvSpPr>
          <p:nvPr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0" baseline="0"/>
            </a:lvl1pPr>
          </a:lstStyle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</a:t>
            </a:r>
            <a:r>
              <a:rPr lang="en-GB" sz="11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image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801320" y="-885712"/>
            <a:ext cx="25894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PICTURE 100% (white logo)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76D2-0896-4839-9387-ABF8745D58E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232EE0D3-CF43-4F41-B8C3-829E466310E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373906" y="5862021"/>
            <a:ext cx="1311617" cy="476589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418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ACK (100%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>
            <a:spLocks/>
          </p:cNvSpPr>
          <p:nvPr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0" baseline="0"/>
            </a:lvl1pPr>
          </a:lstStyle>
          <a:p>
            <a:r>
              <a:rPr lang="en-GB" sz="11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noProof="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636694" y="-885712"/>
            <a:ext cx="291865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QUOTE - BLACK (100% PICTURE)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en-GB" dirty="0"/>
              <a:t>‘’ Space for a quote’’</a:t>
            </a:r>
          </a:p>
          <a:p>
            <a:pPr lvl="0"/>
            <a:r>
              <a:rPr lang="en-GB" dirty="0"/>
              <a:t>JU-LEVEL1=</a:t>
            </a:r>
            <a:r>
              <a:rPr lang="en-GB" dirty="0" err="1"/>
              <a:t>Citaat</a:t>
            </a:r>
            <a:endParaRPr lang="en-GB" dirty="0"/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9FF9C045-3E01-44D0-94EF-DFBF74255F3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373906" y="5862021"/>
            <a:ext cx="1311617" cy="476589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592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WHITE (100%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>
            <a:spLocks/>
          </p:cNvSpPr>
          <p:nvPr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0" baseline="0"/>
            </a:lvl1pPr>
          </a:lstStyle>
          <a:p>
            <a:r>
              <a:rPr lang="en-GB" sz="11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noProof="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624896" y="-885712"/>
            <a:ext cx="29422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QUOTE - WHITE (100% PICTURE)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‘’ Space for a quote’’</a:t>
            </a:r>
          </a:p>
          <a:p>
            <a:pPr lvl="0"/>
            <a:r>
              <a:rPr lang="en-GB" dirty="0"/>
              <a:t>JU-LEVEL1=</a:t>
            </a:r>
            <a:r>
              <a:rPr lang="en-GB" dirty="0" err="1"/>
              <a:t>Citaat</a:t>
            </a:r>
            <a:endParaRPr lang="en-GB" dirty="0"/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D0FE45-509C-4BDF-9EDE-64426F8DF3D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232EE0D3-CF43-4F41-B8C3-829E466310E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373906" y="5862021"/>
            <a:ext cx="1311617" cy="476589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65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je </a:t>
            </a:r>
            <a:r>
              <a:rPr lang="en-GB" dirty="0" err="1"/>
              <a:t>voettekst</a:t>
            </a:r>
            <a:r>
              <a:rPr lang="en-GB" dirty="0"/>
              <a:t>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354064" y="-885712"/>
            <a:ext cx="148390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TITLE ONLY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199057" y="-885712"/>
            <a:ext cx="179392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414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80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/>
            </a:lvl1pPr>
          </a:lstStyle>
          <a:p>
            <a:r>
              <a:rPr lang="en-GB" dirty="0"/>
              <a:t>Click the icon to </a:t>
            </a:r>
            <a:r>
              <a:rPr lang="en-GB" noProof="0" dirty="0"/>
              <a:t>insert</a:t>
            </a:r>
            <a:r>
              <a:rPr lang="en-GB" dirty="0"/>
              <a:t> an image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80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US" sz="1100" smtClean="0">
                <a:effectLst/>
              </a:defRPr>
            </a:lvl1pPr>
          </a:lstStyle>
          <a:p>
            <a:r>
              <a:rPr lang="en-GB" dirty="0"/>
              <a:t>Click the icon to insert an image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80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US" sz="1100" smtClean="0">
                <a:effectLst/>
              </a:defRPr>
            </a:lvl1pPr>
          </a:lstStyle>
          <a:p>
            <a:r>
              <a:rPr lang="en-GB" dirty="0"/>
              <a:t>Click the icon to insert an image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80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/>
            </a:lvl1pPr>
          </a:lstStyle>
          <a:p>
            <a:r>
              <a:rPr lang="en-GB" dirty="0"/>
              <a:t>Click the icon to insert an image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en-GB" noProof="0" dirty="0"/>
              <a:t>Name surname </a:t>
            </a:r>
          </a:p>
          <a:p>
            <a:pPr lvl="0"/>
            <a:r>
              <a:rPr lang="en-GB" noProof="0" dirty="0"/>
              <a:t>Additional text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en-GB" noProof="0" dirty="0"/>
              <a:t>Name surname </a:t>
            </a:r>
          </a:p>
          <a:p>
            <a:pPr lvl="0"/>
            <a:r>
              <a:rPr lang="en-GB" noProof="0" dirty="0"/>
              <a:t>Additional text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en-GB" noProof="0" dirty="0"/>
              <a:t>Name surname </a:t>
            </a:r>
          </a:p>
          <a:p>
            <a:pPr lvl="0"/>
            <a:r>
              <a:rPr lang="en-GB" noProof="0" dirty="0"/>
              <a:t>Additional text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en-GB" noProof="0" dirty="0"/>
              <a:t>Name surname </a:t>
            </a:r>
          </a:p>
          <a:p>
            <a:pPr lvl="0"/>
            <a:r>
              <a:rPr lang="en-GB" noProof="0" dirty="0"/>
              <a:t>Additional text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Place the CC-BY text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URE (Picture)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>
            <a:spLocks/>
          </p:cNvSpPr>
          <p:nvPr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0" baseline="0"/>
            </a:lvl1pPr>
          </a:lstStyle>
          <a:p>
            <a:r>
              <a:rPr lang="en-GB" sz="11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noProof="0" dirty="0"/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990631" y="-885712"/>
            <a:ext cx="221077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CLOSURE (Picture) (1)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4"/>
          </a:solidFill>
          <a:ln w="12700">
            <a:noFill/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2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GB" dirty="0"/>
              <a:t>Place the closing sentence here 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Name + surname</a:t>
            </a:r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dirty="0"/>
              <a:t>Social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Driving innovation together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9FF9C045-3E01-44D0-94EF-DFBF74255F3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373906" y="5862021"/>
            <a:ext cx="1311617" cy="476589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065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>
            <a:spLocks/>
          </p:cNvSpPr>
          <p:nvPr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lang="nl-NL" sz="110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909101" y="-885712"/>
            <a:ext cx="237382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TITLE SLIDE (white logo)</a:t>
            </a:r>
          </a:p>
        </p:txBody>
      </p: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2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the name of the presentation </a:t>
            </a:r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This subtitle like in lower case </a:t>
            </a:r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232EE0D3-CF43-4F41-B8C3-829E466310E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373906" y="5862021"/>
            <a:ext cx="1311617" cy="476589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73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URE (Picture) (White)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>
            <a:spLocks/>
          </p:cNvSpPr>
          <p:nvPr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0" baseline="0"/>
            </a:lvl1pPr>
          </a:lstStyle>
          <a:p>
            <a:r>
              <a:rPr lang="en-GB" sz="11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noProof="0" dirty="0"/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711741" y="-885712"/>
            <a:ext cx="276855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CLOSURE (Picture) (White) (1)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4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2" cstate="screen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GB" dirty="0"/>
              <a:t>Place the closing sentence here 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D0FE45-509C-4BDF-9EDE-64426F8DF3D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Name + surname</a:t>
            </a:r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dirty="0"/>
              <a:t>Social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Driving innovation together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232EE0D3-CF43-4F41-B8C3-829E466310E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373906" y="5862021"/>
            <a:ext cx="1311617" cy="476589"/>
          </a:xfrm>
          <a:blipFill>
            <a:blip r:embed="rId3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896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>
            <a:spLocks/>
          </p:cNvSpPr>
          <p:nvPr/>
        </p:nvSpPr>
        <p:spPr>
          <a:xfrm>
            <a:off x="5307000" y="-885712"/>
            <a:ext cx="15780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CLOSURE (2)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Driving innovation together 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232EE0D3-CF43-4F41-B8C3-829E466310E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373906" y="5862021"/>
            <a:ext cx="1311617" cy="476589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00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22-01-20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 dirty="0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2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 baseline="0"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</a:t>
            </a:r>
            <a:r>
              <a:rPr lang="en-GB" noProof="0" dirty="0" err="1"/>
              <a:t>Tekstopmaak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098510" y="-885712"/>
            <a:ext cx="199500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SLIDE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0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en-GB" noProof="0" smtClean="0"/>
              <a:t>22/01/2020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Tekstopmaak.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982294" y="-885712"/>
            <a:ext cx="222744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noProof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SLIDE (100%) (2)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Tekstopmaak.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16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700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lang="nl-NL" sz="1100" smtClean="0">
                <a:effectLst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Tekstopmaak.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AND PICTURE (50% / 50%)</a:t>
            </a:r>
          </a:p>
        </p:txBody>
      </p:sp>
      <p:sp>
        <p:nvSpPr>
          <p:cNvPr id="128" name="Tijdelijke aanduiding voor tekst 127">
            <a:extLst>
              <a:ext uri="{FF2B5EF4-FFF2-40B4-BE49-F238E27FC236}">
                <a16:creationId xmlns:a16="http://schemas.microsoft.com/office/drawing/2014/main" id="{27CF82E7-59D6-489B-92D4-13D790CD044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9FF9C045-3E01-44D0-94EF-DFBF74255F3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373906" y="5862021"/>
            <a:ext cx="1311617" cy="476589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238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 (white logo)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700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lang="nl-NL" sz="1100" smtClean="0">
                <a:effectLst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Tekstopmaak.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213818" y="-885712"/>
            <a:ext cx="376440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AND PICTURE (white logo) (50% / 50%)</a:t>
            </a:r>
          </a:p>
        </p:txBody>
      </p:sp>
      <p:sp>
        <p:nvSpPr>
          <p:cNvPr id="128" name="Tijdelijke aanduiding voor tekst 127">
            <a:extLst>
              <a:ext uri="{FF2B5EF4-FFF2-40B4-BE49-F238E27FC236}">
                <a16:creationId xmlns:a16="http://schemas.microsoft.com/office/drawing/2014/main" id="{27CF82E7-59D6-489B-92D4-13D790CD044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232EE0D3-CF43-4F41-B8C3-829E466310E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373906" y="5862021"/>
            <a:ext cx="1311617" cy="476589"/>
          </a:xfrm>
          <a:blipFill>
            <a:blip r:embed="rId2"/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72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(30% / 7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700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lang="nl-NL" sz="1100" smtClean="0">
                <a:effectLst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icon to insert an image</a:t>
            </a:r>
            <a:endParaRPr lang="en-GB" dirty="0"/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Place your title here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Tekstopmaak.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648489" y="-885712"/>
            <a:ext cx="289506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PICTURE AND TEXT (30% / 70%)</a:t>
            </a:r>
          </a:p>
        </p:txBody>
      </p: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3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AND CHART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Click here for bullet. Choose another bullet from the menu Tekstopmaak.</a:t>
            </a:r>
          </a:p>
          <a:p>
            <a:pPr lvl="1"/>
            <a:r>
              <a:rPr lang="en-GB" noProof="0" dirty="0" err="1"/>
              <a:t>Subbullet</a:t>
            </a:r>
            <a:endParaRPr lang="en-GB" noProof="0" dirty="0"/>
          </a:p>
          <a:p>
            <a:pPr lvl="2"/>
            <a:r>
              <a:rPr lang="en-GB" noProof="0" dirty="0"/>
              <a:t>Reading text</a:t>
            </a:r>
          </a:p>
          <a:p>
            <a:pPr lvl="3"/>
            <a:r>
              <a:rPr lang="en-GB" noProof="0" dirty="0"/>
              <a:t>Subtitle</a:t>
            </a:r>
          </a:p>
          <a:p>
            <a:pPr lvl="4"/>
            <a:r>
              <a:rPr lang="en-GB" noProof="0" dirty="0"/>
              <a:t>Numbered bullet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 err="1"/>
              <a:t>Subbullet</a:t>
            </a:r>
            <a:endParaRPr lang="en-GB" noProof="0" dirty="0"/>
          </a:p>
          <a:p>
            <a:pPr lvl="7"/>
            <a:r>
              <a:rPr lang="en-GB" noProof="0" dirty="0"/>
              <a:t>Reading text</a:t>
            </a:r>
          </a:p>
          <a:p>
            <a:pPr lvl="8"/>
            <a:r>
              <a:rPr lang="en-GB" noProof="0" dirty="0"/>
              <a:t>Subtitle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4693273" y="-885712"/>
            <a:ext cx="28054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AND CHART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/>
            </a:lvl1pPr>
          </a:lstStyle>
          <a:p>
            <a:r>
              <a:rPr lang="en-GB" dirty="0"/>
              <a:t>Click the icon to insert a chart</a:t>
            </a:r>
          </a:p>
        </p:txBody>
      </p:sp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8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en-GB" smtClean="0"/>
              <a:t>22/01/2020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b="0" strike="noStrike" spc="-1">
                <a:solidFill>
                  <a:srgbClr val="000000"/>
                </a:solidFill>
                <a:latin typeface="Calibri"/>
              </a:rPr>
              <a:t>                            </a:t>
            </a:r>
            <a:endParaRPr lang="nl-NL" sz="1400" b="0" strike="noStrike" spc="-1">
              <a:latin typeface="Times New Roman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your title here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>
            <a:spLocks/>
          </p:cNvSpPr>
          <p:nvPr/>
        </p:nvSpPr>
        <p:spPr>
          <a:xfrm>
            <a:off x="5244320" y="-885712"/>
            <a:ext cx="170338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GB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CHART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/>
            </a:lvl1pPr>
          </a:lstStyle>
          <a:p>
            <a:r>
              <a:rPr lang="en-GB" dirty="0"/>
              <a:t>Click the icon to insert a chart</a:t>
            </a:r>
          </a:p>
        </p:txBody>
      </p:sp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>
            <a:spLocks/>
          </p:cNvSpPr>
          <p:nvPr/>
        </p:nvSpPr>
        <p:spPr>
          <a:xfrm>
            <a:off x="-2507" y="6785940"/>
            <a:ext cx="12192000" cy="7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en-GB" noProof="0" dirty="0"/>
              <a:t>Place your title here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JU-LEVEL1=Bullet orange</a:t>
            </a:r>
          </a:p>
          <a:p>
            <a:pPr lvl="1"/>
            <a:r>
              <a:rPr lang="en-GB" noProof="0" dirty="0"/>
              <a:t>JU-LEVEL2=Bullet yellow</a:t>
            </a:r>
          </a:p>
          <a:p>
            <a:pPr lvl="2"/>
            <a:r>
              <a:rPr lang="en-GB" noProof="0" dirty="0"/>
              <a:t>JU-LEVEL3=Bullet blue</a:t>
            </a:r>
          </a:p>
          <a:p>
            <a:pPr lvl="3"/>
            <a:r>
              <a:rPr lang="en-GB" noProof="0" dirty="0"/>
              <a:t>JU-LEVEL4=Bullet green</a:t>
            </a:r>
          </a:p>
          <a:p>
            <a:pPr lvl="4"/>
            <a:r>
              <a:rPr lang="en-GB" noProof="0" dirty="0"/>
              <a:t>JU-LEVEL5=Body text</a:t>
            </a:r>
          </a:p>
          <a:p>
            <a:pPr lvl="5"/>
            <a:r>
              <a:rPr lang="en-GB" noProof="0" dirty="0"/>
              <a:t>JU-LEVEL6=Subtitle</a:t>
            </a:r>
          </a:p>
          <a:p>
            <a:pPr lvl="6"/>
            <a:r>
              <a:rPr lang="en-GB" noProof="0" dirty="0"/>
              <a:t>JU-LEVEL7=Sub bullet</a:t>
            </a:r>
          </a:p>
          <a:p>
            <a:pPr lvl="7"/>
            <a:r>
              <a:rPr lang="en-GB" noProof="0" dirty="0"/>
              <a:t>JU-LEVEL8=Numbers</a:t>
            </a:r>
          </a:p>
          <a:p>
            <a:pPr lvl="8"/>
            <a:r>
              <a:rPr lang="en-GB" noProof="0" dirty="0"/>
              <a:t>JU-LEVEL9=Sub numbers</a:t>
            </a:r>
          </a:p>
        </p:txBody>
      </p: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2916000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418E974B-AC2E-4D8E-8D08-85FFBE2A8B3E}" type="datetime">
              <a:rPr lang="nl-NL" sz="1200" b="0" strike="noStrike" spc="-1" smtClean="0">
                <a:solidFill>
                  <a:srgbClr val="8B8B8B"/>
                </a:solidFill>
                <a:latin typeface="Calibri"/>
              </a:rPr>
              <a:t>22-01-20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nl-NL" sz="2400" b="0" strike="noStrike" spc="-1">
              <a:latin typeface="Times New Roman"/>
            </a:endParaRP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2778010-A51B-4C08-AAF9-ECD882F73467}" type="slidenum">
              <a:rPr lang="nl-NL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CE5F0359-76BD-4AE1-B1D0-7B46B0B5856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64" y="6129196"/>
            <a:ext cx="1274067" cy="4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6"/>
        </a:buBlip>
        <a:tabLst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280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7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920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8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60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9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524180" y="1979362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sz="6000" b="1" strike="noStrike" spc="-1" dirty="0">
              <a:solidFill>
                <a:srgbClr val="006531"/>
              </a:solidFill>
              <a:latin typeface="Calibri Light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202ED2B-1B45-914C-9F58-53366820EB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762C70A-62CC-5B4E-AAB3-60DB696E000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Archive Infrastructure </a:t>
            </a:r>
          </a:p>
          <a:p>
            <a:endParaRPr lang="de-DE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C03ED35-8B24-0B41-BADA-ACA4A8F44F0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299D117-B31A-8949-9AA4-98299FC3BAAA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0C71-6F7F-4F4C-8A32-0187405A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 tools: syntax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DFE34-1C1A-E940-AF8E-FF0AB72CE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Staging data from tape on the archive: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Pushing data to tape on the archive: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dmftar</a:t>
            </a:r>
            <a:r>
              <a:rPr lang="en-US" dirty="0"/>
              <a:t>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(Note: always use the right extension ( ‘.</a:t>
            </a:r>
            <a:r>
              <a:rPr lang="en-US" dirty="0" err="1"/>
              <a:t>dmftar</a:t>
            </a:r>
            <a:r>
              <a:rPr lang="en-US" dirty="0"/>
              <a:t>’ for your archive files!)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49EED-1DF7-6349-9024-D91C29C2C4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5BCED-2C3B-224F-9F33-8816F647DF0A}"/>
              </a:ext>
            </a:extLst>
          </p:cNvPr>
          <p:cNvSpPr txBox="1"/>
          <p:nvPr/>
        </p:nvSpPr>
        <p:spPr>
          <a:xfrm>
            <a:off x="732493" y="5173634"/>
            <a:ext cx="8807982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dmftar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[TASK] [OPTIONS] -f &lt;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dmftar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-archive&gt; &lt;input-files&gt;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F904A-63F2-3846-B0F7-33ABFE107F9A}"/>
              </a:ext>
            </a:extLst>
          </p:cNvPr>
          <p:cNvSpPr txBox="1"/>
          <p:nvPr/>
        </p:nvSpPr>
        <p:spPr>
          <a:xfrm>
            <a:off x="732493" y="1915129"/>
            <a:ext cx="8807982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 err="1">
                <a:latin typeface="Menlo Regular"/>
                <a:cs typeface="Menlo Regular"/>
              </a:rPr>
              <a:t>dmget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mr-IN" dirty="0">
                <a:latin typeface="Menlo Regular"/>
                <a:cs typeface="Menlo Regular"/>
              </a:rPr>
              <a:t>–</a:t>
            </a:r>
            <a:r>
              <a:rPr lang="en-US" dirty="0">
                <a:latin typeface="Menlo Regular"/>
                <a:cs typeface="Menlo Regular"/>
              </a:rPr>
              <a:t>a [file]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DCB4A-58E5-1F49-9F68-791BBA63DE88}"/>
              </a:ext>
            </a:extLst>
          </p:cNvPr>
          <p:cNvSpPr txBox="1"/>
          <p:nvPr/>
        </p:nvSpPr>
        <p:spPr>
          <a:xfrm>
            <a:off x="732493" y="3429000"/>
            <a:ext cx="8807982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nl-NL" dirty="0" err="1">
                <a:latin typeface="Menlo Regular"/>
                <a:cs typeface="Menlo Regular"/>
              </a:rPr>
              <a:t>dmput</a:t>
            </a:r>
            <a:r>
              <a:rPr lang="nl-NL" dirty="0">
                <a:latin typeface="Menlo Regular"/>
                <a:cs typeface="Menlo Regular"/>
              </a:rPr>
              <a:t> [-r] [file]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54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A903-3928-E846-B02D-01C6E5F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Archiving Data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43F4-2352-4D41-9B4C-2592C5349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Archiving data using </a:t>
            </a:r>
            <a:r>
              <a:rPr lang="en-US" dirty="0" err="1"/>
              <a:t>dmftar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Login to LISA (command: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sdemoXXX@lisa.surfsara.nl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Explore the environment</a:t>
            </a:r>
          </a:p>
          <a:p>
            <a:pPr lvl="2"/>
            <a:r>
              <a:rPr lang="en-US" dirty="0"/>
              <a:t>Connection to archive</a:t>
            </a:r>
          </a:p>
          <a:p>
            <a:pPr lvl="2"/>
            <a:r>
              <a:rPr lang="en-US" dirty="0"/>
              <a:t>DMF commands</a:t>
            </a:r>
          </a:p>
          <a:p>
            <a:r>
              <a:rPr lang="en-US" dirty="0"/>
              <a:t>Start an archiving workflow with </a:t>
            </a:r>
            <a:r>
              <a:rPr lang="en-US" dirty="0" err="1"/>
              <a:t>dmftar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EA08-742C-1241-B918-B4B054724D3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C2C6D-BE39-904A-BB71-BFC623C5B1DA}"/>
              </a:ext>
            </a:extLst>
          </p:cNvPr>
          <p:cNvGrpSpPr/>
          <p:nvPr/>
        </p:nvGrpSpPr>
        <p:grpSpPr>
          <a:xfrm>
            <a:off x="1144406" y="3911410"/>
            <a:ext cx="9898174" cy="2171083"/>
            <a:chOff x="610099" y="3037821"/>
            <a:chExt cx="9898174" cy="21710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D4817F-F1B9-9141-93DF-11F6338D7F2F}"/>
                </a:ext>
              </a:extLst>
            </p:cNvPr>
            <p:cNvGrpSpPr/>
            <p:nvPr/>
          </p:nvGrpSpPr>
          <p:grpSpPr>
            <a:xfrm>
              <a:off x="610099" y="3037821"/>
              <a:ext cx="8412382" cy="2171083"/>
              <a:chOff x="610099" y="1905211"/>
              <a:chExt cx="8412382" cy="2171083"/>
            </a:xfrm>
          </p:grpSpPr>
          <p:pic>
            <p:nvPicPr>
              <p:cNvPr id="20" name="Picture 19" descr="user_orange.png">
                <a:extLst>
                  <a:ext uri="{FF2B5EF4-FFF2-40B4-BE49-F238E27FC236}">
                    <a16:creationId xmlns:a16="http://schemas.microsoft.com/office/drawing/2014/main" id="{54AA583D-8CCA-C74B-B571-99AD5F204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099" y="2636294"/>
                <a:ext cx="1644479" cy="1440000"/>
              </a:xfrm>
              <a:prstGeom prst="rect">
                <a:avLst/>
              </a:prstGeom>
            </p:spPr>
          </p:pic>
          <p:pic>
            <p:nvPicPr>
              <p:cNvPr id="21" name="Picture 20" descr="ncX8bMzpi.png">
                <a:extLst>
                  <a:ext uri="{FF2B5EF4-FFF2-40B4-BE49-F238E27FC236}">
                    <a16:creationId xmlns:a16="http://schemas.microsoft.com/office/drawing/2014/main" id="{38EA879A-4EA2-5745-A660-B8CA40C29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6714" y="2636294"/>
                <a:ext cx="1107319" cy="14400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A1469B-063F-FD49-B219-3C11C1CE34B7}"/>
                  </a:ext>
                </a:extLst>
              </p:cNvPr>
              <p:cNvSpPr txBox="1"/>
              <p:nvPr/>
            </p:nvSpPr>
            <p:spPr>
              <a:xfrm>
                <a:off x="4061013" y="226002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LISA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6A5181C-A6CC-AA4C-BEEB-B5D7C0CEA0FE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>
                <a:off x="2254578" y="3356294"/>
                <a:ext cx="1692136" cy="0"/>
              </a:xfrm>
              <a:prstGeom prst="straightConnector1">
                <a:avLst/>
              </a:prstGeom>
              <a:ln w="38100">
                <a:solidFill>
                  <a:schemeClr val="accent1">
                    <a:alpha val="68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8C8833-534C-014E-830C-5FB72C0E4BB5}"/>
                  </a:ext>
                </a:extLst>
              </p:cNvPr>
              <p:cNvSpPr txBox="1"/>
              <p:nvPr/>
            </p:nvSpPr>
            <p:spPr>
              <a:xfrm>
                <a:off x="2753669" y="2875508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login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2874CF5-B883-8240-A7E4-7ACFDFA24F10}"/>
                  </a:ext>
                </a:extLst>
              </p:cNvPr>
              <p:cNvCxnSpPr/>
              <p:nvPr/>
            </p:nvCxnSpPr>
            <p:spPr>
              <a:xfrm>
                <a:off x="5054033" y="3356294"/>
                <a:ext cx="1692136" cy="0"/>
              </a:xfrm>
              <a:prstGeom prst="straightConnector1">
                <a:avLst/>
              </a:prstGeom>
              <a:ln w="38100">
                <a:solidFill>
                  <a:schemeClr val="accent1">
                    <a:alpha val="68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754836-E017-AA46-AA50-232E99C86690}"/>
                  </a:ext>
                </a:extLst>
              </p:cNvPr>
              <p:cNvSpPr txBox="1"/>
              <p:nvPr/>
            </p:nvSpPr>
            <p:spPr>
              <a:xfrm>
                <a:off x="7648835" y="1905211"/>
                <a:ext cx="1373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Archive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5C9CC-9431-8D49-A569-E70902518718}"/>
                  </a:ext>
                </a:extLst>
              </p:cNvPr>
              <p:cNvSpPr txBox="1"/>
              <p:nvPr/>
            </p:nvSpPr>
            <p:spPr>
              <a:xfrm>
                <a:off x="5360226" y="2909312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Archiving</a:t>
                </a:r>
                <a:endParaRPr lang="en-US" dirty="0"/>
              </a:p>
            </p:txBody>
          </p:sp>
        </p:grpSp>
        <p:pic>
          <p:nvPicPr>
            <p:cNvPr id="17" name="Picture 16" descr="images.jpg">
              <a:extLst>
                <a:ext uri="{FF2B5EF4-FFF2-40B4-BE49-F238E27FC236}">
                  <a16:creationId xmlns:a16="http://schemas.microsoft.com/office/drawing/2014/main" id="{47A4E281-2C49-F049-B36B-50B3C63C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898" y="3907085"/>
              <a:ext cx="1048375" cy="1048375"/>
            </a:xfrm>
            <a:prstGeom prst="rect">
              <a:avLst/>
            </a:prstGeom>
          </p:spPr>
        </p:pic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DF9EE364-A2CD-9D45-94A3-2235EFE2D3CB}"/>
                </a:ext>
              </a:extLst>
            </p:cNvPr>
            <p:cNvSpPr/>
            <p:nvPr/>
          </p:nvSpPr>
          <p:spPr>
            <a:xfrm>
              <a:off x="6812523" y="3693469"/>
              <a:ext cx="1772542" cy="1496591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Disk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36C5B0-6A13-8948-B429-995C68B45B2E}"/>
                </a:ext>
              </a:extLst>
            </p:cNvPr>
            <p:cNvCxnSpPr>
              <a:stCxn id="18" idx="4"/>
              <a:endCxn id="17" idx="1"/>
            </p:cNvCxnSpPr>
            <p:nvPr/>
          </p:nvCxnSpPr>
          <p:spPr>
            <a:xfrm flipV="1">
              <a:off x="8585065" y="4431273"/>
              <a:ext cx="874833" cy="10492"/>
            </a:xfrm>
            <a:prstGeom prst="straightConnector1">
              <a:avLst/>
            </a:prstGeom>
            <a:ln w="38100">
              <a:solidFill>
                <a:schemeClr val="accent1">
                  <a:alpha val="68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F0250E9-4F3D-4648-B781-F3D506B0DCAE}"/>
              </a:ext>
            </a:extLst>
          </p:cNvPr>
          <p:cNvSpPr txBox="1"/>
          <p:nvPr/>
        </p:nvSpPr>
        <p:spPr>
          <a:xfrm>
            <a:off x="10171813" y="4546179"/>
            <a:ext cx="62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2016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F8ADC-7AB1-47B3-B769-2113313E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Archive</a:t>
            </a:r>
            <a:r>
              <a:rPr lang="nl-NL" dirty="0"/>
              <a:t> – Long-term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88BC6-7A7E-F647-A048-1495BAB926F2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44424A-D56A-4174-B37C-9C487C2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CB7C29-D5A5-AE45-A229-9EE01F5A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403" y="1679736"/>
            <a:ext cx="5359511" cy="4456846"/>
          </a:xfrm>
        </p:spPr>
        <p:txBody>
          <a:bodyPr/>
          <a:lstStyle/>
          <a:p>
            <a:r>
              <a:rPr lang="en-US" dirty="0"/>
              <a:t>Long-term storage of data </a:t>
            </a:r>
          </a:p>
          <a:p>
            <a:r>
              <a:rPr lang="en-US" dirty="0"/>
              <a:t>Storage medium: Tape  high latency</a:t>
            </a:r>
          </a:p>
          <a:p>
            <a:r>
              <a:rPr lang="en-US" dirty="0"/>
              <a:t>Powerful transfer protocols (</a:t>
            </a:r>
            <a:r>
              <a:rPr lang="en-US" dirty="0" err="1"/>
              <a:t>gridfTp</a:t>
            </a:r>
            <a:r>
              <a:rPr lang="en-US" dirty="0"/>
              <a:t>, </a:t>
            </a:r>
            <a:r>
              <a:rPr lang="en-US" dirty="0" err="1"/>
              <a:t>rsync</a:t>
            </a:r>
            <a:r>
              <a:rPr lang="en-US" dirty="0"/>
              <a:t>, </a:t>
            </a:r>
            <a:r>
              <a:rPr lang="en-US" dirty="0" err="1"/>
              <a:t>scp</a:t>
            </a:r>
            <a:r>
              <a:rPr lang="en-US" dirty="0"/>
              <a:t>)</a:t>
            </a:r>
          </a:p>
          <a:p>
            <a:r>
              <a:rPr lang="en-US" dirty="0"/>
              <a:t>Easy access from HPC services </a:t>
            </a:r>
            <a:r>
              <a:rPr lang="en-US" dirty="0" err="1"/>
              <a:t>lisa</a:t>
            </a:r>
            <a:r>
              <a:rPr lang="en-US" dirty="0"/>
              <a:t> and </a:t>
            </a:r>
            <a:r>
              <a:rPr lang="en-US" dirty="0" err="1"/>
              <a:t>cartesius</a:t>
            </a:r>
            <a:r>
              <a:rPr lang="en-US" dirty="0"/>
              <a:t> via NFS mounts  use archive as yet another directory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E26C709-F133-124A-97F0-C993FAB3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41" y="1607080"/>
            <a:ext cx="4989256" cy="36438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E74702E-E76A-3045-B003-7C2693D83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17" y="4450224"/>
            <a:ext cx="2841301" cy="16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2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5A79-018E-C740-BA32-720DBB84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Archive Infrastructure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6C8A-33E3-E243-9FB0-F94B66B0CA8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1452D-DF0D-6E46-9A29-BFCF6B23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51" y="1102892"/>
            <a:ext cx="8014724" cy="55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04FA-BBBB-F740-8BD9-41700F21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Archive Access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288F6-C9E3-1144-B054-2043EFC9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Access via graphical user interface (GUI): A transfer client that support SSH File Transfer Protocol (SFTP)</a:t>
            </a:r>
          </a:p>
          <a:p>
            <a:pPr lvl="1"/>
            <a:r>
              <a:rPr lang="en-US" dirty="0" err="1"/>
              <a:t>Cyberduck</a:t>
            </a:r>
            <a:r>
              <a:rPr lang="en-US" dirty="0"/>
              <a:t> (Mac and Windows) </a:t>
            </a:r>
          </a:p>
          <a:p>
            <a:pPr lvl="1"/>
            <a:r>
              <a:rPr lang="en-US" dirty="0" err="1"/>
              <a:t>Filezilla</a:t>
            </a:r>
            <a:r>
              <a:rPr lang="en-US" dirty="0"/>
              <a:t> (Linux)  </a:t>
            </a:r>
          </a:p>
          <a:p>
            <a:pPr lvl="1"/>
            <a:r>
              <a:rPr lang="en-US" dirty="0" err="1"/>
              <a:t>MobaXterm</a:t>
            </a:r>
            <a:r>
              <a:rPr lang="en-US" dirty="0"/>
              <a:t> (Windows)</a:t>
            </a:r>
          </a:p>
          <a:p>
            <a:r>
              <a:rPr lang="en-US" dirty="0"/>
              <a:t>Access via command line interface (CLI)</a:t>
            </a:r>
          </a:p>
          <a:p>
            <a:pPr lvl="1"/>
            <a:r>
              <a:rPr lang="en-US" dirty="0"/>
              <a:t>Terminal (preinstalled on Mac and Linux)</a:t>
            </a:r>
          </a:p>
          <a:p>
            <a:pPr lvl="1"/>
            <a:r>
              <a:rPr lang="en-US" dirty="0" err="1"/>
              <a:t>MobaXterm</a:t>
            </a:r>
            <a:r>
              <a:rPr lang="en-US" dirty="0"/>
              <a:t> (Windows)</a:t>
            </a:r>
          </a:p>
          <a:p>
            <a:r>
              <a:rPr lang="en-US" dirty="0"/>
              <a:t>Access via NFS mounts (Also via command line, only possible from compute clusters, Lisa and </a:t>
            </a:r>
            <a:r>
              <a:rPr lang="en-US" dirty="0" err="1"/>
              <a:t>Cartesius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3FD43-D4E4-8047-AC74-3D325CDE1C5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F098E-0637-E04B-B0E9-6A9FC2BA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48" y="2015180"/>
            <a:ext cx="3829435" cy="2489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AA685-5EEB-3D4C-9F8D-9DC718C1F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60" y="5265225"/>
            <a:ext cx="5507176" cy="13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6E90-46E2-0F41-AD77-4442CAE2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GUI Access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741F-C6E0-C54F-8960-54386559B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The data flows via the user laptop. Therefore the transfer depends on your local storage and connectivity (If the connection is lost, the transfer is lost).</a:t>
            </a:r>
          </a:p>
          <a:p>
            <a:r>
              <a:rPr lang="en-US" dirty="0"/>
              <a:t>Only for small data files </a:t>
            </a:r>
          </a:p>
          <a:p>
            <a:r>
              <a:rPr lang="en-US" dirty="0"/>
              <a:t>Does not always work for fetching data (data needs to be staged first)</a:t>
            </a:r>
          </a:p>
          <a:p>
            <a:r>
              <a:rPr lang="en-US" dirty="0"/>
              <a:t>You can't see the status of the data (i.e. weather the data is on disk or on tape). </a:t>
            </a:r>
          </a:p>
          <a:p>
            <a:r>
              <a:rPr lang="en-US" dirty="0"/>
              <a:t>Unclear error messages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FF15A-5B71-5F49-B8EA-DAA1BF08F296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986C8A-2C81-F744-9613-BC6169FCE89B}"/>
              </a:ext>
            </a:extLst>
          </p:cNvPr>
          <p:cNvGrpSpPr/>
          <p:nvPr/>
        </p:nvGrpSpPr>
        <p:grpSpPr>
          <a:xfrm>
            <a:off x="7593596" y="3669965"/>
            <a:ext cx="4320946" cy="2173575"/>
            <a:chOff x="7871054" y="3140322"/>
            <a:chExt cx="4320946" cy="21735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E41022-B05F-8A41-916A-116227BF3C37}"/>
                </a:ext>
              </a:extLst>
            </p:cNvPr>
            <p:cNvGrpSpPr/>
            <p:nvPr/>
          </p:nvGrpSpPr>
          <p:grpSpPr>
            <a:xfrm>
              <a:off x="7871054" y="3140322"/>
              <a:ext cx="4320946" cy="2173575"/>
              <a:chOff x="1918740" y="3106636"/>
              <a:chExt cx="4445656" cy="223985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504F527-0205-E34C-92E2-6DFED08E76EF}"/>
                  </a:ext>
                </a:extLst>
              </p:cNvPr>
              <p:cNvSpPr/>
              <p:nvPr/>
            </p:nvSpPr>
            <p:spPr>
              <a:xfrm>
                <a:off x="1918740" y="4393490"/>
                <a:ext cx="1370900" cy="953003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Server 1</a:t>
                </a:r>
              </a:p>
              <a:p>
                <a:pPr algn="ctr"/>
                <a:r>
                  <a:rPr lang="en-US" sz="1400" dirty="0"/>
                  <a:t>( Lisa)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1C4A541-3D0D-C746-B127-90F3AD23CC03}"/>
                  </a:ext>
                </a:extLst>
              </p:cNvPr>
              <p:cNvSpPr/>
              <p:nvPr/>
            </p:nvSpPr>
            <p:spPr>
              <a:xfrm>
                <a:off x="5142673" y="4482061"/>
                <a:ext cx="1221723" cy="81809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Server 2</a:t>
                </a:r>
              </a:p>
              <a:p>
                <a:pPr algn="ctr"/>
                <a:r>
                  <a:rPr lang="en-US" sz="1400" dirty="0"/>
                  <a:t>(Archive)</a:t>
                </a:r>
              </a:p>
            </p:txBody>
          </p:sp>
          <p:sp>
            <p:nvSpPr>
              <p:cNvPr id="10" name="Down Arrow 9">
                <a:extLst>
                  <a:ext uri="{FF2B5EF4-FFF2-40B4-BE49-F238E27FC236}">
                    <a16:creationId xmlns:a16="http://schemas.microsoft.com/office/drawing/2014/main" id="{8C056FF4-C5F5-BF4E-AF39-D0D8D323F4D1}"/>
                  </a:ext>
                </a:extLst>
              </p:cNvPr>
              <p:cNvSpPr/>
              <p:nvPr/>
            </p:nvSpPr>
            <p:spPr>
              <a:xfrm rot="13529726">
                <a:off x="3305736" y="3820282"/>
                <a:ext cx="302061" cy="79247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wn Arrow 10">
                <a:extLst>
                  <a:ext uri="{FF2B5EF4-FFF2-40B4-BE49-F238E27FC236}">
                    <a16:creationId xmlns:a16="http://schemas.microsoft.com/office/drawing/2014/main" id="{A321A93F-4563-A149-B71A-416EF4C54AA2}"/>
                  </a:ext>
                </a:extLst>
              </p:cNvPr>
              <p:cNvSpPr/>
              <p:nvPr/>
            </p:nvSpPr>
            <p:spPr>
              <a:xfrm rot="18613445">
                <a:off x="4874343" y="3783339"/>
                <a:ext cx="285552" cy="88492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34C4678-D657-F646-BFFF-EA543E076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80442" y="3106636"/>
                <a:ext cx="871430" cy="110988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46498E-926B-D345-A6F6-41E4A284AE64}"/>
                </a:ext>
              </a:extLst>
            </p:cNvPr>
            <p:cNvSpPr txBox="1"/>
            <p:nvPr/>
          </p:nvSpPr>
          <p:spPr>
            <a:xfrm flipH="1">
              <a:off x="8604773" y="3450361"/>
              <a:ext cx="11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flow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561E856-70F6-9F45-AB69-8F5818A2A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3" y="4376821"/>
            <a:ext cx="6471611" cy="16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6AC6-DE39-B644-B214-362908AC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 Workflows on HPC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38B69-3C3F-D145-8F67-E81D936ACC5D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CA41D4-E722-9E4E-9015-AAE2976F4189}"/>
              </a:ext>
            </a:extLst>
          </p:cNvPr>
          <p:cNvGrpSpPr/>
          <p:nvPr/>
        </p:nvGrpSpPr>
        <p:grpSpPr>
          <a:xfrm>
            <a:off x="344384" y="4002934"/>
            <a:ext cx="9268388" cy="2565083"/>
            <a:chOff x="102894" y="2435767"/>
            <a:chExt cx="9511478" cy="28725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4945C1-051F-354A-93B4-FD5C15EF450D}"/>
                </a:ext>
              </a:extLst>
            </p:cNvPr>
            <p:cNvGrpSpPr/>
            <p:nvPr/>
          </p:nvGrpSpPr>
          <p:grpSpPr>
            <a:xfrm>
              <a:off x="102894" y="2435767"/>
              <a:ext cx="9511478" cy="2872519"/>
              <a:chOff x="4809291" y="4264387"/>
              <a:chExt cx="7276309" cy="1922603"/>
            </a:xfrm>
          </p:grpSpPr>
          <p:pic>
            <p:nvPicPr>
              <p:cNvPr id="6" name="Picture 5" descr="images.jpg">
                <a:extLst>
                  <a:ext uri="{FF2B5EF4-FFF2-40B4-BE49-F238E27FC236}">
                    <a16:creationId xmlns:a16="http://schemas.microsoft.com/office/drawing/2014/main" id="{2F59FD76-A0B7-EB40-8899-A01DC3832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9665" y="4409871"/>
                <a:ext cx="825935" cy="825934"/>
              </a:xfrm>
              <a:prstGeom prst="rect">
                <a:avLst/>
              </a:prstGeom>
            </p:spPr>
          </p:pic>
          <p:pic>
            <p:nvPicPr>
              <p:cNvPr id="7" name="Picture 6" descr="user_orange.png">
                <a:extLst>
                  <a:ext uri="{FF2B5EF4-FFF2-40B4-BE49-F238E27FC236}">
                    <a16:creationId xmlns:a16="http://schemas.microsoft.com/office/drawing/2014/main" id="{39C9F227-DDD3-0B4E-86CE-139F0CA03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291" y="4712781"/>
                <a:ext cx="1371135" cy="1200643"/>
              </a:xfrm>
              <a:prstGeom prst="rect">
                <a:avLst/>
              </a:prstGeom>
            </p:spPr>
          </p:pic>
          <p:pic>
            <p:nvPicPr>
              <p:cNvPr id="8" name="Picture 7" descr="imgres.jpg">
                <a:extLst>
                  <a:ext uri="{FF2B5EF4-FFF2-40B4-BE49-F238E27FC236}">
                    <a16:creationId xmlns:a16="http://schemas.microsoft.com/office/drawing/2014/main" id="{C438B56F-10E1-0345-B076-4CA8F84C7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2294" y="4344839"/>
                <a:ext cx="795918" cy="79591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413D01-4AE7-8446-A61E-0FC2C472806B}"/>
                  </a:ext>
                </a:extLst>
              </p:cNvPr>
              <p:cNvSpPr txBox="1"/>
              <p:nvPr/>
            </p:nvSpPr>
            <p:spPr>
              <a:xfrm>
                <a:off x="6731537" y="4385794"/>
                <a:ext cx="1757743" cy="27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HPC (Lisa/</a:t>
                </a:r>
                <a:r>
                  <a:rPr lang="en-US" dirty="0" err="1"/>
                  <a:t>Cartesius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AF16C9-2873-F64A-9ABD-D9D4E459A87D}"/>
                  </a:ext>
                </a:extLst>
              </p:cNvPr>
              <p:cNvSpPr txBox="1"/>
              <p:nvPr/>
            </p:nvSpPr>
            <p:spPr>
              <a:xfrm>
                <a:off x="6180426" y="4943152"/>
                <a:ext cx="542030" cy="2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Login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55E3A1-97EB-6341-8BA7-4D5745BE3E5B}"/>
                  </a:ext>
                </a:extLst>
              </p:cNvPr>
              <p:cNvSpPr txBox="1"/>
              <p:nvPr/>
            </p:nvSpPr>
            <p:spPr>
              <a:xfrm>
                <a:off x="10295766" y="4553604"/>
                <a:ext cx="920806" cy="226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Staging data</a:t>
                </a:r>
              </a:p>
            </p:txBody>
          </p:sp>
          <p:pic>
            <p:nvPicPr>
              <p:cNvPr id="12" name="Picture 11" descr="images.jpg">
                <a:extLst>
                  <a:ext uri="{FF2B5EF4-FFF2-40B4-BE49-F238E27FC236}">
                    <a16:creationId xmlns:a16="http://schemas.microsoft.com/office/drawing/2014/main" id="{3DA7BA36-9AD1-F54E-B786-4CDDE03BD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5569" y="4692771"/>
                <a:ext cx="1206324" cy="1255672"/>
              </a:xfrm>
              <a:prstGeom prst="rect">
                <a:avLst/>
              </a:prstGeom>
            </p:spPr>
          </p:pic>
          <p:sp>
            <p:nvSpPr>
              <p:cNvPr id="13" name="Can 12">
                <a:extLst>
                  <a:ext uri="{FF2B5EF4-FFF2-40B4-BE49-F238E27FC236}">
                    <a16:creationId xmlns:a16="http://schemas.microsoft.com/office/drawing/2014/main" id="{D64B9CEF-1FE4-194A-A6CD-1AF79AA5D021}"/>
                  </a:ext>
                </a:extLst>
              </p:cNvPr>
              <p:cNvSpPr/>
              <p:nvPr/>
            </p:nvSpPr>
            <p:spPr>
              <a:xfrm>
                <a:off x="9341461" y="5007941"/>
                <a:ext cx="1396451" cy="1179049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Disk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D646A0F-7149-3746-B9A9-76F67D5D43E8}"/>
                  </a:ext>
                </a:extLst>
              </p:cNvPr>
              <p:cNvCxnSpPr/>
              <p:nvPr/>
            </p:nvCxnSpPr>
            <p:spPr>
              <a:xfrm flipV="1">
                <a:off x="10726102" y="4850601"/>
                <a:ext cx="485704" cy="1851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C60B74-B468-2D4C-8448-E07924363F55}"/>
                  </a:ext>
                </a:extLst>
              </p:cNvPr>
              <p:cNvSpPr txBox="1"/>
              <p:nvPr/>
            </p:nvSpPr>
            <p:spPr>
              <a:xfrm>
                <a:off x="11461605" y="4264387"/>
                <a:ext cx="453628" cy="266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Tape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6EC3DB7-4B7F-D748-8B16-D6A1D87D1DEC}"/>
                  </a:ext>
                </a:extLst>
              </p:cNvPr>
              <p:cNvCxnSpPr/>
              <p:nvPr/>
            </p:nvCxnSpPr>
            <p:spPr>
              <a:xfrm>
                <a:off x="8312147" y="5334001"/>
                <a:ext cx="9215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5ECA548-60EF-EE4F-9190-433AED7FBCA8}"/>
                  </a:ext>
                </a:extLst>
              </p:cNvPr>
              <p:cNvCxnSpPr/>
              <p:nvPr/>
            </p:nvCxnSpPr>
            <p:spPr>
              <a:xfrm>
                <a:off x="6148774" y="5348942"/>
                <a:ext cx="798872" cy="0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00C4C4-22C9-F841-8F06-BE42D9CD029F}"/>
                </a:ext>
              </a:extLst>
            </p:cNvPr>
            <p:cNvSpPr txBox="1"/>
            <p:nvPr/>
          </p:nvSpPr>
          <p:spPr>
            <a:xfrm>
              <a:off x="4827354" y="4153300"/>
              <a:ext cx="101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Copy data</a:t>
              </a:r>
            </a:p>
          </p:txBody>
        </p:sp>
      </p:grpSp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5BF3127F-0738-F44F-A1D6-56D5F318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4786" y="999865"/>
            <a:ext cx="8974163" cy="4456846"/>
          </a:xfrm>
        </p:spPr>
        <p:txBody>
          <a:bodyPr/>
          <a:lstStyle/>
          <a:p>
            <a:r>
              <a:rPr lang="en-US" dirty="0"/>
              <a:t>Login to the HPC system (Lisa / </a:t>
            </a:r>
            <a:r>
              <a:rPr lang="en-US" dirty="0" err="1"/>
              <a:t>Cartesius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User’s archive home directory is mounted as folder /archive/&lt;username&gt;</a:t>
            </a:r>
          </a:p>
          <a:p>
            <a:r>
              <a:rPr lang="en-US" dirty="0"/>
              <a:t>Some data to work with</a:t>
            </a:r>
          </a:p>
          <a:p>
            <a:pPr lvl="1"/>
            <a:r>
              <a:rPr lang="en-US" dirty="0"/>
              <a:t>Retrieve data from the Archive/or copy from any other source</a:t>
            </a:r>
          </a:p>
          <a:p>
            <a:r>
              <a:rPr lang="en-US" dirty="0"/>
              <a:t>Process and Analyze your Data on HPC</a:t>
            </a:r>
          </a:p>
          <a:p>
            <a:r>
              <a:rPr lang="en-US" dirty="0"/>
              <a:t>Archive the data</a:t>
            </a:r>
          </a:p>
          <a:p>
            <a:pPr lvl="1"/>
            <a:r>
              <a:rPr lang="en-US" dirty="0"/>
              <a:t>Using tar or “</a:t>
            </a:r>
            <a:r>
              <a:rPr lang="en-US" dirty="0" err="1"/>
              <a:t>dmftar</a:t>
            </a:r>
            <a:r>
              <a:rPr lang="en-US" dirty="0"/>
              <a:t>”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861B-0647-034D-B5CA-E3B88D62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Data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3572D-1C6A-8E4B-BD55-B768A63D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302947"/>
            <a:ext cx="8974163" cy="4456846"/>
          </a:xfrm>
        </p:spPr>
        <p:txBody>
          <a:bodyPr/>
          <a:lstStyle/>
          <a:p>
            <a:r>
              <a:rPr lang="en-US" dirty="0"/>
              <a:t>Data on the Archive is stored on Tape</a:t>
            </a:r>
          </a:p>
          <a:p>
            <a:r>
              <a:rPr lang="en-US" dirty="0"/>
              <a:t>Staging data: copy the data from tape to disk</a:t>
            </a:r>
          </a:p>
          <a:p>
            <a:r>
              <a:rPr lang="en-US" dirty="0"/>
              <a:t>Always stage the data first from the archive, before you start to work with the data (read/write actions)</a:t>
            </a:r>
          </a:p>
          <a:p>
            <a:r>
              <a:rPr lang="en-US" dirty="0"/>
              <a:t>Use the dm commands for staging data (“</a:t>
            </a:r>
            <a:r>
              <a:rPr lang="en-US" dirty="0" err="1"/>
              <a:t>dmget</a:t>
            </a:r>
            <a:r>
              <a:rPr lang="en-US" dirty="0"/>
              <a:t>” command)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78CA-DEEC-D24C-932C-F92FB6EC1DA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4D86E-3972-6B49-9C6A-E03B6002A10E}"/>
              </a:ext>
            </a:extLst>
          </p:cNvPr>
          <p:cNvGrpSpPr/>
          <p:nvPr/>
        </p:nvGrpSpPr>
        <p:grpSpPr>
          <a:xfrm>
            <a:off x="344384" y="3966358"/>
            <a:ext cx="9308440" cy="2565083"/>
            <a:chOff x="102894" y="2435767"/>
            <a:chExt cx="9552579" cy="28725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84235E-A0CF-D841-BDFA-431A2BD40BAD}"/>
                </a:ext>
              </a:extLst>
            </p:cNvPr>
            <p:cNvGrpSpPr/>
            <p:nvPr/>
          </p:nvGrpSpPr>
          <p:grpSpPr>
            <a:xfrm>
              <a:off x="102894" y="2435767"/>
              <a:ext cx="9552579" cy="2872519"/>
              <a:chOff x="4809291" y="4264387"/>
              <a:chExt cx="7307749" cy="1922603"/>
            </a:xfrm>
          </p:grpSpPr>
          <p:pic>
            <p:nvPicPr>
              <p:cNvPr id="8" name="Picture 7" descr="images.jpg">
                <a:extLst>
                  <a:ext uri="{FF2B5EF4-FFF2-40B4-BE49-F238E27FC236}">
                    <a16:creationId xmlns:a16="http://schemas.microsoft.com/office/drawing/2014/main" id="{D1D7FA5E-94AF-6347-8201-7F5FBE79E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1105" y="4404070"/>
                <a:ext cx="825935" cy="825934"/>
              </a:xfrm>
              <a:prstGeom prst="rect">
                <a:avLst/>
              </a:prstGeom>
            </p:spPr>
          </p:pic>
          <p:pic>
            <p:nvPicPr>
              <p:cNvPr id="9" name="Picture 8" descr="user_orange.png">
                <a:extLst>
                  <a:ext uri="{FF2B5EF4-FFF2-40B4-BE49-F238E27FC236}">
                    <a16:creationId xmlns:a16="http://schemas.microsoft.com/office/drawing/2014/main" id="{C21212E5-A20B-CF4E-A53E-265481487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291" y="4712781"/>
                <a:ext cx="1371135" cy="1200643"/>
              </a:xfrm>
              <a:prstGeom prst="rect">
                <a:avLst/>
              </a:prstGeom>
            </p:spPr>
          </p:pic>
          <p:pic>
            <p:nvPicPr>
              <p:cNvPr id="10" name="Picture 9" descr="imgres.jpg">
                <a:extLst>
                  <a:ext uri="{FF2B5EF4-FFF2-40B4-BE49-F238E27FC236}">
                    <a16:creationId xmlns:a16="http://schemas.microsoft.com/office/drawing/2014/main" id="{D4559FE7-39B8-AA44-9FC1-4C08FAB39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2294" y="4344839"/>
                <a:ext cx="795918" cy="79591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184C9-61F3-EC45-81F1-C86ACECAC793}"/>
                  </a:ext>
                </a:extLst>
              </p:cNvPr>
              <p:cNvSpPr txBox="1"/>
              <p:nvPr/>
            </p:nvSpPr>
            <p:spPr>
              <a:xfrm>
                <a:off x="6731537" y="4385794"/>
                <a:ext cx="1757743" cy="27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HPC (Lisa/</a:t>
                </a:r>
                <a:r>
                  <a:rPr lang="en-US" dirty="0" err="1"/>
                  <a:t>Cartesius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44F7C-D34C-784B-9B6A-80C551F343BE}"/>
                  </a:ext>
                </a:extLst>
              </p:cNvPr>
              <p:cNvSpPr txBox="1"/>
              <p:nvPr/>
            </p:nvSpPr>
            <p:spPr>
              <a:xfrm>
                <a:off x="6180426" y="4943152"/>
                <a:ext cx="542030" cy="2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Login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C9C60-0536-BD4E-98A5-9821FF704E2F}"/>
                  </a:ext>
                </a:extLst>
              </p:cNvPr>
              <p:cNvSpPr txBox="1"/>
              <p:nvPr/>
            </p:nvSpPr>
            <p:spPr>
              <a:xfrm>
                <a:off x="10295766" y="4553604"/>
                <a:ext cx="968414" cy="253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</a:rPr>
                  <a:t>Staging data</a:t>
                </a:r>
              </a:p>
            </p:txBody>
          </p:sp>
          <p:pic>
            <p:nvPicPr>
              <p:cNvPr id="14" name="Picture 13" descr="images.jpg">
                <a:extLst>
                  <a:ext uri="{FF2B5EF4-FFF2-40B4-BE49-F238E27FC236}">
                    <a16:creationId xmlns:a16="http://schemas.microsoft.com/office/drawing/2014/main" id="{FAA2AA26-0ED7-0B4B-B365-2070E6109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5569" y="4692771"/>
                <a:ext cx="1206324" cy="1255672"/>
              </a:xfrm>
              <a:prstGeom prst="rect">
                <a:avLst/>
              </a:prstGeom>
            </p:spPr>
          </p:pic>
          <p:sp>
            <p:nvSpPr>
              <p:cNvPr id="15" name="Can 14">
                <a:extLst>
                  <a:ext uri="{FF2B5EF4-FFF2-40B4-BE49-F238E27FC236}">
                    <a16:creationId xmlns:a16="http://schemas.microsoft.com/office/drawing/2014/main" id="{79722F7D-AC53-084B-88A9-93E025DCBAF8}"/>
                  </a:ext>
                </a:extLst>
              </p:cNvPr>
              <p:cNvSpPr/>
              <p:nvPr/>
            </p:nvSpPr>
            <p:spPr>
              <a:xfrm>
                <a:off x="9341461" y="5007941"/>
                <a:ext cx="1396451" cy="1179049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Disk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1A4161B-B8ED-2E45-AF61-0D3394796C83}"/>
                  </a:ext>
                </a:extLst>
              </p:cNvPr>
              <p:cNvCxnSpPr/>
              <p:nvPr/>
            </p:nvCxnSpPr>
            <p:spPr>
              <a:xfrm flipV="1">
                <a:off x="10726102" y="4850601"/>
                <a:ext cx="485704" cy="185102"/>
              </a:xfrm>
              <a:prstGeom prst="straightConnector1">
                <a:avLst/>
              </a:prstGeom>
              <a:ln w="53975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C7C649-0869-8940-A0AD-87A7A2105955}"/>
                  </a:ext>
                </a:extLst>
              </p:cNvPr>
              <p:cNvSpPr txBox="1"/>
              <p:nvPr/>
            </p:nvSpPr>
            <p:spPr>
              <a:xfrm>
                <a:off x="11461605" y="4264387"/>
                <a:ext cx="453628" cy="266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Tape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F0FE5D4-84C2-4141-A0F4-99525A6607B6}"/>
                  </a:ext>
                </a:extLst>
              </p:cNvPr>
              <p:cNvCxnSpPr/>
              <p:nvPr/>
            </p:nvCxnSpPr>
            <p:spPr>
              <a:xfrm>
                <a:off x="8312147" y="5334001"/>
                <a:ext cx="9215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2318D2C-BF92-514F-9788-6EB9F3C1DD50}"/>
                  </a:ext>
                </a:extLst>
              </p:cNvPr>
              <p:cNvCxnSpPr/>
              <p:nvPr/>
            </p:nvCxnSpPr>
            <p:spPr>
              <a:xfrm>
                <a:off x="6148774" y="5348942"/>
                <a:ext cx="798872" cy="0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34F394-7F60-4749-881D-7033AD4C26EB}"/>
                </a:ext>
              </a:extLst>
            </p:cNvPr>
            <p:cNvSpPr txBox="1"/>
            <p:nvPr/>
          </p:nvSpPr>
          <p:spPr>
            <a:xfrm>
              <a:off x="4827354" y="4153300"/>
              <a:ext cx="101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Copy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3F2E-1853-8045-8B92-E15793F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Usage – Best </a:t>
            </a:r>
            <a:r>
              <a:rPr lang="en-US" dirty="0" err="1"/>
              <a:t>practicies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52ED9-5F09-4F44-A403-A746C37CE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Try to store files of significant size (&gt; 1 GB) as much as possible. Smaller files will always be accepted, but will lower the performance of restoring your files from tape.</a:t>
            </a:r>
          </a:p>
          <a:p>
            <a:r>
              <a:rPr lang="en-US" dirty="0"/>
              <a:t>If you have many small files, make sure to pack them using a file archiving tool like tar or </a:t>
            </a:r>
            <a:r>
              <a:rPr lang="en-US" dirty="0" err="1"/>
              <a:t>dmftar</a:t>
            </a:r>
            <a:r>
              <a:rPr lang="en-US" dirty="0"/>
              <a:t>.</a:t>
            </a:r>
          </a:p>
          <a:p>
            <a:r>
              <a:rPr lang="en-US" dirty="0"/>
              <a:t>Try to pack your files before uploading them to the archive.</a:t>
            </a:r>
          </a:p>
          <a:p>
            <a:r>
              <a:rPr lang="en-US" dirty="0"/>
              <a:t>Organize your files in such a way that in case the files are needed again only parts of the data set need to be restored from tape.</a:t>
            </a:r>
          </a:p>
          <a:p>
            <a:r>
              <a:rPr lang="en-US" dirty="0"/>
              <a:t>Avoid storing unpacked software packages, these usually contain a lot of small files. Instead pack these as well, or refer to a specific software repository.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0065E-513E-E441-B4C1-AEF721CEED9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FAFD-A198-8946-AE95-7CE13904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Archiving with </a:t>
            </a:r>
            <a:r>
              <a:rPr lang="en-US" dirty="0" err="1"/>
              <a:t>dmftar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E2D10-634E-6245-B6B4-1115D665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8899" y="1254826"/>
            <a:ext cx="8974163" cy="4456846"/>
          </a:xfrm>
        </p:spPr>
        <p:txBody>
          <a:bodyPr/>
          <a:lstStyle/>
          <a:p>
            <a:r>
              <a:rPr lang="en-US" dirty="0"/>
              <a:t>Wrapper for GNU tar, developed in-house by SURFsara.</a:t>
            </a:r>
          </a:p>
          <a:p>
            <a:r>
              <a:rPr lang="en-US" dirty="0"/>
              <a:t>Creates archive files of any size (default 10 GB).</a:t>
            </a:r>
          </a:p>
          <a:p>
            <a:r>
              <a:rPr lang="en-US" dirty="0"/>
              <a:t>Can be used remotely to transfer data to and from the archive file system.</a:t>
            </a:r>
          </a:p>
          <a:p>
            <a:r>
              <a:rPr lang="en-US" dirty="0"/>
              <a:t>Available on Data Archive, Lisa cluster or </a:t>
            </a:r>
            <a:r>
              <a:rPr lang="en-US" dirty="0" err="1"/>
              <a:t>Cartesius</a:t>
            </a:r>
            <a:r>
              <a:rPr lang="en-US" dirty="0"/>
              <a:t> supercomputer. Also made opensource.</a:t>
            </a:r>
          </a:p>
          <a:p>
            <a:r>
              <a:rPr lang="en-US" dirty="0"/>
              <a:t>Contains the same information as </a:t>
            </a:r>
            <a:r>
              <a:rPr lang="en-US" dirty="0" err="1"/>
              <a:t>tarballs</a:t>
            </a:r>
            <a:r>
              <a:rPr lang="en-US" dirty="0"/>
              <a:t>, plus more:</a:t>
            </a:r>
          </a:p>
          <a:p>
            <a:pPr lvl="1"/>
            <a:r>
              <a:rPr lang="en-US" dirty="0"/>
              <a:t>Checksum of each </a:t>
            </a:r>
            <a:r>
              <a:rPr lang="en-US" dirty="0" err="1"/>
              <a:t>tarball</a:t>
            </a:r>
            <a:r>
              <a:rPr lang="en-US" dirty="0"/>
              <a:t> (default checksum algorithm is md5, but others are supported as well, </a:t>
            </a:r>
            <a:r>
              <a:rPr lang="en-US" dirty="0" err="1"/>
              <a:t>i.e</a:t>
            </a:r>
            <a:r>
              <a:rPr lang="en-US" dirty="0"/>
              <a:t> sha1, sha224,…)</a:t>
            </a:r>
          </a:p>
          <a:p>
            <a:pPr lvl="1"/>
            <a:r>
              <a:rPr lang="en-US" dirty="0"/>
              <a:t>File index: list of files and directory structure</a:t>
            </a:r>
          </a:p>
          <a:p>
            <a:pPr lvl="1"/>
            <a:r>
              <a:rPr lang="en-US" dirty="0"/>
              <a:t>Understands underlying storage infrastructure: ‘tape-aware’ and automatically stages your archived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C7EFA-1949-A848-B75A-C66D658A93E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RFsara_1">
  <a:themeElements>
    <a:clrScheme name="SURFsar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URFsara_1" id="{BB76CEC0-7C65-8241-99C7-BB03BA70B552}" vid="{C47EF8B9-3EBF-8D48-8A07-1A366CC04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719</Words>
  <Application>Microsoft Macintosh PowerPoint</Application>
  <PresentationFormat>Widescreen</PresentationFormat>
  <Paragraphs>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Menlo Regular</vt:lpstr>
      <vt:lpstr>Times New Roman</vt:lpstr>
      <vt:lpstr>SURFsara_1</vt:lpstr>
      <vt:lpstr>PowerPoint Presentation</vt:lpstr>
      <vt:lpstr>Data Archive – Long-term storage</vt:lpstr>
      <vt:lpstr>Data Archive Infrastructure</vt:lpstr>
      <vt:lpstr>Data Archive Access</vt:lpstr>
      <vt:lpstr>Limitations of GUI Access</vt:lpstr>
      <vt:lpstr>Archiving Workflows on HPC</vt:lpstr>
      <vt:lpstr>Staging Data</vt:lpstr>
      <vt:lpstr>Archive Usage – Best practicies</vt:lpstr>
      <vt:lpstr>Optimal Archiving with dmftar</vt:lpstr>
      <vt:lpstr>Archiving tools: syntax</vt:lpstr>
      <vt:lpstr>Hands-on Archiving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Narges Zarrabi</cp:lastModifiedBy>
  <cp:revision>174</cp:revision>
  <cp:lastPrinted>2018-05-03T08:05:40Z</cp:lastPrinted>
  <dcterms:created xsi:type="dcterms:W3CDTF">2018-03-12T09:10:38Z</dcterms:created>
  <dcterms:modified xsi:type="dcterms:W3CDTF">2020-01-21T23:46:51Z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