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0"/>
  </p:notesMasterIdLst>
  <p:handoutMasterIdLst>
    <p:handoutMasterId r:id="rId51"/>
  </p:handoutMasterIdLst>
  <p:sldIdLst>
    <p:sldId id="484" r:id="rId3"/>
    <p:sldId id="499" r:id="rId4"/>
    <p:sldId id="502" r:id="rId5"/>
    <p:sldId id="462" r:id="rId6"/>
    <p:sldId id="503" r:id="rId7"/>
    <p:sldId id="430" r:id="rId8"/>
    <p:sldId id="463" r:id="rId9"/>
    <p:sldId id="464" r:id="rId10"/>
    <p:sldId id="465" r:id="rId11"/>
    <p:sldId id="514" r:id="rId12"/>
    <p:sldId id="515" r:id="rId13"/>
    <p:sldId id="516" r:id="rId14"/>
    <p:sldId id="468" r:id="rId15"/>
    <p:sldId id="469" r:id="rId16"/>
    <p:sldId id="513" r:id="rId17"/>
    <p:sldId id="523" r:id="rId18"/>
    <p:sldId id="472" r:id="rId19"/>
    <p:sldId id="517" r:id="rId20"/>
    <p:sldId id="519" r:id="rId21"/>
    <p:sldId id="520" r:id="rId22"/>
    <p:sldId id="518" r:id="rId23"/>
    <p:sldId id="521" r:id="rId24"/>
    <p:sldId id="474" r:id="rId25"/>
    <p:sldId id="476" r:id="rId26"/>
    <p:sldId id="478" r:id="rId27"/>
    <p:sldId id="504" r:id="rId28"/>
    <p:sldId id="479" r:id="rId29"/>
    <p:sldId id="492" r:id="rId30"/>
    <p:sldId id="493" r:id="rId31"/>
    <p:sldId id="495" r:id="rId32"/>
    <p:sldId id="480" r:id="rId33"/>
    <p:sldId id="481" r:id="rId34"/>
    <p:sldId id="482" r:id="rId35"/>
    <p:sldId id="486" r:id="rId36"/>
    <p:sldId id="496" r:id="rId37"/>
    <p:sldId id="485" r:id="rId38"/>
    <p:sldId id="487" r:id="rId39"/>
    <p:sldId id="488" r:id="rId40"/>
    <p:sldId id="489" r:id="rId41"/>
    <p:sldId id="490" r:id="rId42"/>
    <p:sldId id="497" r:id="rId43"/>
    <p:sldId id="506" r:id="rId44"/>
    <p:sldId id="509" r:id="rId45"/>
    <p:sldId id="522" r:id="rId46"/>
    <p:sldId id="500" r:id="rId47"/>
    <p:sldId id="498" r:id="rId48"/>
    <p:sldId id="491" r:id="rId49"/>
  </p:sldIdLst>
  <p:sldSz cx="12192000" cy="6858000"/>
  <p:notesSz cx="6858000" cy="9144000"/>
  <p:custDataLst>
    <p:tags r:id="rId52"/>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484"/>
            <p14:sldId id="499"/>
            <p14:sldId id="502"/>
            <p14:sldId id="462"/>
            <p14:sldId id="503"/>
            <p14:sldId id="430"/>
            <p14:sldId id="463"/>
            <p14:sldId id="464"/>
            <p14:sldId id="465"/>
            <p14:sldId id="514"/>
            <p14:sldId id="515"/>
            <p14:sldId id="516"/>
            <p14:sldId id="468"/>
            <p14:sldId id="469"/>
            <p14:sldId id="513"/>
            <p14:sldId id="52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2"/>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1" autoAdjust="0"/>
    <p:restoredTop sz="94772" autoAdjust="0"/>
  </p:normalViewPr>
  <p:slideViewPr>
    <p:cSldViewPr snapToGrid="0">
      <p:cViewPr>
        <p:scale>
          <a:sx n="155" d="100"/>
          <a:sy n="155" d="100"/>
        </p:scale>
        <p:origin x="2792" y="1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04-09-2024</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04-09-2024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 shows the model parallelism, with the training in b. Each color indicates a part of the model. However, since device 0 has to wait for the output of device 1, there is a lot of wait-time in model parallel training. Essentially, all of the white space in this top figure represents devices that are idling. We can do this in a more efficient way using pipeline parallelism. In pipeline parallelism, we also share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17</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42</a:t>
            </a:fld>
            <a:endParaRPr lang="nl-NL"/>
          </a:p>
        </p:txBody>
      </p:sp>
    </p:spTree>
    <p:extLst>
      <p:ext uri="{BB962C8B-B14F-4D97-AF65-F5344CB8AC3E}">
        <p14:creationId xmlns:p14="http://schemas.microsoft.com/office/powerpoint/2010/main" val="309952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D7F65-5299-4383-99A9-3EF851E1080D}" type="slidenum">
              <a:rPr lang="nl-NL" smtClean="0"/>
              <a:t>43</a:t>
            </a:fld>
            <a:endParaRPr lang="nl-NL"/>
          </a:p>
        </p:txBody>
      </p:sp>
    </p:spTree>
    <p:extLst>
      <p:ext uri="{BB962C8B-B14F-4D97-AF65-F5344CB8AC3E}">
        <p14:creationId xmlns:p14="http://schemas.microsoft.com/office/powerpoint/2010/main" val="324732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D7F65-5299-4383-99A9-3EF851E1080D}" type="slidenum">
              <a:rPr lang="nl-NL" smtClean="0"/>
              <a:t>45</a:t>
            </a:fld>
            <a:endParaRPr lang="nl-NL"/>
          </a:p>
        </p:txBody>
      </p:sp>
    </p:spTree>
    <p:extLst>
      <p:ext uri="{BB962C8B-B14F-4D97-AF65-F5344CB8AC3E}">
        <p14:creationId xmlns:p14="http://schemas.microsoft.com/office/powerpoint/2010/main" val="4181282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04-09-2024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04-09-2024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04-09-2024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04-09-2024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04-09-2024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04-09-2024</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arxiv.org/pdf/1909.08053"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pytorch.org/docs/stable/distributed.pipelining.html"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arxiv.org/abs/1811.0696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ensorflow.org/guide/distributed_training" TargetMode="External"/><Relationship Id="rId7" Type="http://schemas.openxmlformats.org/officeDocument/2006/relationships/hyperlink" Target="https://pytorch-lightning.readthedocs.io/en/latest/clouds/cluster.html#slurm-managed-clu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horovod.readthedocs.io/en/stable/pytorch.html" TargetMode="External"/><Relationship Id="rId5" Type="http://schemas.openxmlformats.org/officeDocument/2006/relationships/hyperlink" Target="https://pytorch.org/tutorials/intermediate/dist_tuto.html" TargetMode="External"/><Relationship Id="rId4" Type="http://schemas.openxmlformats.org/officeDocument/2006/relationships/hyperlink" Target="https://horovod.readthedocs.io/en/stable/tensorflow.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hdphoto" Target="../media/hdphoto4.wdp"/><Relationship Id="rId3" Type="http://schemas.openxmlformats.org/officeDocument/2006/relationships/image" Target="../media/image29.jpeg"/><Relationship Id="rId7" Type="http://schemas.microsoft.com/office/2007/relationships/hdphoto" Target="../media/hdphoto1.wdp"/><Relationship Id="rId12" Type="http://schemas.openxmlformats.org/officeDocument/2006/relationships/image" Target="../media/image35.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png"/><Relationship Id="rId11" Type="http://schemas.microsoft.com/office/2007/relationships/hdphoto" Target="../media/hdphoto3.wdp"/><Relationship Id="rId5" Type="http://schemas.openxmlformats.org/officeDocument/2006/relationships/image" Target="../media/image31.jpeg"/><Relationship Id="rId10" Type="http://schemas.openxmlformats.org/officeDocument/2006/relationships/image" Target="../media/image34.png"/><Relationship Id="rId4" Type="http://schemas.openxmlformats.org/officeDocument/2006/relationships/image" Target="../media/image30.jpeg"/><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29.jpeg"/><Relationship Id="rId12" Type="http://schemas.openxmlformats.org/officeDocument/2006/relationships/image" Target="../media/image33.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31.jpe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Tensor parallel</a:t>
            </a:r>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48938" y="833566"/>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a:buFont typeface="Arial" panose="020B0604020202020204" pitchFamily="34" charset="0"/>
              <a:buChar char="•"/>
            </a:pPr>
            <a:r>
              <a:rPr lang="en-US" dirty="0"/>
              <a:t>Effective batch size is a multiple of the number of workers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885989"/>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4392850"/>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4407395"/>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834783"/>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677118"/>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60082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417769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6133354"/>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74945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5149298"/>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807760"/>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498903"/>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 or a hybrid)</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 </a:t>
            </a:r>
            <a:r>
              <a:rPr lang="nl-NL" dirty="0" err="1"/>
              <a:t>parallelism</a:t>
            </a: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mc:AlternateContent xmlns:mc="http://schemas.openxmlformats.org/markup-compatibility/2006">
        <mc:Choice xmlns:a14="http://schemas.microsoft.com/office/drawing/2010/main" Requires="a14">
          <p:sp>
            <p:nvSpPr>
              <p:cNvPr id="3" name="Vertical Text Placeholder 2">
                <a:extLst>
                  <a:ext uri="{FF2B5EF4-FFF2-40B4-BE49-F238E27FC236}">
                    <a16:creationId xmlns:a16="http://schemas.microsoft.com/office/drawing/2014/main" id="{D2C8596C-FADD-393F-0640-0574E134CE2B}"/>
                  </a:ext>
                </a:extLst>
              </p:cNvPr>
              <p:cNvSpPr>
                <a:spLocks noGrp="1"/>
              </p:cNvSpPr>
              <p:nvPr>
                <p:ph type="body" orient="vert" idx="1"/>
              </p:nvPr>
            </p:nvSpPr>
            <p:spPr>
              <a:xfrm>
                <a:off x="523807" y="1145098"/>
                <a:ext cx="9369836" cy="4712231"/>
              </a:xfrm>
            </p:spPr>
            <p:txBody>
              <a:bodyPr/>
              <a:lstStyle/>
              <a:p>
                <a:pPr marL="0" indent="0">
                  <a:buNone/>
                </a:pPr>
                <a:r>
                  <a:rPr lang="en-US" dirty="0"/>
                  <a:t>Split individual weight W and/or feature X tensors across devices:</a:t>
                </a:r>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m:rPr>
                        <m:sty m:val="p"/>
                      </m:rPr>
                      <a:rPr lang="en-US" b="0" i="0" smtClean="0">
                        <a:latin typeface="Cambria Math" panose="02040503050406030204" pitchFamily="18" charset="0"/>
                      </a:rPr>
                      <m:t>ReLU</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𝑊</m:t>
                        </m:r>
                      </m:e>
                    </m:d>
                  </m:oMath>
                </a14:m>
                <a:endParaRPr lang="en-US" b="0" i="1" dirty="0"/>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eqArr>
                      </m:e>
                    </m:d>
                  </m:oMath>
                </a14:m>
                <a:r>
                  <a:rPr lang="en-US" dirty="0"/>
                  <a:t> -&gt;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m:rPr>
                        <m:sty m:val="p"/>
                      </m:rPr>
                      <a:rPr lang="en-US" b="0" i="0" smtClean="0">
                        <a:latin typeface="Cambria Math" panose="02040503050406030204" pitchFamily="18" charset="0"/>
                      </a:rPr>
                      <m:t>ReLU</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0" smtClean="0">
                        <a:latin typeface="Cambria Math" panose="02040503050406030204" pitchFamily="18" charset="0"/>
                      </a:rPr>
                      <m:t>)</m:t>
                    </m:r>
                  </m:oMath>
                </a14:m>
                <a:endParaRPr lang="en-US" dirty="0"/>
              </a:p>
              <a:p>
                <a:pPr>
                  <a:buFont typeface="Arial" panose="020B0604020202020204" pitchFamily="34" charset="0"/>
                  <a:buChar char="•"/>
                </a:pPr>
                <a:r>
                  <a:rPr lang="en-US" dirty="0"/>
                  <a:t>Requires device sync due to non-linearity a synchronization is required, instead split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oMath>
                </a14:m>
                <a:endParaRPr lang="en-US" b="0" dirty="0"/>
              </a:p>
              <a:p>
                <a:pPr>
                  <a:buFont typeface="Arial" panose="020B0604020202020204" pitchFamily="34" charset="0"/>
                  <a:buChar char="•"/>
                </a:pP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0" smtClean="0">
                        <a:latin typeface="Cambria Math" panose="02040503050406030204" pitchFamily="18" charset="0"/>
                      </a:rPr>
                      <m:t>[</m:t>
                    </m:r>
                    <m:r>
                      <m:rPr>
                        <m:sty m:val="p"/>
                      </m:rPr>
                      <a:rPr lang="en-US" b="0" i="0" smtClean="0">
                        <a:latin typeface="Cambria Math" panose="02040503050406030204" pitchFamily="18" charset="0"/>
                      </a:rPr>
                      <m:t>ReLU</m:t>
                    </m:r>
                    <m:d>
                      <m:dPr>
                        <m:ctrlPr>
                          <a:rPr lang="en-US" b="0" i="0" smtClean="0">
                            <a:latin typeface="Cambria Math" panose="02040503050406030204" pitchFamily="18" charset="0"/>
                          </a:rPr>
                        </m:ctrlPr>
                      </m:dPr>
                      <m:e>
                        <m:r>
                          <a:rPr lang="en-US" b="0" i="1" smtClean="0">
                            <a:latin typeface="Cambria Math" panose="02040503050406030204" pitchFamily="18" charset="0"/>
                          </a:rPr>
                          <m:t>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r>
                      <m:rPr>
                        <m:sty m:val="p"/>
                      </m:rPr>
                      <a:rPr lang="en-US" b="0" i="0" smtClean="0">
                        <a:latin typeface="Cambria Math" panose="02040503050406030204" pitchFamily="18" charset="0"/>
                      </a:rPr>
                      <m:t>ReLU</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r>
                      <a:rPr lang="en-US" b="0" i="0" smtClean="0">
                        <a:latin typeface="Cambria Math" panose="02040503050406030204" pitchFamily="18" charset="0"/>
                      </a:rPr>
                      <m:t>]</m:t>
                    </m:r>
                  </m:oMath>
                </a14:m>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p:sp>
            <p:nvSpPr>
              <p:cNvPr id="3" name="Vertical Text Placeholder 2">
                <a:extLst>
                  <a:ext uri="{FF2B5EF4-FFF2-40B4-BE49-F238E27FC236}">
                    <a16:creationId xmlns:a16="http://schemas.microsoft.com/office/drawing/2014/main" id="{D2C8596C-FADD-393F-0640-0574E134CE2B}"/>
                  </a:ext>
                </a:extLst>
              </p:cNvPr>
              <p:cNvSpPr>
                <a:spLocks noGrp="1" noRot="1" noChangeAspect="1" noMove="1" noResize="1" noEditPoints="1" noAdjustHandles="1" noChangeArrowheads="1" noChangeShapeType="1" noTextEdit="1"/>
              </p:cNvSpPr>
              <p:nvPr>
                <p:ph type="body" orient="vert" idx="1"/>
              </p:nvPr>
            </p:nvSpPr>
            <p:spPr>
              <a:xfrm>
                <a:off x="523807" y="1145098"/>
                <a:ext cx="9369836" cy="4712231"/>
              </a:xfrm>
              <a:blipFill>
                <a:blip r:embed="rId2"/>
                <a:stretch>
                  <a:fillRect l="-1759" t="-161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06733B1-A034-4744-39BE-005E41768F58}"/>
              </a:ext>
            </a:extLst>
          </p:cNvPr>
          <p:cNvPicPr>
            <a:picLocks noChangeAspect="1"/>
          </p:cNvPicPr>
          <p:nvPr/>
        </p:nvPicPr>
        <p:blipFill>
          <a:blip r:embed="rId3"/>
          <a:srcRect r="5039" b="16606"/>
          <a:stretch/>
        </p:blipFill>
        <p:spPr>
          <a:xfrm>
            <a:off x="3921067" y="3899213"/>
            <a:ext cx="6524511" cy="2785464"/>
          </a:xfrm>
          <a:prstGeom prst="rect">
            <a:avLst/>
          </a:prstGeom>
        </p:spPr>
      </p:pic>
      <p:sp>
        <p:nvSpPr>
          <p:cNvPr id="41" name="TextBox 40">
            <a:extLst>
              <a:ext uri="{FF2B5EF4-FFF2-40B4-BE49-F238E27FC236}">
                <a16:creationId xmlns:a16="http://schemas.microsoft.com/office/drawing/2014/main" id="{DF8DADDB-781A-9F00-FED9-6C187C97DF35}"/>
              </a:ext>
            </a:extLst>
          </p:cNvPr>
          <p:cNvSpPr txBox="1"/>
          <p:nvPr/>
        </p:nvSpPr>
        <p:spPr>
          <a:xfrm>
            <a:off x="868948" y="5528236"/>
            <a:ext cx="6104238" cy="369332"/>
          </a:xfrm>
          <a:prstGeom prst="rect">
            <a:avLst/>
          </a:prstGeom>
          <a:noFill/>
        </p:spPr>
        <p:txBody>
          <a:bodyPr wrap="square">
            <a:spAutoFit/>
          </a:bodyPr>
          <a:lstStyle/>
          <a:p>
            <a:r>
              <a:rPr lang="en-US" dirty="0">
                <a:hlinkClick r:id="rId4"/>
              </a:rPr>
              <a:t>https://arxiv.org/pdf/1909.08053</a:t>
            </a:r>
            <a:r>
              <a:rPr lang="en-US" dirty="0"/>
              <a:t> </a:t>
            </a:r>
          </a:p>
        </p:txBody>
      </p:sp>
    </p:spTree>
    <p:extLst>
      <p:ext uri="{BB962C8B-B14F-4D97-AF65-F5344CB8AC3E}">
        <p14:creationId xmlns:p14="http://schemas.microsoft.com/office/powerpoint/2010/main" val="34269749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a:t>
            </a:r>
            <a:r>
              <a:rPr lang="nl-NL" dirty="0">
                <a:hlinkClick r:id="rId3"/>
              </a:rPr>
              <a:t>https://pytorch.org/docs/stable/distributed.pipelining.html</a:t>
            </a:r>
            <a:r>
              <a:rPr lang="nl-NL" dirty="0"/>
              <a:t> </a:t>
            </a: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4"/>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5"/>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6"/>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7"/>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8"/>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9"/>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 Pipeline / Tensor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 Pipeline / Tensor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 Pipeline / Tensor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 Pipeline / Tensor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p15="http://schemas.microsoft.com/office/powerpoint/2012/main" xmlns:p14="http://schemas.microsoft.com/office/powerpoint/2010/main" xmlns=""/>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3</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mc:Choice xmlns:a14="http://schemas.microsoft.com/office/drawing/2010/main"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worker 2 finishes, worker 1 does an update on the </a:t>
                </a:r>
                <a:r>
                  <a:rPr lang="en-US" i="1" dirty="0"/>
                  <a:t>new</a:t>
                </a:r>
                <a:r>
                  <a:rPr lang="en-US" dirty="0"/>
                  <a:t> set of weights (even though the gradient is based on an earlier version)</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sync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839" t="-1613" r="-198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 (Message Passing Interface)...</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marL="285750" lvl="1" indent="0">
              <a:buNone/>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backends for their collective </a:t>
            </a:r>
            <a:r>
              <a:rPr lang="en-US" dirty="0" err="1"/>
              <a:t>allreduce</a:t>
            </a:r>
            <a:r>
              <a:rPr lang="en-US" dirty="0"/>
              <a:t> operations</a:t>
            </a:r>
          </a:p>
          <a:p>
            <a:pPr>
              <a:buFont typeface="Arial" panose="020B0604020202020204" pitchFamily="34" charset="0"/>
              <a:buChar char="•"/>
            </a:pPr>
            <a:r>
              <a:rPr lang="en-US" dirty="0"/>
              <a:t>It is important to pick an efficient backend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NVIDIA’s NCCL library is highly optimized for NVIDIA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3"/>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4"/>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5"/>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6"/>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7"/>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or tensor)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5</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Netherlands </a:t>
              </a:r>
              <a:r>
                <a:rPr lang="en" sz="800" b="1" dirty="0">
                  <a:solidFill>
                    <a:srgbClr val="FF0000"/>
                  </a:solidFill>
                  <a:latin typeface="Arial"/>
                  <a:ea typeface="Arial"/>
                  <a:cs typeface="Arial"/>
                  <a:sym typeface="Arial"/>
                </a:rPr>
                <a:t>C</a:t>
              </a:r>
              <a:r>
                <a:rPr lang="en" sz="800" b="1" strike="noStrike" dirty="0">
                  <a:solidFill>
                    <a:srgbClr val="FF0000"/>
                  </a:solidFill>
                  <a:latin typeface="Arial"/>
                  <a:ea typeface="Arial"/>
                  <a:cs typeface="Arial"/>
                  <a:sym typeface="Arial"/>
                </a:rPr>
                <a:t>ancer Inst </a:t>
              </a:r>
              <a:r>
                <a:rPr lang="en" sz="800" b="0" strike="noStrike" dirty="0">
                  <a:solidFill>
                    <a:srgbClr val="003C71"/>
                  </a:solidFill>
                  <a:latin typeface="Arial"/>
                  <a:ea typeface="Arial"/>
                  <a:cs typeface="Arial"/>
                  <a:sym typeface="Arial"/>
                </a:rPr>
                <a:t>(NKI): P-GANS, (BS=1)</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500x500x500</a:t>
              </a:r>
              <a:endParaRPr sz="800" b="0" strike="noStrike" dirty="0">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18699</TotalTime>
  <Words>3298</Words>
  <Application>Microsoft Macintosh PowerPoint</Application>
  <PresentationFormat>Widescreen</PresentationFormat>
  <Paragraphs>569</Paragraphs>
  <Slides>47</Slides>
  <Notes>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Cambria Math</vt:lpstr>
      <vt:lpstr>Helvetica Neue</vt:lpstr>
      <vt:lpstr>Open Sans</vt:lpstr>
      <vt:lpstr>Oswald</vt:lpstr>
      <vt:lpstr>Wingdings</vt:lpstr>
      <vt:lpstr>SURF</vt:lpstr>
      <vt:lpstr>(INSTRUCTIES)</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Tensor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Lars Veefkind</cp:lastModifiedBy>
  <cp:revision>527</cp:revision>
  <cp:lastPrinted>2019-06-12T07:01:08Z</cp:lastPrinted>
  <dcterms:created xsi:type="dcterms:W3CDTF">2018-10-01T11:25:03Z</dcterms:created>
  <dcterms:modified xsi:type="dcterms:W3CDTF">2024-09-04T14:20:18Z</dcterms:modified>
  <cp:category/>
</cp:coreProperties>
</file>