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47"/>
  </p:notesMasterIdLst>
  <p:handoutMasterIdLst>
    <p:handoutMasterId r:id="rId48"/>
  </p:handoutMasterIdLst>
  <p:sldIdLst>
    <p:sldId id="312" r:id="rId3"/>
    <p:sldId id="573" r:id="rId4"/>
    <p:sldId id="570" r:id="rId5"/>
    <p:sldId id="571" r:id="rId6"/>
    <p:sldId id="484" r:id="rId7"/>
    <p:sldId id="533" r:id="rId8"/>
    <p:sldId id="535" r:id="rId9"/>
    <p:sldId id="549" r:id="rId10"/>
    <p:sldId id="537" r:id="rId11"/>
    <p:sldId id="536" r:id="rId12"/>
    <p:sldId id="545" r:id="rId13"/>
    <p:sldId id="546" r:id="rId14"/>
    <p:sldId id="539" r:id="rId15"/>
    <p:sldId id="547" r:id="rId16"/>
    <p:sldId id="538" r:id="rId17"/>
    <p:sldId id="540" r:id="rId18"/>
    <p:sldId id="572" r:id="rId19"/>
    <p:sldId id="564" r:id="rId20"/>
    <p:sldId id="550" r:id="rId21"/>
    <p:sldId id="541" r:id="rId22"/>
    <p:sldId id="551" r:id="rId23"/>
    <p:sldId id="529" r:id="rId24"/>
    <p:sldId id="531" r:id="rId25"/>
    <p:sldId id="552" r:id="rId26"/>
    <p:sldId id="527" r:id="rId27"/>
    <p:sldId id="528" r:id="rId28"/>
    <p:sldId id="556" r:id="rId29"/>
    <p:sldId id="555" r:id="rId30"/>
    <p:sldId id="553" r:id="rId31"/>
    <p:sldId id="554" r:id="rId32"/>
    <p:sldId id="558" r:id="rId33"/>
    <p:sldId id="557" r:id="rId34"/>
    <p:sldId id="532" r:id="rId35"/>
    <p:sldId id="561" r:id="rId36"/>
    <p:sldId id="559" r:id="rId37"/>
    <p:sldId id="560" r:id="rId38"/>
    <p:sldId id="565" r:id="rId39"/>
    <p:sldId id="566" r:id="rId40"/>
    <p:sldId id="567" r:id="rId41"/>
    <p:sldId id="569" r:id="rId42"/>
    <p:sldId id="563" r:id="rId43"/>
    <p:sldId id="548" r:id="rId44"/>
    <p:sldId id="498" r:id="rId45"/>
    <p:sldId id="542" r:id="rId46"/>
  </p:sldIdLst>
  <p:sldSz cx="12192000" cy="6858000"/>
  <p:notesSz cx="6858000" cy="9144000"/>
  <p:custDataLst>
    <p:tags r:id="rId49"/>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73"/>
            <p14:sldId id="570"/>
            <p14:sldId id="571"/>
            <p14:sldId id="484"/>
            <p14:sldId id="533"/>
            <p14:sldId id="535"/>
            <p14:sldId id="549"/>
            <p14:sldId id="537"/>
            <p14:sldId id="536"/>
            <p14:sldId id="545"/>
            <p14:sldId id="546"/>
            <p14:sldId id="539"/>
            <p14:sldId id="547"/>
            <p14:sldId id="538"/>
            <p14:sldId id="540"/>
            <p14:sldId id="572"/>
            <p14:sldId id="564"/>
            <p14:sldId id="550"/>
            <p14:sldId id="541"/>
            <p14:sldId id="551"/>
            <p14:sldId id="529"/>
            <p14:sldId id="531"/>
            <p14:sldId id="552"/>
            <p14:sldId id="527"/>
            <p14:sldId id="528"/>
            <p14:sldId id="556"/>
            <p14:sldId id="555"/>
            <p14:sldId id="553"/>
            <p14:sldId id="554"/>
            <p14:sldId id="558"/>
            <p14:sldId id="557"/>
            <p14:sldId id="532"/>
            <p14:sldId id="561"/>
            <p14:sldId id="559"/>
            <p14:sldId id="560"/>
            <p14:sldId id="565"/>
            <p14:sldId id="566"/>
            <p14:sldId id="567"/>
            <p14:sldId id="569"/>
            <p14:sldId id="563"/>
            <p14:sldId id="548"/>
            <p14:sldId id="498"/>
            <p14:sldId id="542"/>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7C622-CE7C-BAC7-F24E-E6744C5189C9}" v="18" dt="2024-09-04T09:40:45.748"/>
    <p1510:client id="{681B650A-C844-926C-BFD5-D86CBDAD3C48}" v="194" dt="2024-09-04T14:01:35.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4-9-2024</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‹nr.›</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4-9-2024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‹nr.›</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a:p>
        </p:txBody>
      </p:sp>
    </p:spTree>
    <p:extLst>
      <p:ext uri="{BB962C8B-B14F-4D97-AF65-F5344CB8AC3E}">
        <p14:creationId xmlns:p14="http://schemas.microsoft.com/office/powerpoint/2010/main" val="2823740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4-9-2024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a:t>Plaats hier de titel van de presentatie</a:t>
            </a:r>
            <a:endParaRPr lang="en-US"/>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a:t>Plaats hier de naam van </a:t>
            </a:r>
            <a:br>
              <a:rPr lang="nl-NL"/>
            </a:br>
            <a:r>
              <a:rPr lang="nl-NL"/>
              <a:t>De spreker óf subtitel</a:t>
            </a:r>
            <a:endParaRPr lang="en-US"/>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4-9-2024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4-9-2024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a:t>‘’Plaats hier </a:t>
            </a:r>
            <a:br>
              <a:rPr lang="nl-NL"/>
            </a:br>
            <a:r>
              <a:rPr lang="nl-NL"/>
              <a:t>de citaat’’</a:t>
            </a:r>
          </a:p>
          <a:p>
            <a:pPr lvl="0"/>
            <a:r>
              <a:rPr lang="nl-NL"/>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4-9-2024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a:t>‘’Plaats hier </a:t>
            </a:r>
            <a:br>
              <a:rPr lang="nl-NL"/>
            </a:br>
            <a:r>
              <a:rPr lang="nl-NL"/>
              <a:t>de citaat’’</a:t>
            </a:r>
          </a:p>
          <a:p>
            <a:pPr lvl="0"/>
            <a:r>
              <a:rPr lang="nl-NL"/>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a:t>Plaats hier je titel</a:t>
            </a:r>
            <a:endParaRPr lang="nl-NL"/>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voor een </a:t>
            </a:r>
            <a:br>
              <a:rPr lang="nl-NL" noProof="0"/>
            </a:br>
            <a:r>
              <a:rPr lang="nl-NL" noProof="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voor een </a:t>
            </a:r>
            <a:br>
              <a:rPr lang="nl-NL" noProof="0"/>
            </a:br>
            <a:r>
              <a:rPr lang="nl-NL" noProof="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voor een </a:t>
            </a:r>
            <a:br>
              <a:rPr lang="nl-NL" noProof="0"/>
            </a:br>
            <a:r>
              <a:rPr lang="nl-NL" noProof="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voor een </a:t>
            </a:r>
            <a:br>
              <a:rPr lang="nl-NL" noProof="0"/>
            </a:br>
            <a:r>
              <a:rPr lang="nl-NL" noProof="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a:t>Plaats hier je titel</a:t>
            </a:r>
            <a:endParaRPr lang="nl-NL"/>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a:t>Naam + achternaam</a:t>
            </a:r>
          </a:p>
          <a:p>
            <a:pPr lvl="0"/>
            <a:endParaRPr lang="nl-NL" noProof="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err="1"/>
              <a:t>Social</a:t>
            </a:r>
            <a:r>
              <a:rPr lang="nl-NL"/>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a:t>Plaats hier je titel</a:t>
            </a:r>
            <a:endParaRPr lang="nl-NL"/>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a:t>Plaats hier je titel</a:t>
            </a: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a:t>Plaats hier je titel</a:t>
            </a: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a:t>Klik hier om een </a:t>
            </a:r>
            <a:r>
              <a:rPr lang="nl-NL" noProof="0" err="1"/>
              <a:t>bullet</a:t>
            </a:r>
            <a:r>
              <a:rPr lang="nl-NL" noProof="0"/>
              <a:t> te plaatsen. Andere </a:t>
            </a:r>
            <a:r>
              <a:rPr lang="nl-NL" noProof="0" err="1"/>
              <a:t>bullet</a:t>
            </a:r>
            <a:r>
              <a:rPr lang="nl-NL" noProof="0"/>
              <a:t> of tekststijl nodig? Gebruik het menu Tekstopmaak.</a:t>
            </a:r>
          </a:p>
          <a:p>
            <a:pPr lvl="1"/>
            <a:r>
              <a:rPr lang="nl-NL" noProof="0"/>
              <a:t>Sub-</a:t>
            </a:r>
            <a:r>
              <a:rPr lang="nl-NL" noProof="0" err="1"/>
              <a:t>bullet</a:t>
            </a:r>
            <a:endParaRPr lang="nl-NL" noProof="0"/>
          </a:p>
          <a:p>
            <a:pPr lvl="2"/>
            <a:r>
              <a:rPr lang="nl-NL" noProof="0"/>
              <a:t>Leestekst</a:t>
            </a:r>
          </a:p>
          <a:p>
            <a:pPr lvl="3"/>
            <a:r>
              <a:rPr lang="nl-NL" noProof="0"/>
              <a:t>Subtitel</a:t>
            </a:r>
          </a:p>
          <a:p>
            <a:pPr lvl="4"/>
            <a:r>
              <a:rPr lang="nl-NL" noProof="0"/>
              <a:t>Numerieke </a:t>
            </a:r>
            <a:r>
              <a:rPr lang="nl-NL" noProof="0" err="1"/>
              <a:t>bullet</a:t>
            </a:r>
            <a:endParaRPr lang="nl-NL" noProof="0"/>
          </a:p>
          <a:p>
            <a:pPr lvl="5"/>
            <a:r>
              <a:rPr lang="nl-NL" noProof="0" err="1"/>
              <a:t>Bullet</a:t>
            </a:r>
            <a:endParaRPr lang="nl-NL" noProof="0"/>
          </a:p>
          <a:p>
            <a:pPr lvl="6"/>
            <a:r>
              <a:rPr lang="nl-NL" noProof="0"/>
              <a:t>Sub-</a:t>
            </a:r>
            <a:r>
              <a:rPr lang="nl-NL" noProof="0" err="1"/>
              <a:t>bullet</a:t>
            </a:r>
            <a:endParaRPr lang="nl-NL" noProof="0"/>
          </a:p>
          <a:p>
            <a:pPr lvl="7"/>
            <a:r>
              <a:rPr lang="nl-NL" noProof="0"/>
              <a:t>Leestekst</a:t>
            </a:r>
          </a:p>
          <a:p>
            <a:pPr lvl="8"/>
            <a:r>
              <a:rPr lang="nl-NL" noProof="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4-9-2024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a:t>Plaats hier je titel</a:t>
            </a:r>
            <a:endParaRPr lang="nl-NL"/>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‹nr.›</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a:t>JU-LEVEL1=</a:t>
            </a:r>
            <a:r>
              <a:rPr lang="nl-NL" noProof="0" err="1"/>
              <a:t>Bullet</a:t>
            </a:r>
            <a:r>
              <a:rPr lang="nl-NL" noProof="0"/>
              <a:t> oranje</a:t>
            </a:r>
          </a:p>
          <a:p>
            <a:pPr lvl="1"/>
            <a:r>
              <a:rPr lang="nl-NL" noProof="0"/>
              <a:t>JU-LEVEL2=</a:t>
            </a:r>
            <a:r>
              <a:rPr lang="nl-NL" noProof="0" err="1"/>
              <a:t>Bullet</a:t>
            </a:r>
            <a:r>
              <a:rPr lang="nl-NL" noProof="0"/>
              <a:t> rood</a:t>
            </a:r>
          </a:p>
          <a:p>
            <a:pPr lvl="2"/>
            <a:r>
              <a:rPr lang="nl-NL" noProof="0"/>
              <a:t>JU-LEVEL3=</a:t>
            </a:r>
            <a:r>
              <a:rPr lang="nl-NL" noProof="0" err="1"/>
              <a:t>Bullet</a:t>
            </a:r>
            <a:r>
              <a:rPr lang="nl-NL" noProof="0"/>
              <a:t> blauw</a:t>
            </a:r>
          </a:p>
          <a:p>
            <a:pPr lvl="3"/>
            <a:r>
              <a:rPr lang="nl-NL" noProof="0"/>
              <a:t>JU-LEVEL4=</a:t>
            </a:r>
            <a:r>
              <a:rPr lang="nl-NL" noProof="0" err="1"/>
              <a:t>Bullet</a:t>
            </a:r>
            <a:r>
              <a:rPr lang="nl-NL" noProof="0"/>
              <a:t> groen</a:t>
            </a:r>
          </a:p>
          <a:p>
            <a:pPr lvl="4"/>
            <a:r>
              <a:rPr lang="nl-NL" noProof="0"/>
              <a:t>JU-LEVEL5=Leestekst</a:t>
            </a:r>
          </a:p>
          <a:p>
            <a:pPr lvl="5"/>
            <a:r>
              <a:rPr lang="nl-NL" noProof="0"/>
              <a:t>JU-LEVEL6=Subtitel</a:t>
            </a:r>
          </a:p>
          <a:p>
            <a:pPr lvl="6"/>
            <a:r>
              <a:rPr lang="nl-NL" noProof="0"/>
              <a:t>JU-LEVEL7=Sub-</a:t>
            </a:r>
            <a:r>
              <a:rPr lang="nl-NL" noProof="0" err="1"/>
              <a:t>bullet</a:t>
            </a:r>
            <a:endParaRPr lang="nl-NL" noProof="0"/>
          </a:p>
          <a:p>
            <a:pPr lvl="7"/>
            <a:r>
              <a:rPr lang="nl-NL" noProof="0"/>
              <a:t>JU-LEVEL8=Nummers</a:t>
            </a:r>
          </a:p>
          <a:p>
            <a:pPr lvl="8"/>
            <a:r>
              <a:rPr lang="nl-NL" noProof="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4-9-2024</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‹nr.›</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X86-64" TargetMode="External"/><Relationship Id="rId2" Type="http://schemas.openxmlformats.org/officeDocument/2006/relationships/hyperlink" Target="https://en.wikipedia.org/wiki/Instruction_set_architecture" TargetMode="External"/><Relationship Id="rId1" Type="http://schemas.openxmlformats.org/officeDocument/2006/relationships/slideLayout" Target="../slideLayouts/slideLayout2.xml"/><Relationship Id="rId4" Type="http://schemas.openxmlformats.org/officeDocument/2006/relationships/hyperlink" Target="https://en.wikipedia.org/wiki/AArch6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chip.org/wiki/intel/microarchitectures/ice_lake_(client)" TargetMode="External"/><Relationship Id="rId2" Type="http://schemas.openxmlformats.org/officeDocument/2006/relationships/hyperlink" Target="https://en.wikichip.org/wiki/amd/microarchitectures/zen_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tensorflow.org/install/pi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ensorflow.org/install/source#tested_build_configura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jupyter.snellius.surf.nl/jhssrf00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ervicedesk.surf.nl/wiki/display/WIKI/Environment+Modu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alliancecan.ca/wiki/Anaconda/en" TargetMode="External"/><Relationship Id="rId2" Type="http://schemas.openxmlformats.org/officeDocument/2006/relationships/hyperlink" Target="https://docs.lumi-supercomputer.eu/software/installing/container-wrappe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cs.alliancecan.ca/wiki/Singularit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reenlab.di.uminho.pt/wp-content/uploads/2017/09/paperSL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a:xfrm>
            <a:off x="423435" y="524498"/>
            <a:ext cx="6117458" cy="2645107"/>
          </a:xfrm>
        </p:spPr>
        <p:txBody>
          <a:bodyPr/>
          <a:lstStyle/>
          <a:p>
            <a:r>
              <a:rPr lang="nl-NL" sz="3200"/>
              <a:t>Software management on HPC systems</a:t>
            </a:r>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1110700"/>
          </a:xfrm>
        </p:spPr>
        <p:txBody>
          <a:bodyPr/>
          <a:lstStyle/>
          <a:p>
            <a:r>
              <a:rPr lang="en-GB"/>
              <a:t>Robert Jan </a:t>
            </a:r>
            <a:r>
              <a:rPr lang="en-GB" err="1"/>
              <a:t>Schlimbach</a:t>
            </a:r>
            <a:endParaRPr lang="en-GB"/>
          </a:p>
          <a:p>
            <a:r>
              <a:rPr lang="nl-NL"/>
              <a:t>Lars </a:t>
            </a:r>
            <a:r>
              <a:rPr lang="nl-NL" err="1"/>
              <a:t>Veefkind</a:t>
            </a:r>
            <a:endParaRPr lang="nl-NL" err="1">
              <a:ea typeface="Calibri"/>
              <a:cs typeface="Calibri"/>
            </a:endParaRPr>
          </a:p>
          <a:p>
            <a:r>
              <a:rPr lang="nl-NL"/>
              <a:t>HPML team SURF</a:t>
            </a:r>
            <a:endParaRPr lang="nl-NL">
              <a:ea typeface="Calibri"/>
              <a:cs typeface="Calibri"/>
            </a:endParaRPr>
          </a:p>
        </p:txBody>
      </p:sp>
      <p:sp>
        <p:nvSpPr>
          <p:cNvPr id="6" name="Text Placeholder 5"/>
          <p:cNvSpPr>
            <a:spLocks noGrp="1"/>
          </p:cNvSpPr>
          <p:nvPr>
            <p:ph type="body" sz="quarter" idx="64"/>
          </p:nvPr>
        </p:nvSpPr>
        <p:spPr/>
        <p:txBody>
          <a:bodyPr/>
          <a:lstStyle/>
          <a:p>
            <a:endParaRPr lang="nl-NL"/>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Demo: </a:t>
            </a:r>
            <a:r>
              <a:rPr lang="nl-NL" err="1"/>
              <a:t>Compute</a:t>
            </a:r>
            <a:r>
              <a:rPr lang="nl-NL"/>
              <a:t> </a:t>
            </a:r>
            <a:r>
              <a:rPr lang="nl-NL" err="1"/>
              <a:t>the</a:t>
            </a:r>
            <a:r>
              <a:rPr lang="nl-NL"/>
              <a:t> square of a </a:t>
            </a:r>
            <a:r>
              <a:rPr lang="nl-NL" err="1"/>
              <a:t>number</a:t>
            </a:r>
            <a:r>
              <a:rPr lang="nl-NL"/>
              <a:t> in C</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979408"/>
          </a:xfrm>
        </p:spPr>
        <p:txBody>
          <a:bodyPr/>
          <a:lstStyle/>
          <a:p>
            <a:pPr marL="0" indent="0">
              <a:spcBef>
                <a:spcPts val="0"/>
              </a:spcBef>
              <a:spcAft>
                <a:spcPts val="0"/>
              </a:spcAft>
              <a:buNone/>
            </a:pPr>
            <a:r>
              <a:rPr lang="en-US" sz="1200">
                <a:latin typeface="Courier New" panose="02070309020205020404" pitchFamily="49" charset="0"/>
                <a:cs typeface="Courier New" panose="02070309020205020404" pitchFamily="49" charset="0"/>
              </a:rPr>
              <a:t>#square.c</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#include &lt;</a:t>
            </a:r>
            <a:r>
              <a:rPr lang="en-US" sz="1200" err="1">
                <a:latin typeface="Courier New" panose="02070309020205020404" pitchFamily="49" charset="0"/>
                <a:cs typeface="Courier New" panose="02070309020205020404" pitchFamily="49" charset="0"/>
              </a:rPr>
              <a:t>stdio.h</a:t>
            </a:r>
            <a:r>
              <a:rPr lang="en-US" sz="1200">
                <a:latin typeface="Courier New" panose="02070309020205020404" pitchFamily="49" charset="0"/>
                <a:cs typeface="Courier New" panose="02070309020205020404" pitchFamily="49" charset="0"/>
              </a:rPr>
              <a:t>&gt;</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int main() {</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double a, </a:t>
            </a:r>
            <a:r>
              <a:rPr lang="en-US" sz="1200" err="1">
                <a:latin typeface="Courier New" panose="02070309020205020404" pitchFamily="49" charset="0"/>
                <a:cs typeface="Courier New" panose="02070309020205020404" pitchFamily="49" charset="0"/>
              </a:rPr>
              <a:t>square_a</a:t>
            </a:r>
            <a:r>
              <a:rPr lang="en-US" sz="120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printf</a:t>
            </a:r>
            <a:r>
              <a:rPr lang="en-US" sz="1200">
                <a:latin typeface="Courier New" panose="02070309020205020404" pitchFamily="49" charset="0"/>
                <a:cs typeface="Courier New" panose="02070309020205020404" pitchFamily="49" charset="0"/>
              </a:rPr>
              <a:t>("Enter one number: ");</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scanf</a:t>
            </a:r>
            <a:r>
              <a:rPr lang="en-US" sz="1200">
                <a:latin typeface="Courier New" panose="02070309020205020404" pitchFamily="49" charset="0"/>
                <a:cs typeface="Courier New" panose="02070309020205020404" pitchFamily="49" charset="0"/>
              </a:rPr>
              <a:t>("%</a:t>
            </a:r>
            <a:r>
              <a:rPr lang="en-US" sz="1200" err="1">
                <a:latin typeface="Courier New" panose="02070309020205020404" pitchFamily="49" charset="0"/>
                <a:cs typeface="Courier New" panose="02070309020205020404" pitchFamily="49" charset="0"/>
              </a:rPr>
              <a:t>lf</a:t>
            </a:r>
            <a:r>
              <a:rPr lang="en-US" sz="1200">
                <a:latin typeface="Courier New" panose="02070309020205020404" pitchFamily="49" charset="0"/>
                <a:cs typeface="Courier New" panose="02070309020205020404" pitchFamily="49" charset="0"/>
              </a:rPr>
              <a:t>", &amp;a);</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 Calculating square</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square_a</a:t>
            </a:r>
            <a:r>
              <a:rPr lang="en-US" sz="1200">
                <a:latin typeface="Courier New" panose="02070309020205020404" pitchFamily="49" charset="0"/>
                <a:cs typeface="Courier New" panose="02070309020205020404" pitchFamily="49" charset="0"/>
              </a:rPr>
              <a:t> = square(a);</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 %.2lf displays number up to 2 decimal point</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printf</a:t>
            </a:r>
            <a:r>
              <a:rPr lang="en-US" sz="1200">
                <a:latin typeface="Courier New" panose="02070309020205020404" pitchFamily="49" charset="0"/>
                <a:cs typeface="Courier New" panose="02070309020205020404" pitchFamily="49" charset="0"/>
              </a:rPr>
              <a:t>("Square = %.2lf\n", </a:t>
            </a:r>
            <a:r>
              <a:rPr lang="en-US" sz="1200" err="1">
                <a:latin typeface="Courier New" panose="02070309020205020404" pitchFamily="49" charset="0"/>
                <a:cs typeface="Courier New" panose="02070309020205020404" pitchFamily="49" charset="0"/>
              </a:rPr>
              <a:t>square_a</a:t>
            </a:r>
            <a:r>
              <a:rPr lang="en-US" sz="120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    return 0;</a:t>
            </a:r>
          </a:p>
          <a:p>
            <a:pPr marL="0" indent="0">
              <a:spcBef>
                <a:spcPts val="0"/>
              </a:spcBef>
              <a:spcAft>
                <a:spcPts val="0"/>
              </a:spcAft>
              <a:buNone/>
            </a:pPr>
            <a:r>
              <a:rPr lang="en-US" sz="1200">
                <a:latin typeface="Courier New" panose="02070309020205020404" pitchFamily="49" charset="0"/>
                <a:cs typeface="Courier New" panose="02070309020205020404" pitchFamily="49" charset="0"/>
              </a:rPr>
              <a:t>}</a:t>
            </a:r>
          </a:p>
          <a:p>
            <a:pPr marL="0" indent="0">
              <a:spcBef>
                <a:spcPts val="0"/>
              </a:spcBef>
              <a:spcAft>
                <a:spcPts val="0"/>
              </a:spcAft>
              <a:buNone/>
            </a:pPr>
            <a:endParaRPr lang="nl-NL" sz="12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200">
                <a:latin typeface="Courier New" panose="02070309020205020404" pitchFamily="49" charset="0"/>
                <a:cs typeface="Courier New" panose="02070309020205020404" pitchFamily="49" charset="0"/>
              </a:rPr>
              <a:t>gcc –o square_binary square.c</a:t>
            </a:r>
          </a:p>
          <a:p>
            <a:pPr marL="0" indent="0">
              <a:spcBef>
                <a:spcPts val="0"/>
              </a:spcBef>
              <a:spcAft>
                <a:spcPts val="0"/>
              </a:spcAft>
              <a:buNone/>
            </a:pPr>
            <a:r>
              <a:rPr lang="nl-NL" sz="1200">
                <a:latin typeface="Courier New" panose="02070309020205020404" pitchFamily="49" charset="0"/>
                <a:cs typeface="Courier New" panose="02070309020205020404" pitchFamily="49" charset="0"/>
              </a:rPr>
              <a:t>chmod u+x square_binary</a:t>
            </a:r>
          </a:p>
          <a:p>
            <a:pPr marL="0" indent="0">
              <a:spcBef>
                <a:spcPts val="0"/>
              </a:spcBef>
              <a:spcAft>
                <a:spcPts val="0"/>
              </a:spcAft>
              <a:buNone/>
            </a:pPr>
            <a:r>
              <a:rPr lang="nl-NL" sz="1200">
                <a:latin typeface="Courier New" panose="02070309020205020404" pitchFamily="49" charset="0"/>
                <a:cs typeface="Courier New" panose="02070309020205020404" pitchFamily="49" charset="0"/>
              </a:rPr>
              <a:t>./square_binary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Tree>
    <p:extLst>
      <p:ext uri="{BB962C8B-B14F-4D97-AF65-F5344CB8AC3E}">
        <p14:creationId xmlns:p14="http://schemas.microsoft.com/office/powerpoint/2010/main" val="103556399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Computer architecture / Instruction Set Architecture (ISA)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Not all processors understand the same instructions</a:t>
            </a:r>
          </a:p>
          <a:p>
            <a:pPr>
              <a:buFont typeface="Arial" panose="020B0604020202020204" pitchFamily="34" charset="0"/>
              <a:buChar char="•"/>
            </a:pPr>
            <a:r>
              <a:rPr lang="nl-NL"/>
              <a:t>Intel &amp; AMD produce “X86_64 processors”</a:t>
            </a:r>
          </a:p>
          <a:p>
            <a:pPr>
              <a:buFont typeface="Arial" panose="020B0604020202020204" pitchFamily="34" charset="0"/>
              <a:buChar char="•"/>
            </a:pPr>
            <a:r>
              <a:rPr lang="nl-NL"/>
              <a:t>Your phone contains “aarch64” (or ARM) processors.</a:t>
            </a:r>
          </a:p>
          <a:p>
            <a:pPr>
              <a:buFont typeface="Arial" panose="020B0604020202020204" pitchFamily="34" charset="0"/>
              <a:buChar char="•"/>
            </a:pPr>
            <a:r>
              <a:rPr lang="nl-NL"/>
              <a:t>An Instruction Set Architecture (ISA) defines things like which registers a processor has, and which operations (instructions) it can do on those registers</a:t>
            </a:r>
          </a:p>
          <a:p>
            <a:pPr>
              <a:buFont typeface="Arial" panose="020B0604020202020204" pitchFamily="34" charset="0"/>
              <a:buChar char="•"/>
            </a:pPr>
            <a:r>
              <a:rPr lang="nl-NL"/>
              <a:t>A binary compiled for X86_64 will not execute on an aarch64 processor. That processor simply does not support the instructions!</a:t>
            </a:r>
          </a:p>
          <a:p>
            <a:pPr>
              <a:buFont typeface="Arial" panose="020B0604020202020204" pitchFamily="34" charset="0"/>
              <a:buChar char="•"/>
            </a:pPr>
            <a:r>
              <a:rPr lang="nl-NL"/>
              <a:t>Analogy: Intel and AMD processors speak Dutch, while ARM processors speak English. They won’t understand eachothers instructions!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7" name="TextBox 6">
            <a:extLst>
              <a:ext uri="{FF2B5EF4-FFF2-40B4-BE49-F238E27FC236}">
                <a16:creationId xmlns:a16="http://schemas.microsoft.com/office/drawing/2014/main" id="{6B3B26F4-2C1F-5EAA-619C-1A15A2E58B61}"/>
              </a:ext>
            </a:extLst>
          </p:cNvPr>
          <p:cNvSpPr txBox="1"/>
          <p:nvPr/>
        </p:nvSpPr>
        <p:spPr>
          <a:xfrm>
            <a:off x="908938" y="5117730"/>
            <a:ext cx="6102220" cy="369332"/>
          </a:xfrm>
          <a:prstGeom prst="rect">
            <a:avLst/>
          </a:prstGeom>
          <a:noFill/>
        </p:spPr>
        <p:txBody>
          <a:bodyPr wrap="square">
            <a:spAutoFit/>
          </a:bodyPr>
          <a:lstStyle/>
          <a:p>
            <a:r>
              <a:rPr lang="en-US">
                <a:hlinkClick r:id="rId2"/>
              </a:rPr>
              <a:t>https://en.wikipedia.org/wiki/Instruction_set_architecture</a:t>
            </a:r>
            <a:r>
              <a:rPr lang="en-US"/>
              <a:t> </a:t>
            </a:r>
          </a:p>
        </p:txBody>
      </p:sp>
      <p:sp>
        <p:nvSpPr>
          <p:cNvPr id="9" name="TextBox 8">
            <a:extLst>
              <a:ext uri="{FF2B5EF4-FFF2-40B4-BE49-F238E27FC236}">
                <a16:creationId xmlns:a16="http://schemas.microsoft.com/office/drawing/2014/main" id="{B98B972D-B387-CEF7-C54A-83735123DF7E}"/>
              </a:ext>
            </a:extLst>
          </p:cNvPr>
          <p:cNvSpPr txBox="1"/>
          <p:nvPr/>
        </p:nvSpPr>
        <p:spPr>
          <a:xfrm>
            <a:off x="908938" y="5504789"/>
            <a:ext cx="6102220" cy="369332"/>
          </a:xfrm>
          <a:prstGeom prst="rect">
            <a:avLst/>
          </a:prstGeom>
          <a:noFill/>
        </p:spPr>
        <p:txBody>
          <a:bodyPr wrap="square">
            <a:spAutoFit/>
          </a:bodyPr>
          <a:lstStyle/>
          <a:p>
            <a:r>
              <a:rPr lang="en-US">
                <a:hlinkClick r:id="rId3"/>
              </a:rPr>
              <a:t>https://en.wikipedia.org/wiki/X86-64</a:t>
            </a:r>
            <a:r>
              <a:rPr lang="en-US"/>
              <a:t> </a:t>
            </a:r>
          </a:p>
        </p:txBody>
      </p:sp>
      <p:sp>
        <p:nvSpPr>
          <p:cNvPr id="11" name="TextBox 10">
            <a:extLst>
              <a:ext uri="{FF2B5EF4-FFF2-40B4-BE49-F238E27FC236}">
                <a16:creationId xmlns:a16="http://schemas.microsoft.com/office/drawing/2014/main" id="{1D2D2024-D56C-4BDC-0EBD-18FAE6A5F2F6}"/>
              </a:ext>
            </a:extLst>
          </p:cNvPr>
          <p:cNvSpPr txBox="1"/>
          <p:nvPr/>
        </p:nvSpPr>
        <p:spPr>
          <a:xfrm>
            <a:off x="908938" y="5874121"/>
            <a:ext cx="6102220" cy="369332"/>
          </a:xfrm>
          <a:prstGeom prst="rect">
            <a:avLst/>
          </a:prstGeom>
          <a:noFill/>
        </p:spPr>
        <p:txBody>
          <a:bodyPr wrap="square">
            <a:spAutoFit/>
          </a:bodyPr>
          <a:lstStyle/>
          <a:p>
            <a:r>
              <a:rPr lang="en-US">
                <a:hlinkClick r:id="rId4"/>
              </a:rPr>
              <a:t>https://en.wikipedia.org/wiki/AArch64</a:t>
            </a:r>
            <a:r>
              <a:rPr lang="en-US"/>
              <a:t> </a:t>
            </a:r>
          </a:p>
        </p:txBody>
      </p:sp>
    </p:spTree>
    <p:extLst>
      <p:ext uri="{BB962C8B-B14F-4D97-AF65-F5344CB8AC3E}">
        <p14:creationId xmlns:p14="http://schemas.microsoft.com/office/powerpoint/2010/main" val="2016258693"/>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Micro-architecture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All X86_64 CPUs support the same </a:t>
            </a:r>
            <a:r>
              <a:rPr lang="nl-NL" i="1"/>
              <a:t>basic</a:t>
            </a:r>
            <a:r>
              <a:rPr lang="nl-NL"/>
              <a:t> instructions. But they support </a:t>
            </a:r>
            <a:r>
              <a:rPr lang="nl-NL" i="1"/>
              <a:t>different</a:t>
            </a:r>
            <a:r>
              <a:rPr lang="nl-NL"/>
              <a:t> extensions to the instruction set:</a:t>
            </a:r>
          </a:p>
          <a:p>
            <a:pPr>
              <a:buFont typeface="Arial" panose="020B0604020202020204" pitchFamily="34" charset="0"/>
              <a:buChar char="•"/>
            </a:pPr>
            <a:r>
              <a:rPr lang="nl-NL"/>
              <a:t>AMD Zen2: BMI, BMI2, CLWB, F16C, FMA, FSGSBASE, AVX, AVX2, ADCX, RDSEED, MWAITX, SHA, CLZERO, AES, PCLMUL, CX16, MOVBE, MMX, SSE, SSE2, SSE3, SSE4A, SSSE3, SSE4.1, SSE4.2, ABM, XSAVEC, XSAVES, CLFLUSHOPT, POPCNT, RDPID, WBNOINVD</a:t>
            </a:r>
          </a:p>
          <a:p>
            <a:pPr>
              <a:buFont typeface="Arial" panose="020B0604020202020204" pitchFamily="34" charset="0"/>
              <a:buChar char="•"/>
            </a:pPr>
            <a:r>
              <a:rPr lang="nl-NL"/>
              <a:t>Icelake: MOVBE, MMX, SSE, SSE2, SSE3, SSSE3, SSE4.1, SSE4.2, POPCNT, CX16, SAHF, FXSR, AVX, XSAVE, PCLMUL, FSGSBASE, RDRND, F16C, AVX2, BMI, BMI2, LZCNT, FMA, MOVBE, HLE, RDSEED, ADCX, PREFETCHW, AES, CLFLUSHOPT, XSAVEC, XSAVES, SGX, AVX512F, AVX512VL, AVX512BW, AVX512DQ, AVX512CD, PKU, AVX512VBMI, AVX512IFMA, SHA, AVX512VNNI, GFNI, VAES, AVX512VBMI2 , VPCLMULQDQ, AVX512BITALG, RDPID, AVX512VPOPCNTDQ, PCONFIG, WBNOINVD and CLWB</a:t>
            </a:r>
          </a:p>
          <a:p>
            <a:pPr>
              <a:buFont typeface="Arial" panose="020B0604020202020204" pitchFamily="34" charset="0"/>
              <a:buChar char="•"/>
            </a:pPr>
            <a:r>
              <a:rPr lang="nl-NL"/>
              <a:t>Analogy: Zen2 CPUs speaks every-day Dutch, Icelake CPUs Dutch including legal jargon. They’ll understand eachother, as long as no legal-specific words are used.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7" name="TextBox 6">
            <a:extLst>
              <a:ext uri="{FF2B5EF4-FFF2-40B4-BE49-F238E27FC236}">
                <a16:creationId xmlns:a16="http://schemas.microsoft.com/office/drawing/2014/main" id="{3F891B85-CD3F-3D8B-E726-0DD7719C42A8}"/>
              </a:ext>
            </a:extLst>
          </p:cNvPr>
          <p:cNvSpPr txBox="1"/>
          <p:nvPr/>
        </p:nvSpPr>
        <p:spPr>
          <a:xfrm>
            <a:off x="908938" y="5869436"/>
            <a:ext cx="6102220" cy="369332"/>
          </a:xfrm>
          <a:prstGeom prst="rect">
            <a:avLst/>
          </a:prstGeom>
          <a:noFill/>
        </p:spPr>
        <p:txBody>
          <a:bodyPr wrap="square">
            <a:spAutoFit/>
          </a:bodyPr>
          <a:lstStyle/>
          <a:p>
            <a:r>
              <a:rPr lang="en-US">
                <a:hlinkClick r:id="rId2"/>
              </a:rPr>
              <a:t>https://en.wikichip.org/wiki/amd/microarchitectures/zen_2</a:t>
            </a:r>
            <a:r>
              <a:rPr lang="en-US"/>
              <a:t> </a:t>
            </a:r>
          </a:p>
        </p:txBody>
      </p:sp>
      <p:sp>
        <p:nvSpPr>
          <p:cNvPr id="9" name="TextBox 8">
            <a:extLst>
              <a:ext uri="{FF2B5EF4-FFF2-40B4-BE49-F238E27FC236}">
                <a16:creationId xmlns:a16="http://schemas.microsoft.com/office/drawing/2014/main" id="{34288EC9-9687-F702-41C7-4E91ACEEF2B6}"/>
              </a:ext>
            </a:extLst>
          </p:cNvPr>
          <p:cNvSpPr txBox="1"/>
          <p:nvPr/>
        </p:nvSpPr>
        <p:spPr>
          <a:xfrm>
            <a:off x="908938" y="6223638"/>
            <a:ext cx="6864152" cy="369332"/>
          </a:xfrm>
          <a:prstGeom prst="rect">
            <a:avLst/>
          </a:prstGeom>
          <a:noFill/>
        </p:spPr>
        <p:txBody>
          <a:bodyPr wrap="square">
            <a:spAutoFit/>
          </a:bodyPr>
          <a:lstStyle/>
          <a:p>
            <a:r>
              <a:rPr lang="en-US">
                <a:hlinkClick r:id="rId3"/>
              </a:rPr>
              <a:t>https://en.wikichip.org/wiki/intel/microarchitectures/ice_lake_(client)</a:t>
            </a:r>
            <a:r>
              <a:rPr lang="en-US"/>
              <a:t> </a:t>
            </a:r>
          </a:p>
        </p:txBody>
      </p:sp>
    </p:spTree>
    <p:extLst>
      <p:ext uri="{BB962C8B-B14F-4D97-AF65-F5344CB8AC3E}">
        <p14:creationId xmlns:p14="http://schemas.microsoft.com/office/powerpoint/2010/main" val="3986603486"/>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Optimizing </a:t>
            </a:r>
            <a:r>
              <a:rPr lang="nl-NL" err="1"/>
              <a:t>for</a:t>
            </a:r>
            <a:r>
              <a:rPr lang="nl-NL"/>
              <a:t> micro-</a:t>
            </a:r>
            <a:r>
              <a:rPr lang="nl-NL" err="1"/>
              <a:t>architecture</a:t>
            </a:r>
            <a:endParaRPr lang="nl-NL"/>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a:t>We can ask the compiler to optimize for a certain </a:t>
            </a:r>
            <a:r>
              <a:rPr lang="en-US" i="1"/>
              <a:t>micro-architecture</a:t>
            </a:r>
            <a:r>
              <a:rPr lang="en-US"/>
              <a:t>:</a:t>
            </a:r>
            <a:endParaRPr lang="en-US" sz="1200">
              <a:latin typeface="Courier New" panose="02070309020205020404" pitchFamily="49" charset="0"/>
              <a:cs typeface="Courier New" panose="02070309020205020404" pitchFamily="49" charset="0"/>
            </a:endParaRPr>
          </a:p>
          <a:p>
            <a:pPr marL="0" indent="0">
              <a:buNone/>
            </a:pPr>
            <a:r>
              <a:rPr lang="en-US" sz="1600" err="1">
                <a:latin typeface="Courier New" panose="02070309020205020404" pitchFamily="49" charset="0"/>
                <a:cs typeface="Courier New" panose="02070309020205020404" pitchFamily="49" charset="0"/>
              </a:rPr>
              <a:t>gcc</a:t>
            </a:r>
            <a:r>
              <a:rPr lang="en-US" sz="1600">
                <a:latin typeface="Courier New" panose="02070309020205020404" pitchFamily="49" charset="0"/>
                <a:cs typeface="Courier New" panose="02070309020205020404" pitchFamily="49" charset="0"/>
              </a:rPr>
              <a:t> -march=</a:t>
            </a:r>
            <a:r>
              <a:rPr lang="en-US" sz="1600" err="1">
                <a:latin typeface="Courier New" panose="02070309020205020404" pitchFamily="49" charset="0"/>
                <a:cs typeface="Courier New" panose="02070309020205020404" pitchFamily="49" charset="0"/>
              </a:rPr>
              <a:t>icelake</a:t>
            </a:r>
            <a:r>
              <a:rPr lang="en-US" sz="1600">
                <a:latin typeface="Courier New" panose="02070309020205020404" pitchFamily="49" charset="0"/>
                <a:cs typeface="Courier New" panose="02070309020205020404" pitchFamily="49" charset="0"/>
              </a:rPr>
              <a:t>-server -o </a:t>
            </a:r>
            <a:r>
              <a:rPr lang="en-US" sz="1600" err="1">
                <a:latin typeface="Courier New" panose="02070309020205020404" pitchFamily="49" charset="0"/>
                <a:cs typeface="Courier New" panose="02070309020205020404" pitchFamily="49" charset="0"/>
              </a:rPr>
              <a:t>square_binary</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square.c</a:t>
            </a:r>
            <a:endParaRPr lang="en-US" sz="1600">
              <a:latin typeface="Courier New" panose="02070309020205020404" pitchFamily="49" charset="0"/>
              <a:cs typeface="Courier New" panose="02070309020205020404" pitchFamily="49" charset="0"/>
            </a:endParaRPr>
          </a:p>
          <a:p>
            <a:pPr marL="0" indent="0">
              <a:buNone/>
            </a:pPr>
            <a:r>
              <a:rPr lang="en-US" sz="1800">
                <a:latin typeface="+mj-lt"/>
                <a:cs typeface="Courier New" panose="02070309020205020404" pitchFamily="49" charset="0"/>
              </a:rPr>
              <a:t>When translating the source code to machine code, the compiler </a:t>
            </a:r>
            <a:r>
              <a:rPr lang="en-US" sz="1800" i="1">
                <a:latin typeface="+mj-lt"/>
                <a:cs typeface="Courier New" panose="02070309020205020404" pitchFamily="49" charset="0"/>
              </a:rPr>
              <a:t>may</a:t>
            </a:r>
            <a:r>
              <a:rPr lang="en-US" sz="1800">
                <a:latin typeface="+mj-lt"/>
                <a:cs typeface="Courier New" panose="02070309020205020404" pitchFamily="49" charset="0"/>
              </a:rPr>
              <a:t> use instructions that are only supported on AMD-Zen2 chips.</a:t>
            </a:r>
          </a:p>
          <a:p>
            <a:pPr marL="0" indent="0">
              <a:buNone/>
            </a:pP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square_binary</a:t>
            </a:r>
            <a:endParaRPr lang="en-US" sz="1800">
              <a:latin typeface="Courier New" panose="02070309020205020404" pitchFamily="49" charset="0"/>
              <a:cs typeface="Courier New" panose="02070309020205020404" pitchFamily="49" charset="0"/>
            </a:endParaRPr>
          </a:p>
          <a:p>
            <a:pPr marL="0" indent="0">
              <a:buNone/>
            </a:pPr>
            <a:r>
              <a:rPr lang="en-US" sz="1800">
                <a:latin typeface="+mj-lt"/>
                <a:cs typeface="Courier New" panose="02070309020205020404" pitchFamily="49" charset="0"/>
              </a:rPr>
              <a:t>Still works. Why? No </a:t>
            </a:r>
            <a:r>
              <a:rPr lang="en-US" sz="1800" err="1">
                <a:latin typeface="+mj-lt"/>
                <a:cs typeface="Courier New" panose="02070309020205020404" pitchFamily="49" charset="0"/>
              </a:rPr>
              <a:t>icelake</a:t>
            </a:r>
            <a:r>
              <a:rPr lang="en-US" sz="1800">
                <a:latin typeface="+mj-lt"/>
                <a:cs typeface="Courier New" panose="02070309020205020404" pitchFamily="49" charset="0"/>
              </a:rPr>
              <a:t>-specific instructions (i.e. no “legal jargon”) was used!</a:t>
            </a:r>
            <a:endParaRPr lang="en-US" sz="160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Tree>
    <p:extLst>
      <p:ext uri="{BB962C8B-B14F-4D97-AF65-F5344CB8AC3E}">
        <p14:creationId xmlns:p14="http://schemas.microsoft.com/office/powerpoint/2010/main" val="138520846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Optimizing </a:t>
            </a:r>
            <a:r>
              <a:rPr lang="nl-NL" err="1"/>
              <a:t>for</a:t>
            </a:r>
            <a:r>
              <a:rPr lang="nl-NL"/>
              <a:t> micro-</a:t>
            </a:r>
            <a:r>
              <a:rPr lang="nl-NL" err="1"/>
              <a:t>architecture</a:t>
            </a:r>
            <a:endParaRPr lang="nl-NL"/>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sz="1800">
                <a:latin typeface="+mj-lt"/>
                <a:cs typeface="Courier New" panose="02070309020205020404" pitchFamily="49" charset="0"/>
              </a:rPr>
              <a:t>What if I take a vector addition example?*</a:t>
            </a:r>
          </a:p>
          <a:p>
            <a:pPr marL="0" indent="0">
              <a:buNone/>
            </a:pPr>
            <a:r>
              <a:rPr lang="en-US" sz="1600" err="1">
                <a:latin typeface="Courier New" panose="02070309020205020404" pitchFamily="49" charset="0"/>
                <a:cs typeface="Courier New" panose="02070309020205020404" pitchFamily="49" charset="0"/>
              </a:rPr>
              <a:t>gcc</a:t>
            </a:r>
            <a:r>
              <a:rPr lang="en-US" sz="1600">
                <a:latin typeface="Courier New" panose="02070309020205020404" pitchFamily="49" charset="0"/>
                <a:cs typeface="Courier New" panose="02070309020205020404" pitchFamily="49" charset="0"/>
              </a:rPr>
              <a:t> -march=</a:t>
            </a:r>
            <a:r>
              <a:rPr lang="en-US" sz="1600" err="1">
                <a:latin typeface="Courier New" panose="02070309020205020404" pitchFamily="49" charset="0"/>
                <a:cs typeface="Courier New" panose="02070309020205020404" pitchFamily="49" charset="0"/>
              </a:rPr>
              <a:t>icelake</a:t>
            </a:r>
            <a:r>
              <a:rPr lang="en-US" sz="1600">
                <a:latin typeface="Courier New" panose="02070309020205020404" pitchFamily="49" charset="0"/>
                <a:cs typeface="Courier New" panose="02070309020205020404" pitchFamily="49" charset="0"/>
              </a:rPr>
              <a:t>-server -</a:t>
            </a:r>
            <a:r>
              <a:rPr lang="en-US" sz="1600" err="1">
                <a:latin typeface="Courier New" panose="02070309020205020404" pitchFamily="49" charset="0"/>
                <a:cs typeface="Courier New" panose="02070309020205020404" pitchFamily="49" charset="0"/>
              </a:rPr>
              <a:t>mprefer</a:t>
            </a:r>
            <a:r>
              <a:rPr lang="en-US" sz="1600">
                <a:latin typeface="Courier New" panose="02070309020205020404" pitchFamily="49" charset="0"/>
                <a:cs typeface="Courier New" panose="02070309020205020404" pitchFamily="49" charset="0"/>
              </a:rPr>
              <a:t>-vector-width=512 -O3 -o </a:t>
            </a:r>
            <a:r>
              <a:rPr lang="en-US" sz="1600" err="1">
                <a:latin typeface="Courier New" panose="02070309020205020404" pitchFamily="49" charset="0"/>
                <a:cs typeface="Courier New" panose="02070309020205020404" pitchFamily="49" charset="0"/>
              </a:rPr>
              <a:t>vectadd</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vectadd.c</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vectadd</a:t>
            </a:r>
            <a:endParaRPr lang="en-US" sz="16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Illegal instruction</a:t>
            </a:r>
          </a:p>
          <a:p>
            <a:pPr marL="0" indent="0">
              <a:buNone/>
            </a:pPr>
            <a:r>
              <a:rPr lang="en-US" sz="1800">
                <a:latin typeface="+mj-lt"/>
                <a:cs typeface="Courier New" panose="02070309020205020404" pitchFamily="49" charset="0"/>
              </a:rPr>
              <a:t>This makes sense: </a:t>
            </a:r>
            <a:r>
              <a:rPr lang="en-US" sz="1800" err="1">
                <a:latin typeface="+mj-lt"/>
                <a:cs typeface="Courier New" panose="02070309020205020404" pitchFamily="49" charset="0"/>
              </a:rPr>
              <a:t>icelake</a:t>
            </a:r>
            <a:r>
              <a:rPr lang="en-US" sz="1800">
                <a:latin typeface="+mj-lt"/>
                <a:cs typeface="Courier New" panose="02070309020205020404" pitchFamily="49" charset="0"/>
              </a:rPr>
              <a:t>-server supports the AVX512 extension, thus, the compiler decided to generate AVX512 instructions. However, the CPU I’m running on (AMD Zen2) does not support these.</a:t>
            </a:r>
          </a:p>
          <a:p>
            <a:pPr marL="0" indent="0">
              <a:buNone/>
            </a:pPr>
            <a:r>
              <a:rPr lang="en-US" sz="1800">
                <a:latin typeface="+mj-lt"/>
                <a:cs typeface="Courier New" panose="02070309020205020404" pitchFamily="49" charset="0"/>
              </a:rPr>
              <a:t>Analogy: “Legal jargon” was used, and the common Dutch person (AMD Zen2 CPU) now fails to understand the instructions</a:t>
            </a:r>
            <a:endParaRPr lang="en-US" sz="1600">
              <a:latin typeface="+mj-lt"/>
              <a:cs typeface="Courier New" panose="02070309020205020404" pitchFamily="49" charset="0"/>
            </a:endParaRPr>
          </a:p>
          <a:p>
            <a:pPr marL="0" indent="0">
              <a:buNone/>
            </a:pPr>
            <a:endParaRPr lang="en-US" sz="1600">
              <a:latin typeface="+mj-lt"/>
              <a:cs typeface="Courier New" panose="02070309020205020404" pitchFamily="49" charset="0"/>
            </a:endParaRPr>
          </a:p>
          <a:p>
            <a:pPr marL="0" indent="0">
              <a:buNone/>
            </a:pPr>
            <a:r>
              <a:rPr lang="en-US" sz="1600">
                <a:latin typeface="+mj-lt"/>
                <a:cs typeface="Courier New" panose="02070309020205020404" pitchFamily="49" charset="0"/>
              </a:rPr>
              <a:t>*I cheat a little bit here by specifying </a:t>
            </a:r>
            <a:r>
              <a:rPr lang="en-US" sz="1600" err="1">
                <a:latin typeface="Courier New" panose="02070309020205020404" pitchFamily="49" charset="0"/>
                <a:cs typeface="Courier New" panose="02070309020205020404" pitchFamily="49" charset="0"/>
              </a:rPr>
              <a:t>mprefer</a:t>
            </a:r>
            <a:r>
              <a:rPr lang="en-US" sz="1600">
                <a:latin typeface="Courier New" panose="02070309020205020404" pitchFamily="49" charset="0"/>
                <a:cs typeface="Courier New" panose="02070309020205020404" pitchFamily="49" charset="0"/>
              </a:rPr>
              <a:t>-vector-width</a:t>
            </a:r>
            <a:r>
              <a:rPr lang="en-US" sz="1600">
                <a:latin typeface="+mj-lt"/>
                <a:cs typeface="Courier New" panose="02070309020205020404" pitchFamily="49" charset="0"/>
              </a:rPr>
              <a:t> to convince the compiler that I prefer 512-bit vector operations, if possible. Leaving it to the compiler, it will decide 256-bit vector operations are faster for my dummy code – and those are also support on my AMD Zen2.</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Tree>
    <p:extLst>
      <p:ext uri="{BB962C8B-B14F-4D97-AF65-F5344CB8AC3E}">
        <p14:creationId xmlns:p14="http://schemas.microsoft.com/office/powerpoint/2010/main" val="237545193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err="1"/>
              <a:t>What</a:t>
            </a:r>
            <a:r>
              <a:rPr lang="nl-NL"/>
              <a:t> is a </a:t>
            </a:r>
            <a:r>
              <a:rPr lang="nl-NL" err="1"/>
              <a:t>library</a:t>
            </a:r>
            <a:r>
              <a:rPr lang="nl-NL"/>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A </a:t>
            </a:r>
            <a:r>
              <a:rPr lang="nl-NL" err="1"/>
              <a:t>library</a:t>
            </a:r>
            <a:r>
              <a:rPr lang="nl-NL"/>
              <a:t> is a </a:t>
            </a:r>
            <a:r>
              <a:rPr lang="nl-NL" err="1"/>
              <a:t>reusable</a:t>
            </a:r>
            <a:r>
              <a:rPr lang="nl-NL"/>
              <a:t> set of </a:t>
            </a:r>
            <a:r>
              <a:rPr lang="nl-NL" err="1"/>
              <a:t>functions</a:t>
            </a:r>
            <a:r>
              <a:rPr lang="nl-NL"/>
              <a:t>. Demo: we </a:t>
            </a:r>
            <a:r>
              <a:rPr lang="nl-NL" err="1"/>
              <a:t>can</a:t>
            </a:r>
            <a:r>
              <a:rPr lang="nl-NL"/>
              <a:t> put </a:t>
            </a:r>
            <a:r>
              <a:rPr lang="nl-NL" err="1"/>
              <a:t>our</a:t>
            </a:r>
            <a:r>
              <a:rPr lang="nl-NL"/>
              <a:t> ‘square’ </a:t>
            </a:r>
            <a:r>
              <a:rPr lang="nl-NL" err="1"/>
              <a:t>function</a:t>
            </a:r>
            <a:r>
              <a:rPr lang="nl-NL"/>
              <a:t> in a </a:t>
            </a:r>
            <a:r>
              <a:rPr lang="nl-NL" err="1"/>
              <a:t>library</a:t>
            </a:r>
            <a:endParaRPr lang="nl-NL"/>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a:latin typeface="Courier New" panose="02070309020205020404" pitchFamily="49" charset="0"/>
                <a:cs typeface="Courier New" panose="02070309020205020404" pitchFamily="49" charset="0"/>
              </a:rPr>
              <a:t>#square_function.c</a:t>
            </a:r>
          </a:p>
          <a:p>
            <a:pPr marL="0" indent="0">
              <a:spcBef>
                <a:spcPts val="0"/>
              </a:spcBef>
              <a:spcAft>
                <a:spcPts val="0"/>
              </a:spcAft>
              <a:buNone/>
            </a:pPr>
            <a:endParaRPr lang="en-US" sz="16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60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60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a:latin typeface="+mj-lt"/>
                <a:cs typeface="Courier New" panose="02070309020205020404" pitchFamily="49" charset="0"/>
              </a:rPr>
              <a:t>We build the shared library:</a:t>
            </a:r>
          </a:p>
          <a:p>
            <a:pPr marL="0" indent="0">
              <a:spcBef>
                <a:spcPts val="0"/>
              </a:spcBef>
              <a:spcAft>
                <a:spcPts val="0"/>
              </a:spcAft>
              <a:buNone/>
            </a:pPr>
            <a:endParaRPr lang="en-US" sz="1800">
              <a:latin typeface="+mj-lt"/>
              <a:cs typeface="Courier New" panose="02070309020205020404" pitchFamily="49" charset="0"/>
            </a:endParaRPr>
          </a:p>
          <a:p>
            <a:pPr marL="0" indent="0">
              <a:spcBef>
                <a:spcPts val="0"/>
              </a:spcBef>
              <a:spcAft>
                <a:spcPts val="0"/>
              </a:spcAft>
              <a:buNone/>
            </a:pPr>
            <a:r>
              <a:rPr lang="en-US" sz="1600" err="1">
                <a:latin typeface="Courier New" panose="02070309020205020404" pitchFamily="49" charset="0"/>
                <a:cs typeface="Courier New" panose="02070309020205020404" pitchFamily="49" charset="0"/>
              </a:rPr>
              <a:t>gcc</a:t>
            </a:r>
            <a:r>
              <a:rPr lang="en-US" sz="1600">
                <a:latin typeface="Courier New" panose="02070309020205020404" pitchFamily="49" charset="0"/>
                <a:cs typeface="Courier New" panose="02070309020205020404" pitchFamily="49" charset="0"/>
              </a:rPr>
              <a:t> -shared </a:t>
            </a:r>
            <a:r>
              <a:rPr lang="en-US" sz="1600" err="1">
                <a:latin typeface="Courier New" panose="02070309020205020404" pitchFamily="49" charset="0"/>
                <a:cs typeface="Courier New" panose="02070309020205020404" pitchFamily="49" charset="0"/>
              </a:rPr>
              <a:t>square_function.c</a:t>
            </a:r>
            <a:r>
              <a:rPr lang="en-US" sz="1600">
                <a:latin typeface="Courier New" panose="02070309020205020404" pitchFamily="49" charset="0"/>
                <a:cs typeface="Courier New" panose="02070309020205020404" pitchFamily="49" charset="0"/>
              </a:rPr>
              <a:t> -o libsquare.so</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a:latin typeface="+mj-lt"/>
                <a:cs typeface="Courier New" panose="02070309020205020404" pitchFamily="49" charset="0"/>
              </a:rPr>
              <a:t>Then, we build the binary and </a:t>
            </a:r>
            <a:r>
              <a:rPr lang="en-US" sz="1800" b="1">
                <a:latin typeface="+mj-lt"/>
                <a:cs typeface="Courier New" panose="02070309020205020404" pitchFamily="49" charset="0"/>
              </a:rPr>
              <a:t>link</a:t>
            </a:r>
            <a:r>
              <a:rPr lang="en-US" sz="1800">
                <a:latin typeface="+mj-lt"/>
                <a:cs typeface="Courier New" panose="02070309020205020404" pitchFamily="49" charset="0"/>
              </a:rPr>
              <a:t> against our “square” library</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600" err="1">
                <a:latin typeface="Courier New" panose="02070309020205020404" pitchFamily="49" charset="0"/>
                <a:cs typeface="Courier New" panose="02070309020205020404" pitchFamily="49" charset="0"/>
              </a:rPr>
              <a:t>gcc</a:t>
            </a:r>
            <a:r>
              <a:rPr lang="nl-NL" sz="1600">
                <a:latin typeface="Courier New" panose="02070309020205020404" pitchFamily="49" charset="0"/>
                <a:cs typeface="Courier New" panose="02070309020205020404" pitchFamily="49" charset="0"/>
              </a:rPr>
              <a:t> -o </a:t>
            </a:r>
            <a:r>
              <a:rPr lang="nl-NL" sz="1600" err="1">
                <a:latin typeface="Courier New" panose="02070309020205020404" pitchFamily="49" charset="0"/>
                <a:cs typeface="Courier New" panose="02070309020205020404" pitchFamily="49" charset="0"/>
              </a:rPr>
              <a:t>square_program</a:t>
            </a:r>
            <a:r>
              <a:rPr lang="nl-NL" sz="1600">
                <a:latin typeface="Courier New" panose="02070309020205020404" pitchFamily="49" charset="0"/>
                <a:cs typeface="Courier New" panose="02070309020205020404" pitchFamily="49" charset="0"/>
              </a:rPr>
              <a:t> </a:t>
            </a:r>
            <a:r>
              <a:rPr lang="nl-NL" sz="1600" err="1">
                <a:latin typeface="Courier New" panose="02070309020205020404" pitchFamily="49" charset="0"/>
                <a:cs typeface="Courier New" panose="02070309020205020404" pitchFamily="49" charset="0"/>
              </a:rPr>
              <a:t>square_program.c</a:t>
            </a:r>
            <a:r>
              <a:rPr lang="nl-NL" sz="1600">
                <a:latin typeface="Courier New" panose="02070309020205020404" pitchFamily="49" charset="0"/>
                <a:cs typeface="Courier New" panose="02070309020205020404" pitchFamily="49" charset="0"/>
              </a:rPr>
              <a:t> -</a:t>
            </a:r>
            <a:r>
              <a:rPr lang="nl-NL" sz="1600" err="1">
                <a:latin typeface="Courier New" panose="02070309020205020404" pitchFamily="49" charset="0"/>
                <a:cs typeface="Courier New" panose="02070309020205020404" pitchFamily="49" charset="0"/>
              </a:rPr>
              <a:t>lsquare</a:t>
            </a:r>
            <a:r>
              <a:rPr lang="nl-NL" sz="1600">
                <a:latin typeface="Courier New" panose="02070309020205020404" pitchFamily="49" charset="0"/>
                <a:cs typeface="Courier New" panose="02070309020205020404" pitchFamily="49" charset="0"/>
              </a:rPr>
              <a:t> -L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112350249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err="1"/>
              <a:t>What</a:t>
            </a:r>
            <a:r>
              <a:rPr lang="nl-NL"/>
              <a:t> is a </a:t>
            </a:r>
            <a:r>
              <a:rPr lang="nl-NL" err="1"/>
              <a:t>dependency</a:t>
            </a:r>
            <a:r>
              <a:rPr lang="nl-NL"/>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ldd</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square_program</a:t>
            </a: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linux-vdso.so.1 (0x000014f4faeb7000)</a:t>
            </a:r>
          </a:p>
          <a:p>
            <a:pPr marL="0" indent="0">
              <a:spcBef>
                <a:spcPts val="0"/>
              </a:spcBef>
              <a:buNone/>
            </a:pPr>
            <a:r>
              <a:rPr lang="en-US" sz="1600">
                <a:latin typeface="Courier New" panose="02070309020205020404" pitchFamily="49" charset="0"/>
                <a:cs typeface="Courier New" panose="02070309020205020404" pitchFamily="49" charset="0"/>
              </a:rPr>
              <a:t>        libsquare.so =&gt; not found</a:t>
            </a:r>
          </a:p>
          <a:p>
            <a:pPr marL="0" indent="0">
              <a:spcBef>
                <a:spcPts val="0"/>
              </a:spcBef>
              <a:buNone/>
            </a:pPr>
            <a:r>
              <a:rPr lang="en-US" sz="1600">
                <a:latin typeface="Courier New" panose="02070309020205020404" pitchFamily="49" charset="0"/>
                <a:cs typeface="Courier New" panose="02070309020205020404" pitchFamily="49" charset="0"/>
              </a:rPr>
              <a:t>        libc.so.6 =&gt; /lib64/libc.so.6 (0x000014f4fa8c6000)</a:t>
            </a:r>
          </a:p>
          <a:p>
            <a:pPr marL="0" indent="0">
              <a:spcBef>
                <a:spcPts val="0"/>
              </a:spcBef>
              <a:buNone/>
            </a:pPr>
            <a:r>
              <a:rPr lang="en-US" sz="1600">
                <a:latin typeface="Courier New" panose="02070309020205020404" pitchFamily="49" charset="0"/>
                <a:cs typeface="Courier New" panose="02070309020205020404" pitchFamily="49" charset="0"/>
              </a:rPr>
              <a:t>        /lib64/ld-linux-x86-64.so.2 (0x000014f4fac8c000)</a:t>
            </a:r>
          </a:p>
          <a:p>
            <a:pPr marL="0" indent="0">
              <a:spcBef>
                <a:spcPts val="0"/>
              </a:spcBef>
              <a:buNone/>
            </a:pPr>
            <a:r>
              <a:rPr lang="nl-NL" sz="1600">
                <a:latin typeface="+mj-lt"/>
                <a:cs typeface="Courier New" panose="02070309020205020404" pitchFamily="49" charset="0"/>
              </a:rPr>
              <a:t>As you can see, </a:t>
            </a:r>
            <a:r>
              <a:rPr lang="nl-NL" sz="1600">
                <a:latin typeface="Courier New" panose="02070309020205020404" pitchFamily="49" charset="0"/>
                <a:cs typeface="Courier New" panose="02070309020205020404" pitchFamily="49" charset="0"/>
              </a:rPr>
              <a:t>ldd</a:t>
            </a:r>
            <a:r>
              <a:rPr lang="nl-NL" sz="1600">
                <a:latin typeface="+mj-lt"/>
                <a:cs typeface="Courier New" panose="02070309020205020404" pitchFamily="49" charset="0"/>
              </a:rPr>
              <a:t> now can tell us against which libraries </a:t>
            </a:r>
            <a:r>
              <a:rPr lang="nl-NL" sz="1600">
                <a:latin typeface="Courier New" panose="02070309020205020404" pitchFamily="49" charset="0"/>
                <a:cs typeface="Courier New" panose="02070309020205020404" pitchFamily="49" charset="0"/>
              </a:rPr>
              <a:t>square_program</a:t>
            </a:r>
            <a:r>
              <a:rPr lang="nl-NL" sz="1600">
                <a:latin typeface="+mj-lt"/>
                <a:cs typeface="Courier New" panose="02070309020205020404" pitchFamily="49" charset="0"/>
              </a:rPr>
              <a:t> was linked (</a:t>
            </a:r>
            <a:r>
              <a:rPr lang="nl-NL" sz="1600">
                <a:latin typeface="Courier New" panose="02070309020205020404" pitchFamily="49" charset="0"/>
                <a:cs typeface="Courier New" panose="02070309020205020404" pitchFamily="49" charset="0"/>
              </a:rPr>
              <a:t>libsquare.so</a:t>
            </a:r>
            <a:r>
              <a:rPr lang="nl-NL" sz="1600">
                <a:latin typeface="+mj-lt"/>
                <a:cs typeface="Courier New" panose="02070309020205020404" pitchFamily="49" charset="0"/>
              </a:rPr>
              <a:t>, among a few standard libraries).</a:t>
            </a:r>
            <a:endParaRPr lang="nl-NL" sz="160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Tree>
    <p:extLst>
      <p:ext uri="{BB962C8B-B14F-4D97-AF65-F5344CB8AC3E}">
        <p14:creationId xmlns:p14="http://schemas.microsoft.com/office/powerpoint/2010/main" val="158827609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err="1"/>
              <a:t>What</a:t>
            </a:r>
            <a:r>
              <a:rPr lang="nl-NL"/>
              <a:t> is a </a:t>
            </a:r>
            <a:r>
              <a:rPr lang="nl-NL" err="1"/>
              <a:t>dependency</a:t>
            </a:r>
            <a:r>
              <a:rPr lang="nl-NL"/>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square_program</a:t>
            </a: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square_program</a:t>
            </a:r>
            <a:r>
              <a:rPr lang="en-US" sz="1600">
                <a:latin typeface="Courier New" panose="02070309020205020404" pitchFamily="49" charset="0"/>
                <a:cs typeface="Courier New" panose="02070309020205020404" pitchFamily="49" charset="0"/>
              </a:rPr>
              <a:t>: error while loading shared libraries: libsquare.so: cannot open shared object file: No such file or directory</a:t>
            </a:r>
            <a:endParaRPr lang="nl-NL" sz="1600">
              <a:latin typeface="Courier New" panose="02070309020205020404" pitchFamily="49" charset="0"/>
              <a:cs typeface="Courier New" panose="02070309020205020404" pitchFamily="49" charset="0"/>
            </a:endParaRPr>
          </a:p>
          <a:p>
            <a:pPr marL="0" indent="0">
              <a:spcBef>
                <a:spcPts val="0"/>
              </a:spcBef>
              <a:buNone/>
            </a:pPr>
            <a:r>
              <a:rPr lang="nl-NL" sz="1600">
                <a:latin typeface="+mj-lt"/>
                <a:cs typeface="Courier New" panose="02070309020205020404" pitchFamily="49" charset="0"/>
              </a:rPr>
              <a:t>Why? Because our linker has no idea where to find </a:t>
            </a:r>
            <a:r>
              <a:rPr lang="nl-NL" sz="1600">
                <a:latin typeface="Courier New" panose="02070309020205020404" pitchFamily="49" charset="0"/>
                <a:cs typeface="Courier New" panose="02070309020205020404" pitchFamily="49" charset="0"/>
              </a:rPr>
              <a:t>libsquare.so</a:t>
            </a:r>
            <a:r>
              <a:rPr lang="nl-NL" sz="1600">
                <a:latin typeface="+mj-lt"/>
                <a:cs typeface="Courier New" panose="02070309020205020404" pitchFamily="49" charset="0"/>
              </a:rPr>
              <a:t>. </a:t>
            </a:r>
          </a:p>
          <a:p>
            <a:pPr marL="0" indent="0">
              <a:spcBef>
                <a:spcPts val="0"/>
              </a:spcBef>
              <a:buNone/>
            </a:pPr>
            <a:endParaRPr lang="nl-NL" sz="1600">
              <a:latin typeface="+mj-lt"/>
              <a:cs typeface="Courier New" panose="02070309020205020404" pitchFamily="49" charset="0"/>
            </a:endParaRPr>
          </a:p>
          <a:p>
            <a:pPr marL="0" indent="0">
              <a:spcBef>
                <a:spcPts val="0"/>
              </a:spcBef>
              <a:buNone/>
            </a:pPr>
            <a:r>
              <a:rPr lang="nl-NL" sz="1600">
                <a:latin typeface="+mj-lt"/>
                <a:cs typeface="Courier New" panose="02070309020205020404" pitchFamily="49" charset="0"/>
              </a:rPr>
              <a:t>Among many others, the runtime linker searches paths specified on LD_LIBRARY_PATH for libraries used by executables. We can use that to make our runtime linker find </a:t>
            </a:r>
            <a:r>
              <a:rPr lang="nl-NL" sz="1600">
                <a:latin typeface="Courier New" panose="02070309020205020404" pitchFamily="49" charset="0"/>
                <a:cs typeface="Courier New" panose="02070309020205020404" pitchFamily="49" charset="0"/>
              </a:rPr>
              <a:t>libsquare.so</a:t>
            </a:r>
            <a:r>
              <a:rPr lang="nl-NL" sz="1600">
                <a:latin typeface="+mj-lt"/>
                <a:cs typeface="Courier New" panose="02070309020205020404" pitchFamily="49" charset="0"/>
              </a:rPr>
              <a:t>:</a:t>
            </a:r>
          </a:p>
          <a:p>
            <a:pPr marL="0" indent="0">
              <a:spcBef>
                <a:spcPts val="0"/>
              </a:spcBef>
              <a:buNone/>
            </a:pPr>
            <a:r>
              <a:rPr lang="en-US" sz="1600">
                <a:latin typeface="Courier New" panose="02070309020205020404" pitchFamily="49" charset="0"/>
                <a:cs typeface="Courier New" panose="02070309020205020404" pitchFamily="49" charset="0"/>
              </a:rPr>
              <a:t>$ LD_LIBRARY_PATH=.:$LD_LIBRARY_PATH ./</a:t>
            </a:r>
            <a:r>
              <a:rPr lang="en-US" sz="1600" err="1">
                <a:latin typeface="Courier New" panose="02070309020205020404" pitchFamily="49" charset="0"/>
                <a:cs typeface="Courier New" panose="02070309020205020404" pitchFamily="49" charset="0"/>
              </a:rPr>
              <a:t>square_program</a:t>
            </a: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Enter one number: 5</a:t>
            </a:r>
          </a:p>
          <a:p>
            <a:pPr marL="0" indent="0">
              <a:spcBef>
                <a:spcPts val="0"/>
              </a:spcBef>
              <a:buNone/>
            </a:pPr>
            <a:r>
              <a:rPr lang="en-US" sz="1600">
                <a:latin typeface="Courier New" panose="02070309020205020404" pitchFamily="49" charset="0"/>
                <a:cs typeface="Courier New" panose="02070309020205020404" pitchFamily="49" charset="0"/>
              </a:rPr>
              <a:t>Square = 25.00</a:t>
            </a:r>
            <a:endParaRPr lang="nl-NL" sz="160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Tree>
    <p:extLst>
      <p:ext uri="{BB962C8B-B14F-4D97-AF65-F5344CB8AC3E}">
        <p14:creationId xmlns:p14="http://schemas.microsoft.com/office/powerpoint/2010/main" val="3548321743"/>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err="1"/>
              <a:t>What</a:t>
            </a:r>
            <a:r>
              <a:rPr lang="nl-NL"/>
              <a:t> is a </a:t>
            </a:r>
            <a:r>
              <a:rPr lang="nl-NL" err="1"/>
              <a:t>dependency</a:t>
            </a:r>
            <a:r>
              <a:rPr lang="nl-NL"/>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My </a:t>
            </a:r>
            <a:r>
              <a:rPr lang="nl-NL">
                <a:latin typeface="Courier New" panose="02070309020205020404" pitchFamily="49" charset="0"/>
                <a:cs typeface="Courier New" panose="02070309020205020404" pitchFamily="49" charset="0"/>
              </a:rPr>
              <a:t>square_program </a:t>
            </a:r>
            <a:r>
              <a:rPr lang="nl-NL"/>
              <a:t>can only run if the </a:t>
            </a:r>
            <a:r>
              <a:rPr lang="nl-NL">
                <a:latin typeface="Courier New" panose="02070309020205020404" pitchFamily="49" charset="0"/>
                <a:cs typeface="Courier New" panose="02070309020205020404" pitchFamily="49" charset="0"/>
              </a:rPr>
              <a:t>libsquare.so</a:t>
            </a:r>
            <a:r>
              <a:rPr lang="nl-NL"/>
              <a:t> is there to </a:t>
            </a:r>
            <a:r>
              <a:rPr lang="nl-NL" i="1"/>
              <a:t>provide</a:t>
            </a:r>
            <a:r>
              <a:rPr lang="nl-NL"/>
              <a:t> the </a:t>
            </a:r>
            <a:r>
              <a:rPr lang="nl-NL">
                <a:latin typeface="Courier New" panose="02070309020205020404" pitchFamily="49" charset="0"/>
                <a:cs typeface="Courier New" panose="02070309020205020404" pitchFamily="49" charset="0"/>
              </a:rPr>
              <a:t>square()</a:t>
            </a:r>
            <a:r>
              <a:rPr lang="nl-NL"/>
              <a:t> function</a:t>
            </a:r>
            <a:endParaRPr lang="nl-NL">
              <a:latin typeface="Courier New" panose="02070309020205020404" pitchFamily="49" charset="0"/>
              <a:cs typeface="Courier New" panose="02070309020205020404" pitchFamily="49" charset="0"/>
            </a:endParaRPr>
          </a:p>
          <a:p>
            <a:pPr>
              <a:buFont typeface="Arial" panose="020B0604020202020204" pitchFamily="34" charset="0"/>
              <a:buChar char="•"/>
            </a:pPr>
            <a:r>
              <a:rPr lang="nl-NL">
                <a:latin typeface="Courier New" panose="02070309020205020404" pitchFamily="49" charset="0"/>
                <a:cs typeface="Courier New" panose="02070309020205020404" pitchFamily="49" charset="0"/>
              </a:rPr>
              <a:t>libsquare.so</a:t>
            </a:r>
            <a:r>
              <a:rPr lang="nl-NL"/>
              <a:t> is a dependency for </a:t>
            </a:r>
            <a:r>
              <a:rPr lang="nl-NL">
                <a:latin typeface="Courier New" panose="02070309020205020404" pitchFamily="49" charset="0"/>
                <a:cs typeface="Courier New" panose="02070309020205020404" pitchFamily="49" charset="0"/>
              </a:rPr>
              <a:t>square_program</a:t>
            </a:r>
          </a:p>
          <a:p>
            <a:pPr>
              <a:buFont typeface="Arial" panose="020B0604020202020204" pitchFamily="34" charset="0"/>
              <a:buChar char="•"/>
            </a:pPr>
            <a:r>
              <a:rPr lang="nl-NL">
                <a:latin typeface="+mj-lt"/>
                <a:cs typeface="Courier New" panose="02070309020205020404" pitchFamily="49" charset="0"/>
              </a:rPr>
              <a:t>For </a:t>
            </a:r>
            <a:r>
              <a:rPr lang="nl-NL" err="1">
                <a:latin typeface="+mj-lt"/>
                <a:cs typeface="Courier New" panose="02070309020205020404" pitchFamily="49" charset="0"/>
              </a:rPr>
              <a:t>interpreted</a:t>
            </a:r>
            <a:r>
              <a:rPr lang="nl-NL">
                <a:latin typeface="+mj-lt"/>
                <a:cs typeface="Courier New" panose="02070309020205020404" pitchFamily="49" charset="0"/>
              </a:rPr>
              <a:t> </a:t>
            </a:r>
            <a:r>
              <a:rPr lang="nl-NL" err="1">
                <a:latin typeface="+mj-lt"/>
                <a:cs typeface="Courier New" panose="02070309020205020404" pitchFamily="49" charset="0"/>
              </a:rPr>
              <a:t>langagues</a:t>
            </a:r>
            <a:r>
              <a:rPr lang="nl-NL">
                <a:latin typeface="+mj-lt"/>
                <a:cs typeface="Courier New" panose="02070309020205020404" pitchFamily="49" charset="0"/>
              </a:rPr>
              <a:t> (e.g. Python), </a:t>
            </a:r>
            <a:r>
              <a:rPr lang="nl-NL" err="1">
                <a:latin typeface="+mj-lt"/>
                <a:cs typeface="Courier New" panose="02070309020205020404" pitchFamily="49" charset="0"/>
              </a:rPr>
              <a:t>there</a:t>
            </a:r>
            <a:r>
              <a:rPr lang="nl-NL">
                <a:latin typeface="+mj-lt"/>
                <a:cs typeface="Courier New" panose="02070309020205020404" pitchFamily="49" charset="0"/>
              </a:rPr>
              <a:t> is a </a:t>
            </a:r>
            <a:r>
              <a:rPr lang="nl-NL" err="1">
                <a:latin typeface="+mj-lt"/>
                <a:cs typeface="Courier New" panose="02070309020205020404" pitchFamily="49" charset="0"/>
              </a:rPr>
              <a:t>similar</a:t>
            </a:r>
            <a:r>
              <a:rPr lang="nl-NL">
                <a:latin typeface="+mj-lt"/>
                <a:cs typeface="Courier New" panose="02070309020205020404" pitchFamily="49" charset="0"/>
              </a:rPr>
              <a:t> concept of </a:t>
            </a:r>
            <a:r>
              <a:rPr lang="nl-NL" err="1">
                <a:latin typeface="+mj-lt"/>
                <a:cs typeface="Courier New" panose="02070309020205020404" pitchFamily="49" charset="0"/>
              </a:rPr>
              <a:t>dependencies</a:t>
            </a:r>
            <a:r>
              <a:rPr lang="nl-NL">
                <a:latin typeface="+mj-lt"/>
                <a:cs typeface="Courier New" panose="02070309020205020404" pitchFamily="49" charset="0"/>
              </a:rPr>
              <a:t> </a:t>
            </a:r>
            <a:r>
              <a:rPr lang="nl-NL" err="1">
                <a:latin typeface="+mj-lt"/>
                <a:cs typeface="Courier New" panose="02070309020205020404" pitchFamily="49" charset="0"/>
              </a:rPr>
              <a:t>if</a:t>
            </a:r>
            <a:r>
              <a:rPr lang="nl-NL">
                <a:latin typeface="+mj-lt"/>
                <a:cs typeface="Courier New" panose="02070309020205020404" pitchFamily="49" charset="0"/>
              </a:rPr>
              <a:t> </a:t>
            </a:r>
            <a:r>
              <a:rPr lang="nl-NL" err="1">
                <a:latin typeface="+mj-lt"/>
                <a:cs typeface="Courier New" panose="02070309020205020404" pitchFamily="49" charset="0"/>
              </a:rPr>
              <a:t>one</a:t>
            </a:r>
            <a:r>
              <a:rPr lang="nl-NL">
                <a:latin typeface="+mj-lt"/>
                <a:cs typeface="Courier New" panose="02070309020205020404" pitchFamily="49" charset="0"/>
              </a:rPr>
              <a:t> packages </a:t>
            </a:r>
            <a:r>
              <a:rPr lang="nl-NL" err="1">
                <a:latin typeface="+mj-lt"/>
                <a:cs typeface="Courier New" panose="02070309020205020404" pitchFamily="49" charset="0"/>
              </a:rPr>
              <a:t>uses</a:t>
            </a:r>
            <a:r>
              <a:rPr lang="nl-NL">
                <a:latin typeface="+mj-lt"/>
                <a:cs typeface="Courier New" panose="02070309020205020404" pitchFamily="49" charset="0"/>
              </a:rPr>
              <a:t> </a:t>
            </a:r>
            <a:r>
              <a:rPr lang="nl-NL" err="1">
                <a:latin typeface="+mj-lt"/>
                <a:cs typeface="Courier New" panose="02070309020205020404" pitchFamily="49" charset="0"/>
              </a:rPr>
              <a:t>functions</a:t>
            </a:r>
            <a:r>
              <a:rPr lang="nl-NL">
                <a:latin typeface="+mj-lt"/>
                <a:cs typeface="Courier New" panose="02070309020205020404" pitchFamily="49" charset="0"/>
              </a:rPr>
              <a:t> </a:t>
            </a:r>
            <a:r>
              <a:rPr lang="nl-NL" err="1">
                <a:latin typeface="+mj-lt"/>
                <a:cs typeface="Courier New" panose="02070309020205020404" pitchFamily="49" charset="0"/>
              </a:rPr>
              <a:t>from</a:t>
            </a:r>
            <a:r>
              <a:rPr lang="nl-NL">
                <a:latin typeface="+mj-lt"/>
                <a:cs typeface="Courier New" panose="02070309020205020404" pitchFamily="49" charset="0"/>
              </a:rPr>
              <a:t> </a:t>
            </a:r>
            <a:r>
              <a:rPr lang="nl-NL" err="1">
                <a:latin typeface="+mj-lt"/>
                <a:cs typeface="Courier New" panose="02070309020205020404" pitchFamily="49" charset="0"/>
              </a:rPr>
              <a:t>another</a:t>
            </a:r>
            <a:r>
              <a:rPr lang="nl-NL">
                <a:latin typeface="+mj-lt"/>
                <a:cs typeface="Courier New" panose="02070309020205020404" pitchFamily="49" charset="0"/>
              </a:rPr>
              <a:t> package</a:t>
            </a:r>
          </a:p>
          <a:p>
            <a:pPr marL="539750" lvl="1">
              <a:buFont typeface="Arial" panose="020B0604020202020204" pitchFamily="34" charset="0"/>
              <a:buChar char="•"/>
            </a:pPr>
            <a:r>
              <a:rPr lang="nl-NL">
                <a:latin typeface="+mj-lt"/>
                <a:cs typeface="Courier New" panose="02070309020205020404" pitchFamily="49" charset="0"/>
              </a:rPr>
              <a:t>E.g. </a:t>
            </a:r>
            <a:r>
              <a:rPr lang="nl-NL" err="1">
                <a:latin typeface="+mj-lt"/>
                <a:cs typeface="Courier New" panose="02070309020205020404" pitchFamily="49" charset="0"/>
              </a:rPr>
              <a:t>PyTorch</a:t>
            </a:r>
            <a:r>
              <a:rPr lang="nl-NL">
                <a:latin typeface="+mj-lt"/>
                <a:cs typeface="Courier New" panose="02070309020205020404" pitchFamily="49" charset="0"/>
              </a:rPr>
              <a:t> has a </a:t>
            </a:r>
            <a:r>
              <a:rPr lang="nl-NL" err="1">
                <a:latin typeface="+mj-lt"/>
                <a:cs typeface="Courier New" panose="02070309020205020404" pitchFamily="49" charset="0"/>
              </a:rPr>
              <a:t>dependency</a:t>
            </a:r>
            <a:r>
              <a:rPr lang="nl-NL">
                <a:latin typeface="+mj-lt"/>
                <a:cs typeface="Courier New" panose="02070309020205020404" pitchFamily="49" charset="0"/>
              </a:rPr>
              <a:t> on </a:t>
            </a:r>
            <a:r>
              <a:rPr lang="nl-NL" err="1">
                <a:latin typeface="+mj-lt"/>
                <a:cs typeface="Courier New" panose="02070309020205020404" pitchFamily="49" charset="0"/>
              </a:rPr>
              <a:t>numpy</a:t>
            </a:r>
            <a:endParaRPr lang="nl-NL">
              <a:latin typeface="+mj-lt"/>
              <a:cs typeface="Courier New" panose="02070309020205020404" pitchFamily="49" charset="0"/>
            </a:endParaRP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Tree>
    <p:extLst>
      <p:ext uri="{BB962C8B-B14F-4D97-AF65-F5344CB8AC3E}">
        <p14:creationId xmlns:p14="http://schemas.microsoft.com/office/powerpoint/2010/main" val="2632324242"/>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How does </a:t>
            </a:r>
            <a:r>
              <a:rPr lang="nl-NL" err="1"/>
              <a:t>all</a:t>
            </a:r>
            <a:r>
              <a:rPr lang="nl-NL"/>
              <a:t> </a:t>
            </a:r>
            <a:r>
              <a:rPr lang="nl-NL" err="1"/>
              <a:t>this</a:t>
            </a:r>
            <a:r>
              <a:rPr lang="nl-NL"/>
              <a:t> </a:t>
            </a:r>
            <a:r>
              <a:rPr lang="nl-NL" err="1"/>
              <a:t>apply</a:t>
            </a:r>
            <a:r>
              <a:rPr lang="nl-NL"/>
              <a:t> </a:t>
            </a:r>
            <a:r>
              <a:rPr lang="nl-NL" err="1"/>
              <a:t>to</a:t>
            </a:r>
            <a:r>
              <a:rPr lang="nl-NL"/>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b="1"/>
              <a:t>“</a:t>
            </a:r>
            <a:r>
              <a:rPr lang="nl-NL" b="1" err="1"/>
              <a:t>Compiled</a:t>
            </a:r>
            <a:r>
              <a:rPr lang="nl-NL" b="1"/>
              <a:t> </a:t>
            </a:r>
            <a:r>
              <a:rPr lang="nl-NL" b="1" err="1"/>
              <a:t>langauges</a:t>
            </a:r>
            <a:r>
              <a:rPr lang="nl-NL" b="1"/>
              <a:t> </a:t>
            </a:r>
            <a:r>
              <a:rPr lang="nl-NL"/>
              <a:t>are </a:t>
            </a:r>
            <a:r>
              <a:rPr lang="nl-NL" err="1"/>
              <a:t>often</a:t>
            </a:r>
            <a:r>
              <a:rPr lang="nl-NL"/>
              <a:t> more performant </a:t>
            </a:r>
            <a:r>
              <a:rPr lang="nl-NL" err="1"/>
              <a:t>than</a:t>
            </a:r>
            <a:r>
              <a:rPr lang="nl-NL"/>
              <a:t> </a:t>
            </a:r>
            <a:r>
              <a:rPr lang="nl-NL" b="1" err="1"/>
              <a:t>interpreted</a:t>
            </a:r>
            <a:r>
              <a:rPr lang="nl-NL" b="1"/>
              <a:t> </a:t>
            </a:r>
            <a:r>
              <a:rPr lang="nl-NL" b="1" err="1"/>
              <a:t>languages</a:t>
            </a:r>
            <a:r>
              <a:rPr lang="nl-NL"/>
              <a:t>, </a:t>
            </a:r>
            <a:r>
              <a:rPr lang="nl-NL" err="1"/>
              <a:t>because</a:t>
            </a:r>
            <a:r>
              <a:rPr lang="nl-NL"/>
              <a:t> </a:t>
            </a:r>
            <a:r>
              <a:rPr lang="nl-NL" err="1"/>
              <a:t>the</a:t>
            </a:r>
            <a:r>
              <a:rPr lang="nl-NL"/>
              <a:t> separate </a:t>
            </a:r>
            <a:r>
              <a:rPr lang="nl-NL" err="1"/>
              <a:t>compilation</a:t>
            </a:r>
            <a:r>
              <a:rPr lang="nl-NL"/>
              <a:t> step </a:t>
            </a:r>
            <a:r>
              <a:rPr lang="nl-NL" err="1"/>
              <a:t>allows</a:t>
            </a:r>
            <a:r>
              <a:rPr lang="nl-NL"/>
              <a:t> high </a:t>
            </a:r>
            <a:r>
              <a:rPr lang="nl-NL" err="1"/>
              <a:t>degree</a:t>
            </a:r>
            <a:r>
              <a:rPr lang="nl-NL"/>
              <a:t> of </a:t>
            </a:r>
            <a:r>
              <a:rPr lang="nl-NL" err="1"/>
              <a:t>optimization</a:t>
            </a:r>
            <a:r>
              <a:rPr lang="nl-NL"/>
              <a:t> </a:t>
            </a:r>
            <a:r>
              <a:rPr lang="nl-NL" err="1"/>
              <a:t>by</a:t>
            </a:r>
            <a:r>
              <a:rPr lang="nl-NL"/>
              <a:t> </a:t>
            </a:r>
            <a:r>
              <a:rPr lang="nl-NL" err="1"/>
              <a:t>the</a:t>
            </a:r>
            <a:r>
              <a:rPr lang="nl-NL"/>
              <a:t> compiler”</a:t>
            </a:r>
          </a:p>
          <a:p>
            <a:pPr marL="0" indent="0">
              <a:buNone/>
            </a:pPr>
            <a:endParaRPr lang="nl-NL"/>
          </a:p>
          <a:p>
            <a:pPr marL="0" indent="0">
              <a:buNone/>
            </a:pPr>
            <a:r>
              <a:rPr lang="nl-NL"/>
              <a:t>You might be a bit depressed by now… Does that mean we are doing a bad job in AI, because we typically program in Python with PyTorch or TensorFlow?</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Tree>
    <p:extLst>
      <p:ext uri="{BB962C8B-B14F-4D97-AF65-F5344CB8AC3E}">
        <p14:creationId xmlns:p14="http://schemas.microsoft.com/office/powerpoint/2010/main" val="441989305"/>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Demos, hands-on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a:t>Both demos and hands-on will be done on Snellius: https://jupyter.snellius.surf.nl/jhssrf014   </a:t>
            </a:r>
          </a:p>
          <a:p>
            <a:pPr>
              <a:buFont typeface="Arial" panose="020B0604020202020204" pitchFamily="34" charset="0"/>
              <a:buChar char="•"/>
            </a:pPr>
            <a:r>
              <a:rPr lang="nl-NL"/>
              <a:t>Demos</a:t>
            </a:r>
          </a:p>
          <a:p>
            <a:pPr marL="569595" lvl="1">
              <a:buFont typeface="Arial" panose="020B0604020202020204" pitchFamily="34" charset="0"/>
              <a:buChar char="•"/>
            </a:pPr>
            <a:r>
              <a:rPr lang="nl-NL"/>
              <a:t>Throughout this presentation, I will demo a few things. You are welcome to type along, but I’ll go through these.</a:t>
            </a:r>
            <a:endParaRPr lang="nl-NL">
              <a:ea typeface="Calibri"/>
              <a:cs typeface="Calibri"/>
            </a:endParaRPr>
          </a:p>
          <a:p>
            <a:pPr>
              <a:buFont typeface="Arial" panose="020B0604020202020204" pitchFamily="34" charset="0"/>
              <a:buChar char="•"/>
            </a:pPr>
            <a:r>
              <a:rPr lang="nl-NL"/>
              <a:t>Hands-on: This is really an exercise meant for you, and I’ll give you time to complete it.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a:t>
            </a:fld>
            <a:endParaRPr lang="nl-NL"/>
          </a:p>
        </p:txBody>
      </p:sp>
    </p:spTree>
    <p:extLst>
      <p:ext uri="{BB962C8B-B14F-4D97-AF65-F5344CB8AC3E}">
        <p14:creationId xmlns:p14="http://schemas.microsoft.com/office/powerpoint/2010/main" val="448828983"/>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How does </a:t>
            </a:r>
            <a:r>
              <a:rPr lang="nl-NL" err="1"/>
              <a:t>all</a:t>
            </a:r>
            <a:r>
              <a:rPr lang="nl-NL"/>
              <a:t> </a:t>
            </a:r>
            <a:r>
              <a:rPr lang="nl-NL" err="1"/>
              <a:t>this</a:t>
            </a:r>
            <a:r>
              <a:rPr lang="nl-NL"/>
              <a:t> </a:t>
            </a:r>
            <a:r>
              <a:rPr lang="nl-NL" err="1"/>
              <a:t>apply</a:t>
            </a:r>
            <a:r>
              <a:rPr lang="nl-NL"/>
              <a:t> </a:t>
            </a:r>
            <a:r>
              <a:rPr lang="nl-NL" err="1"/>
              <a:t>to</a:t>
            </a:r>
            <a:r>
              <a:rPr lang="nl-NL"/>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Performance-critical python packages, such as numpy, PyTorch and TensorFlow, often use compiled backends</a:t>
            </a:r>
          </a:p>
          <a:p>
            <a:pPr>
              <a:buFont typeface="Arial" panose="020B0604020202020204" pitchFamily="34" charset="0"/>
              <a:buChar char="•"/>
            </a:pPr>
            <a:r>
              <a:rPr lang="nl-NL">
                <a:latin typeface="+mj-lt"/>
                <a:cs typeface="Courier New" panose="02070309020205020404" pitchFamily="49" charset="0"/>
              </a:rPr>
              <a:t>End-users program in Python (</a:t>
            </a:r>
            <a:r>
              <a:rPr lang="nl-NL" err="1">
                <a:latin typeface="+mj-lt"/>
                <a:cs typeface="Courier New" panose="02070309020205020404" pitchFamily="49" charset="0"/>
              </a:rPr>
              <a:t>convenient</a:t>
            </a:r>
            <a:r>
              <a:rPr lang="nl-NL">
                <a:latin typeface="+mj-lt"/>
                <a:cs typeface="Courier New" panose="02070309020205020404" pitchFamily="49" charset="0"/>
              </a:rPr>
              <a:t>, easy!)</a:t>
            </a:r>
          </a:p>
          <a:p>
            <a:pPr>
              <a:buFont typeface="Arial" panose="020B0604020202020204" pitchFamily="34" charset="0"/>
              <a:buChar char="•"/>
            </a:pPr>
            <a:r>
              <a:rPr lang="nl-NL">
                <a:latin typeface="+mj-lt"/>
                <a:cs typeface="Courier New" panose="02070309020205020404" pitchFamily="49" charset="0"/>
              </a:rPr>
              <a:t>When executing performance critical functions (e.g. a convolutional layer), PyTorch calls </a:t>
            </a:r>
            <a:r>
              <a:rPr lang="nl-NL" i="1">
                <a:latin typeface="+mj-lt"/>
                <a:cs typeface="Courier New" panose="02070309020205020404" pitchFamily="49" charset="0"/>
              </a:rPr>
              <a:t>compiled</a:t>
            </a:r>
            <a:r>
              <a:rPr lang="nl-NL">
                <a:latin typeface="+mj-lt"/>
                <a:cs typeface="Courier New" panose="02070309020205020404" pitchFamily="49" charset="0"/>
              </a:rPr>
              <a:t> functions in the backend</a:t>
            </a:r>
          </a:p>
          <a:p>
            <a:pPr marL="539750" lvl="1">
              <a:buFont typeface="Arial" panose="020B0604020202020204" pitchFamily="34" charset="0"/>
              <a:buChar char="•"/>
            </a:pPr>
            <a:r>
              <a:rPr lang="nl-NL">
                <a:latin typeface="+mj-lt"/>
                <a:cs typeface="Courier New" panose="02070309020205020404" pitchFamily="49" charset="0"/>
              </a:rPr>
              <a:t>These functions typically come from deep-learning specific libraries, such as MKL-DNN and cuDNN</a:t>
            </a:r>
          </a:p>
          <a:p>
            <a:pPr marL="539750" lvl="1">
              <a:buFont typeface="Arial" panose="020B0604020202020204" pitchFamily="34" charset="0"/>
              <a:buChar char="•"/>
            </a:pPr>
            <a:endParaRPr lang="nl-NL">
              <a:latin typeface="+mj-lt"/>
              <a:cs typeface="Courier New" panose="02070309020205020404" pitchFamily="49" charset="0"/>
            </a:endParaRP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4108808413"/>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How does </a:t>
            </a:r>
            <a:r>
              <a:rPr lang="nl-NL" err="1"/>
              <a:t>all</a:t>
            </a:r>
            <a:r>
              <a:rPr lang="nl-NL"/>
              <a:t> </a:t>
            </a:r>
            <a:r>
              <a:rPr lang="nl-NL" err="1"/>
              <a:t>this</a:t>
            </a:r>
            <a:r>
              <a:rPr lang="nl-NL"/>
              <a:t> </a:t>
            </a:r>
            <a:r>
              <a:rPr lang="nl-NL" err="1"/>
              <a:t>apply</a:t>
            </a:r>
            <a:r>
              <a:rPr lang="nl-NL"/>
              <a:t> </a:t>
            </a:r>
            <a:r>
              <a:rPr lang="nl-NL" err="1"/>
              <a:t>to</a:t>
            </a:r>
            <a:r>
              <a:rPr lang="nl-NL"/>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latin typeface="+mj-lt"/>
                <a:cs typeface="Courier New" panose="02070309020205020404" pitchFamily="49" charset="0"/>
              </a:rPr>
              <a:t>The AI community has </a:t>
            </a:r>
            <a:r>
              <a:rPr lang="nl-NL" i="1">
                <a:latin typeface="+mj-lt"/>
                <a:cs typeface="Courier New" panose="02070309020205020404" pitchFamily="49" charset="0"/>
              </a:rPr>
              <a:t>no idea</a:t>
            </a:r>
            <a:r>
              <a:rPr lang="nl-NL">
                <a:latin typeface="+mj-lt"/>
                <a:cs typeface="Courier New" panose="02070309020205020404" pitchFamily="49" charset="0"/>
              </a:rPr>
              <a:t> how lucky they are compared to other HPC communities! You get the convenience of programming in Python, with the performance of compiled languages!</a:t>
            </a:r>
          </a:p>
          <a:p>
            <a:pPr marL="0" indent="0">
              <a:buNone/>
            </a:pPr>
            <a:endParaRPr lang="nl-NL">
              <a:latin typeface="+mj-lt"/>
              <a:cs typeface="Courier New" panose="02070309020205020404" pitchFamily="49" charset="0"/>
            </a:endParaRPr>
          </a:p>
          <a:p>
            <a:pPr marL="0" indent="0">
              <a:buNone/>
            </a:pPr>
            <a:endParaRPr lang="nl-NL">
              <a:latin typeface="+mj-lt"/>
              <a:cs typeface="Courier New" panose="02070309020205020404" pitchFamily="49" charset="0"/>
            </a:endParaRPr>
          </a:p>
          <a:p>
            <a:pPr marL="0" indent="0">
              <a:buNone/>
            </a:pPr>
            <a:endParaRPr lang="nl-NL">
              <a:latin typeface="+mj-lt"/>
              <a:cs typeface="Courier New" panose="02070309020205020404" pitchFamily="49" charset="0"/>
            </a:endParaRPr>
          </a:p>
          <a:p>
            <a:pPr marL="0" indent="0">
              <a:buNone/>
            </a:pPr>
            <a:endParaRPr lang="nl-NL">
              <a:latin typeface="+mj-lt"/>
              <a:cs typeface="Courier New" panose="02070309020205020404" pitchFamily="49" charset="0"/>
            </a:endParaRPr>
          </a:p>
          <a:p>
            <a:pPr marL="0" indent="0">
              <a:buNone/>
            </a:pPr>
            <a:endParaRPr lang="nl-NL">
              <a:latin typeface="+mj-lt"/>
              <a:cs typeface="Courier New" panose="02070309020205020404" pitchFamily="49" charset="0"/>
            </a:endParaRPr>
          </a:p>
          <a:p>
            <a:pPr marL="0" indent="0">
              <a:buNone/>
            </a:pPr>
            <a:r>
              <a:rPr lang="nl-NL">
                <a:latin typeface="+mj-lt"/>
                <a:cs typeface="Courier New" panose="02070309020205020404" pitchFamily="49" charset="0"/>
              </a:rPr>
              <a:t>Does that mean nothing can go wrong? Well, it can… Let’s try to install PyTorch…</a:t>
            </a:r>
          </a:p>
          <a:p>
            <a:pPr marL="0" indent="0">
              <a:spcBef>
                <a:spcPts val="0"/>
              </a:spcBef>
              <a:spcAft>
                <a:spcPts val="0"/>
              </a:spcAft>
              <a:buNone/>
            </a:pPr>
            <a:endParaRPr lang="en-US" sz="120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spTree>
    <p:extLst>
      <p:ext uri="{BB962C8B-B14F-4D97-AF65-F5344CB8AC3E}">
        <p14:creationId xmlns:p14="http://schemas.microsoft.com/office/powerpoint/2010/main" val="380299407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a:t>
            </a:r>
            <a:r>
              <a:rPr lang="nl-NL" dirty="0" err="1"/>
              <a:t>can</a:t>
            </a:r>
            <a:r>
              <a:rPr lang="nl-NL" dirty="0"/>
              <a:t> happen: </a:t>
            </a:r>
            <a:r>
              <a:rPr lang="nl-NL" dirty="0" err="1"/>
              <a:t>PyTorch</a:t>
            </a:r>
            <a:r>
              <a:rPr lang="nl-NL" dirty="0"/>
              <a:t> in a virtual environment </a:t>
            </a:r>
            <a:r>
              <a:rPr lang="nl-NL" dirty="0" err="1"/>
              <a:t>with</a:t>
            </a:r>
            <a:r>
              <a:rPr lang="nl-NL" dirty="0"/>
              <a:t>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a:latin typeface="Courier New"/>
                <a:cs typeface="Courier New"/>
              </a:rPr>
              <a:t>$ module purge # Start </a:t>
            </a:r>
            <a:r>
              <a:rPr lang="nl-NL" sz="1400" dirty="0" err="1">
                <a:latin typeface="Courier New"/>
                <a:cs typeface="Courier New"/>
              </a:rPr>
              <a:t>with</a:t>
            </a:r>
            <a:r>
              <a:rPr lang="nl-NL" sz="1400" dirty="0">
                <a:latin typeface="Courier New"/>
                <a:cs typeface="Courier New"/>
              </a:rPr>
              <a:t> clean environment, </a:t>
            </a:r>
            <a:r>
              <a:rPr lang="nl-NL" sz="1400" dirty="0" err="1">
                <a:latin typeface="Courier New"/>
                <a:cs typeface="Courier New"/>
              </a:rPr>
              <a:t>I’ll</a:t>
            </a:r>
            <a:r>
              <a:rPr lang="nl-NL" sz="1400" dirty="0">
                <a:latin typeface="Courier New"/>
                <a:cs typeface="Courier New"/>
              </a:rPr>
              <a:t> get back </a:t>
            </a:r>
            <a:r>
              <a:rPr lang="nl-NL" sz="1400" dirty="0" err="1">
                <a:latin typeface="Courier New"/>
                <a:cs typeface="Courier New"/>
              </a:rPr>
              <a:t>to</a:t>
            </a:r>
            <a:r>
              <a:rPr lang="nl-NL" sz="1400" dirty="0">
                <a:latin typeface="Courier New"/>
                <a:cs typeface="Courier New"/>
              </a:rPr>
              <a:t> </a:t>
            </a:r>
            <a:r>
              <a:rPr lang="nl-NL" sz="1400" dirty="0" err="1">
                <a:latin typeface="Courier New"/>
                <a:cs typeface="Courier New"/>
              </a:rPr>
              <a:t>what</a:t>
            </a:r>
            <a:r>
              <a:rPr lang="nl-NL" sz="1400" dirty="0">
                <a:latin typeface="Courier New"/>
                <a:cs typeface="Courier New"/>
              </a:rPr>
              <a:t> modules are…</a:t>
            </a: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 python3 –m </a:t>
            </a:r>
            <a:r>
              <a:rPr lang="nl-NL" sz="1400" dirty="0" err="1">
                <a:latin typeface="Courier New"/>
                <a:cs typeface="Courier New"/>
              </a:rPr>
              <a:t>my_pytorch_venv</a:t>
            </a:r>
          </a:p>
          <a:p>
            <a:pPr marL="0" indent="0">
              <a:spcBef>
                <a:spcPts val="0"/>
              </a:spcBef>
              <a:spcAft>
                <a:spcPts val="0"/>
              </a:spcAft>
              <a:buNone/>
            </a:pPr>
            <a:r>
              <a:rPr lang="nl-NL" sz="1400" dirty="0">
                <a:latin typeface="Courier New"/>
                <a:cs typeface="Courier New"/>
              </a:rPr>
              <a:t>$ source </a:t>
            </a:r>
            <a:r>
              <a:rPr lang="nl-NL" sz="1400" dirty="0" err="1">
                <a:latin typeface="Courier New"/>
                <a:cs typeface="Courier New"/>
              </a:rPr>
              <a:t>my_pytorch_venv</a:t>
            </a:r>
            <a:r>
              <a:rPr lang="nl-NL" sz="1400" dirty="0">
                <a:latin typeface="Courier New"/>
                <a:cs typeface="Courier New"/>
              </a:rPr>
              <a:t>/bin/</a:t>
            </a:r>
            <a:r>
              <a:rPr lang="nl-NL" sz="1400" dirty="0" err="1">
                <a:latin typeface="Courier New"/>
                <a:cs typeface="Courier New"/>
              </a:rPr>
              <a:t>activate</a:t>
            </a:r>
            <a:endParaRPr lang="nl-NL" sz="1400" dirty="0">
              <a:latin typeface="Courier New"/>
              <a:cs typeface="Courier New"/>
            </a:endParaRPr>
          </a:p>
          <a:p>
            <a:pPr marL="0" indent="0">
              <a:spcBef>
                <a:spcPts val="0"/>
              </a:spcBef>
              <a:spcAft>
                <a:spcPts val="0"/>
              </a:spcAft>
              <a:buNone/>
            </a:pPr>
            <a:r>
              <a:rPr lang="en-US" sz="1400" dirty="0">
                <a:latin typeface="Courier New"/>
                <a:cs typeface="Courier New"/>
              </a:rPr>
              <a:t>$ pip3 install torch </a:t>
            </a:r>
            <a:r>
              <a:rPr lang="en-US" sz="1400" dirty="0" err="1">
                <a:latin typeface="Courier New"/>
                <a:cs typeface="Courier New"/>
              </a:rPr>
              <a:t>torchvision</a:t>
            </a:r>
            <a:r>
              <a:rPr lang="en-US" sz="1400" dirty="0">
                <a:latin typeface="Courier New"/>
                <a:cs typeface="Courier New"/>
              </a:rPr>
              <a:t> </a:t>
            </a:r>
            <a:r>
              <a:rPr lang="en-US" sz="1400" dirty="0" err="1">
                <a:latin typeface="Courier New"/>
                <a:cs typeface="Courier New"/>
              </a:rPr>
              <a:t>torchaudio</a:t>
            </a:r>
            <a:r>
              <a:rPr lang="en-US" sz="1400" dirty="0">
                <a:latin typeface="Courier New"/>
                <a:cs typeface="Courier New"/>
              </a:rPr>
              <a:t> --index-</a:t>
            </a:r>
            <a:r>
              <a:rPr lang="en-US" sz="1400" dirty="0" err="1">
                <a:latin typeface="Courier New"/>
                <a:cs typeface="Courier New"/>
              </a:rPr>
              <a:t>url</a:t>
            </a:r>
            <a:r>
              <a:rPr lang="en-US" sz="1400" dirty="0">
                <a:latin typeface="Courier New"/>
                <a:cs typeface="Courier New"/>
              </a:rPr>
              <a:t> https://download.pytorch.org/whl/cu117 (instruction from </a:t>
            </a:r>
            <a:r>
              <a:rPr lang="en-US" sz="1400" dirty="0">
                <a:latin typeface="Courier New"/>
                <a:cs typeface="Courier New"/>
                <a:hlinkClick r:id="rId2"/>
              </a:rPr>
              <a:t>https://pytorch.org/get-started/locally/</a:t>
            </a:r>
            <a:r>
              <a:rPr lang="en-US" sz="1400" dirty="0">
                <a:latin typeface="Courier New"/>
                <a:cs typeface="Courier New"/>
              </a:rPr>
              <a:t>)</a:t>
            </a:r>
          </a:p>
          <a:p>
            <a:pPr marL="0" indent="0">
              <a:spcBef>
                <a:spcPts val="0"/>
              </a:spcBef>
              <a:spcAft>
                <a:spcPts val="0"/>
              </a:spcAft>
              <a:buNone/>
            </a:pPr>
            <a:endParaRPr lang="en-US" sz="14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a:cs typeface="Courier New"/>
              </a:rPr>
              <a:t>Looking in indexes: https://download.pytorch.org/whl/cu117</a:t>
            </a:r>
          </a:p>
          <a:p>
            <a:pPr marL="0" indent="0">
              <a:spcBef>
                <a:spcPts val="0"/>
              </a:spcBef>
              <a:spcAft>
                <a:spcPts val="0"/>
              </a:spcAft>
              <a:buNone/>
            </a:pPr>
            <a:r>
              <a:rPr lang="en-US" sz="1400" dirty="0">
                <a:latin typeface="Courier New"/>
                <a:cs typeface="Courier New"/>
              </a:rPr>
              <a:t>ERROR: Could not find a version that satisfies the requirement torch (from versions: none)</a:t>
            </a:r>
          </a:p>
          <a:p>
            <a:pPr marL="0" indent="0">
              <a:spcBef>
                <a:spcPts val="0"/>
              </a:spcBef>
              <a:spcAft>
                <a:spcPts val="0"/>
              </a:spcAft>
              <a:buNone/>
            </a:pPr>
            <a:r>
              <a:rPr lang="en-US" sz="1400" dirty="0">
                <a:latin typeface="Courier New"/>
                <a:cs typeface="Courier New"/>
              </a:rPr>
              <a:t>ERROR: No matching distribution found for torch</a:t>
            </a:r>
          </a:p>
          <a:p>
            <a:pPr marL="0" indent="0">
              <a:spcBef>
                <a:spcPts val="0"/>
              </a:spcBef>
              <a:spcAft>
                <a:spcPts val="0"/>
              </a:spcAft>
              <a:buNone/>
            </a:pPr>
            <a:endParaRPr lang="en-US" sz="1600"/>
          </a:p>
          <a:p>
            <a:pPr marL="0" indent="0">
              <a:spcBef>
                <a:spcPts val="0"/>
              </a:spcBef>
              <a:spcAft>
                <a:spcPts val="0"/>
              </a:spcAft>
              <a:buNone/>
            </a:pPr>
            <a:r>
              <a:rPr lang="en-US" sz="1600" dirty="0"/>
              <a:t>Why? Well, the </a:t>
            </a:r>
            <a:r>
              <a:rPr lang="en-US" sz="1600" i="1" dirty="0"/>
              <a:t>system</a:t>
            </a:r>
            <a:r>
              <a:rPr lang="en-US" sz="1600" dirty="0"/>
              <a:t> python is old (3.6)! It is </a:t>
            </a:r>
            <a:r>
              <a:rPr lang="en-US" sz="1600" i="1" dirty="0"/>
              <a:t>not</a:t>
            </a:r>
            <a:r>
              <a:rPr lang="en-US" sz="1600" dirty="0"/>
              <a:t> meant to be used by users – none of the system tools are. Same applies to C compilers, Perl, </a:t>
            </a:r>
            <a:r>
              <a:rPr lang="en-US" sz="1600" dirty="0" err="1"/>
              <a:t>etc</a:t>
            </a:r>
            <a:r>
              <a:rPr lang="en-US" sz="1600" dirty="0"/>
              <a:t>, etc.</a:t>
            </a:r>
            <a:endParaRPr lang="en-US" sz="1600" dirty="0">
              <a:ea typeface="Calibri"/>
              <a:cs typeface="Calibri"/>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spTree>
    <p:extLst>
      <p:ext uri="{BB962C8B-B14F-4D97-AF65-F5344CB8AC3E}">
        <p14:creationId xmlns:p14="http://schemas.microsoft.com/office/powerpoint/2010/main" val="355786468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t>HPC systems are shared </a:t>
            </a:r>
            <a:r>
              <a:rPr lang="nl-NL" dirty="0" err="1"/>
              <a:t>between</a:t>
            </a:r>
            <a:r>
              <a:rPr lang="nl-NL" dirty="0"/>
              <a:t> </a:t>
            </a:r>
            <a:r>
              <a:rPr lang="nl-NL" dirty="0" err="1"/>
              <a:t>many</a:t>
            </a:r>
            <a:r>
              <a:rPr lang="nl-NL" dirty="0"/>
              <a:t> users, </a:t>
            </a:r>
            <a:r>
              <a:rPr lang="nl-NL" dirty="0" err="1"/>
              <a:t>with</a:t>
            </a:r>
            <a:r>
              <a:rPr lang="nl-NL" dirty="0"/>
              <a:t> different </a:t>
            </a:r>
            <a:r>
              <a:rPr lang="nl-NL" dirty="0" err="1"/>
              <a:t>needs</a:t>
            </a:r>
            <a:r>
              <a:rPr lang="nl-NL" dirty="0"/>
              <a:t>. How </a:t>
            </a:r>
            <a:r>
              <a:rPr lang="nl-NL" dirty="0" err="1"/>
              <a:t>to</a:t>
            </a:r>
            <a:r>
              <a:rPr lang="nl-NL" dirty="0"/>
              <a:t> offer </a:t>
            </a:r>
            <a:r>
              <a:rPr lang="nl-NL" dirty="0" err="1"/>
              <a:t>several</a:t>
            </a:r>
            <a:r>
              <a:rPr lang="nl-NL" dirty="0"/>
              <a:t> </a:t>
            </a:r>
            <a:r>
              <a:rPr lang="nl-NL" dirty="0" err="1"/>
              <a:t>versions</a:t>
            </a:r>
            <a:r>
              <a:rPr lang="nl-NL" dirty="0"/>
              <a:t> of </a:t>
            </a:r>
            <a:r>
              <a:rPr lang="nl-NL" dirty="0" err="1"/>
              <a:t>the</a:t>
            </a:r>
            <a:r>
              <a:rPr lang="nl-NL" dirty="0"/>
              <a:t> </a:t>
            </a:r>
            <a:r>
              <a:rPr lang="nl-NL" dirty="0" err="1"/>
              <a:t>same</a:t>
            </a:r>
            <a:r>
              <a:rPr lang="nl-NL" dirty="0"/>
              <a:t> software?</a:t>
            </a:r>
          </a:p>
          <a:p>
            <a:pPr>
              <a:buFont typeface="Arial" panose="020B0604020202020204" pitchFamily="34" charset="0"/>
              <a:buChar char="•"/>
            </a:pPr>
            <a:r>
              <a:rPr lang="nl-NL" dirty="0"/>
              <a:t>Module environment</a:t>
            </a:r>
            <a:endParaRPr lang="nl-NL" dirty="0">
              <a:ea typeface="Calibri"/>
              <a:cs typeface="Calibri"/>
            </a:endParaRPr>
          </a:p>
          <a:p>
            <a:pPr>
              <a:buFont typeface="Arial" panose="020B0604020202020204" pitchFamily="34" charset="0"/>
              <a:buChar char="•"/>
            </a:pPr>
            <a:r>
              <a:rPr lang="nl-NL" dirty="0" err="1"/>
              <a:t>Let’s</a:t>
            </a:r>
            <a:r>
              <a:rPr lang="nl-NL" dirty="0"/>
              <a:t> look </a:t>
            </a:r>
            <a:r>
              <a:rPr lang="nl-NL" dirty="0" err="1"/>
              <a:t>what</a:t>
            </a:r>
            <a:r>
              <a:rPr lang="nl-NL" dirty="0"/>
              <a:t> modules we have: </a:t>
            </a:r>
            <a:r>
              <a:rPr lang="nl-NL" dirty="0">
                <a:latin typeface="Courier New"/>
                <a:cs typeface="Courier New"/>
              </a:rPr>
              <a:t>module av</a:t>
            </a:r>
          </a:p>
          <a:p>
            <a:pPr>
              <a:buFont typeface="Arial" panose="020B0604020202020204" pitchFamily="34" charset="0"/>
              <a:buChar char="•"/>
            </a:pPr>
            <a:r>
              <a:rPr lang="nl-NL" dirty="0"/>
              <a:t>We </a:t>
            </a:r>
            <a:r>
              <a:rPr lang="nl-NL" dirty="0" err="1"/>
              <a:t>build</a:t>
            </a:r>
            <a:r>
              <a:rPr lang="nl-NL" dirty="0"/>
              <a:t> a module environment </a:t>
            </a:r>
            <a:r>
              <a:rPr lang="nl-NL" dirty="0" err="1"/>
              <a:t>every</a:t>
            </a:r>
            <a:r>
              <a:rPr lang="nl-NL" dirty="0"/>
              <a:t> </a:t>
            </a:r>
            <a:r>
              <a:rPr lang="nl-NL" dirty="0" err="1"/>
              <a:t>year</a:t>
            </a:r>
            <a:r>
              <a:rPr lang="nl-NL" dirty="0"/>
              <a:t>. </a:t>
            </a:r>
            <a:r>
              <a:rPr lang="nl-NL" dirty="0" err="1"/>
              <a:t>Latest</a:t>
            </a:r>
            <a:r>
              <a:rPr lang="nl-NL" dirty="0"/>
              <a:t> </a:t>
            </a:r>
            <a:r>
              <a:rPr lang="nl-NL" dirty="0" err="1"/>
              <a:t>one</a:t>
            </a:r>
            <a:r>
              <a:rPr lang="nl-NL" dirty="0"/>
              <a:t> is 2023. </a:t>
            </a:r>
            <a:r>
              <a:rPr lang="nl-NL" dirty="0" err="1"/>
              <a:t>Let’s</a:t>
            </a:r>
            <a:r>
              <a:rPr lang="nl-NL" dirty="0"/>
              <a:t> load </a:t>
            </a:r>
            <a:r>
              <a:rPr lang="nl-NL" dirty="0" err="1"/>
              <a:t>it</a:t>
            </a:r>
            <a:r>
              <a:rPr lang="nl-NL" dirty="0"/>
              <a:t>: </a:t>
            </a:r>
            <a:r>
              <a:rPr lang="nl-NL" dirty="0">
                <a:latin typeface="Courier New"/>
                <a:cs typeface="Courier New"/>
              </a:rPr>
              <a:t>module load 2023</a:t>
            </a:r>
          </a:p>
          <a:p>
            <a:pPr>
              <a:buFont typeface="Arial" panose="020B0604020202020204" pitchFamily="34" charset="0"/>
              <a:buChar char="•"/>
            </a:pPr>
            <a:r>
              <a:rPr lang="nl-NL" dirty="0"/>
              <a:t>Check </a:t>
            </a:r>
            <a:r>
              <a:rPr lang="nl-NL" dirty="0" err="1"/>
              <a:t>the</a:t>
            </a:r>
            <a:r>
              <a:rPr lang="nl-NL" dirty="0"/>
              <a:t> modules </a:t>
            </a:r>
            <a:r>
              <a:rPr lang="nl-NL" dirty="0" err="1"/>
              <a:t>again</a:t>
            </a:r>
            <a:r>
              <a:rPr lang="nl-NL" dirty="0"/>
              <a:t>: </a:t>
            </a:r>
            <a:r>
              <a:rPr lang="nl-NL" dirty="0">
                <a:latin typeface="Courier New"/>
                <a:cs typeface="Courier New"/>
              </a:rPr>
              <a:t>module av</a:t>
            </a:r>
          </a:p>
          <a:p>
            <a:pPr>
              <a:buFont typeface="Arial" panose="020B0604020202020204" pitchFamily="34" charset="0"/>
              <a:buChar char="•"/>
            </a:pPr>
            <a:r>
              <a:rPr lang="nl-NL" dirty="0" err="1"/>
              <a:t>What</a:t>
            </a:r>
            <a:r>
              <a:rPr lang="nl-NL" dirty="0"/>
              <a:t> Python modules do we have? </a:t>
            </a:r>
            <a:r>
              <a:rPr lang="nl-NL" dirty="0">
                <a:latin typeface="Courier New"/>
                <a:cs typeface="Courier New"/>
              </a:rPr>
              <a:t>module av Python</a:t>
            </a:r>
          </a:p>
          <a:p>
            <a:pPr>
              <a:buFont typeface="Arial" panose="020B0604020202020204" pitchFamily="34" charset="0"/>
              <a:buChar char="•"/>
            </a:pPr>
            <a:r>
              <a:rPr lang="nl-NL" err="1"/>
              <a:t>Let’s</a:t>
            </a:r>
            <a:r>
              <a:rPr lang="nl-NL" dirty="0"/>
              <a:t> have a look at </a:t>
            </a:r>
            <a:r>
              <a:rPr lang="nl-NL" err="1"/>
              <a:t>one</a:t>
            </a:r>
            <a:r>
              <a:rPr lang="nl-NL" dirty="0"/>
              <a:t>: </a:t>
            </a:r>
            <a:r>
              <a:rPr lang="nl-NL" dirty="0">
                <a:latin typeface="Courier New"/>
                <a:cs typeface="Courier New"/>
              </a:rPr>
              <a:t>module show </a:t>
            </a:r>
            <a:r>
              <a:rPr lang="nl-NL" dirty="0">
                <a:latin typeface="Courier New"/>
                <a:ea typeface="+mn-lt"/>
                <a:cs typeface="+mn-lt"/>
              </a:rPr>
              <a:t>Python/3.11.3-GCCcore-12.3.0</a:t>
            </a:r>
            <a:endParaRPr lang="nl-NL" dirty="0">
              <a:latin typeface="Courier New"/>
              <a:ea typeface="Calibri"/>
              <a:cs typeface="Courier New"/>
            </a:endParaRPr>
          </a:p>
          <a:p>
            <a:pPr>
              <a:buFont typeface="Arial" panose="020B0604020202020204" pitchFamily="34" charset="0"/>
              <a:buChar char="•"/>
            </a:pPr>
            <a:r>
              <a:rPr lang="nl-NL" dirty="0"/>
              <a:t>Modules set environment variables like </a:t>
            </a:r>
            <a:r>
              <a:rPr lang="nl-NL" dirty="0">
                <a:latin typeface="Courier New"/>
                <a:cs typeface="Courier New"/>
              </a:rPr>
              <a:t>PATH</a:t>
            </a:r>
            <a:r>
              <a:rPr lang="nl-NL" dirty="0"/>
              <a:t>, </a:t>
            </a:r>
            <a:r>
              <a:rPr lang="nl-NL" dirty="0">
                <a:latin typeface="Courier New"/>
                <a:cs typeface="Courier New"/>
              </a:rPr>
              <a:t>LD_LIBRARY_PATH</a:t>
            </a:r>
            <a:r>
              <a:rPr lang="nl-NL" dirty="0"/>
              <a:t>, etc. These are </a:t>
            </a:r>
            <a:r>
              <a:rPr lang="nl-NL" dirty="0" err="1"/>
              <a:t>used</a:t>
            </a:r>
            <a:r>
              <a:rPr lang="nl-NL" dirty="0"/>
              <a:t> </a:t>
            </a:r>
            <a:r>
              <a:rPr lang="nl-NL" dirty="0" err="1"/>
              <a:t>by</a:t>
            </a:r>
            <a:r>
              <a:rPr lang="nl-NL" dirty="0"/>
              <a:t> </a:t>
            </a:r>
            <a:r>
              <a:rPr lang="nl-NL" dirty="0" err="1"/>
              <a:t>the</a:t>
            </a:r>
            <a:r>
              <a:rPr lang="nl-NL" dirty="0"/>
              <a:t> Linux OS </a:t>
            </a:r>
            <a:r>
              <a:rPr lang="nl-NL" dirty="0" err="1"/>
              <a:t>to</a:t>
            </a:r>
            <a:r>
              <a:rPr lang="nl-NL" dirty="0"/>
              <a:t> </a:t>
            </a:r>
            <a:r>
              <a:rPr lang="nl-NL" dirty="0" err="1"/>
              <a:t>find</a:t>
            </a:r>
            <a:r>
              <a:rPr lang="nl-NL" dirty="0"/>
              <a:t> </a:t>
            </a:r>
            <a:r>
              <a:rPr lang="nl-NL" dirty="0" err="1"/>
              <a:t>binaries</a:t>
            </a:r>
            <a:r>
              <a:rPr lang="nl-NL" dirty="0"/>
              <a:t>, </a:t>
            </a:r>
            <a:r>
              <a:rPr lang="nl-NL" dirty="0" err="1"/>
              <a:t>libaries</a:t>
            </a:r>
            <a:r>
              <a:rPr lang="nl-NL" dirty="0"/>
              <a:t>, </a:t>
            </a:r>
            <a:r>
              <a:rPr lang="nl-NL" dirty="0" err="1"/>
              <a:t>etc</a:t>
            </a:r>
            <a:endParaRPr lang="nl-NL" dirty="0"/>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78802818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How does e.g. PATH work?</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a:latin typeface="Courier New"/>
                <a:cs typeface="Courier New"/>
              </a:rPr>
              <a:t>$ </a:t>
            </a:r>
            <a:r>
              <a:rPr lang="nl-NL" sz="1400" dirty="0" err="1">
                <a:latin typeface="Courier New"/>
                <a:cs typeface="Courier New"/>
              </a:rPr>
              <a:t>which</a:t>
            </a:r>
            <a:r>
              <a:rPr lang="nl-NL" sz="1400" dirty="0">
                <a:latin typeface="Courier New"/>
                <a:cs typeface="Courier New"/>
              </a:rPr>
              <a:t> python3</a:t>
            </a:r>
          </a:p>
          <a:p>
            <a:pPr marL="0" indent="0">
              <a:spcBef>
                <a:spcPts val="0"/>
              </a:spcBef>
              <a:spcAft>
                <a:spcPts val="0"/>
              </a:spcAft>
              <a:buNone/>
            </a:pPr>
            <a:r>
              <a:rPr lang="nl-NL" sz="1400" dirty="0">
                <a:latin typeface="Courier New"/>
                <a:cs typeface="Courier New"/>
              </a:rPr>
              <a:t>/bin/python3</a:t>
            </a: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 module av</a:t>
            </a:r>
          </a:p>
          <a:p>
            <a:pPr marL="0" indent="0">
              <a:spcBef>
                <a:spcPts val="0"/>
              </a:spcBef>
              <a:spcAft>
                <a:spcPts val="0"/>
              </a:spcAft>
              <a:buNone/>
            </a:pPr>
            <a:r>
              <a:rPr lang="nl-NL" sz="1400" dirty="0">
                <a:latin typeface="Courier New"/>
                <a:cs typeface="Courier New"/>
              </a:rPr>
              <a:t>$ module load 2023</a:t>
            </a: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 module load </a:t>
            </a:r>
            <a:r>
              <a:rPr lang="nl-NL" sz="1400" dirty="0">
                <a:latin typeface="Courier New"/>
                <a:ea typeface="+mn-lt"/>
                <a:cs typeface="+mn-lt"/>
              </a:rPr>
              <a:t>Python/3.11.3-GCCcore-12.3.0</a:t>
            </a: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 </a:t>
            </a:r>
            <a:r>
              <a:rPr lang="nl-NL" sz="1400" dirty="0" err="1">
                <a:latin typeface="Courier New"/>
                <a:cs typeface="Courier New"/>
              </a:rPr>
              <a:t>which</a:t>
            </a:r>
            <a:r>
              <a:rPr lang="nl-NL" sz="1400" dirty="0">
                <a:latin typeface="Courier New"/>
                <a:cs typeface="Courier New"/>
              </a:rPr>
              <a:t> python3</a:t>
            </a:r>
          </a:p>
          <a:p>
            <a:pPr marL="0" indent="0">
              <a:spcBef>
                <a:spcPts val="0"/>
              </a:spcBef>
              <a:spcAft>
                <a:spcPts val="0"/>
              </a:spcAft>
              <a:buNone/>
            </a:pPr>
            <a:r>
              <a:rPr lang="nl-NL" sz="1400" dirty="0">
                <a:latin typeface="Courier New"/>
                <a:ea typeface="+mn-lt"/>
                <a:cs typeface="+mn-lt"/>
              </a:rPr>
              <a:t>/</a:t>
            </a:r>
            <a:r>
              <a:rPr lang="nl-NL" sz="1400" err="1">
                <a:latin typeface="Courier New"/>
                <a:ea typeface="+mn-lt"/>
                <a:cs typeface="+mn-lt"/>
              </a:rPr>
              <a:t>sw</a:t>
            </a:r>
            <a:r>
              <a:rPr lang="nl-NL" sz="1400" dirty="0">
                <a:latin typeface="Courier New"/>
                <a:ea typeface="+mn-lt"/>
                <a:cs typeface="+mn-lt"/>
              </a:rPr>
              <a:t>/</a:t>
            </a:r>
            <a:r>
              <a:rPr lang="nl-NL" sz="1400" err="1">
                <a:latin typeface="Courier New"/>
                <a:ea typeface="+mn-lt"/>
                <a:cs typeface="+mn-lt"/>
              </a:rPr>
              <a:t>arch</a:t>
            </a:r>
            <a:r>
              <a:rPr lang="nl-NL" sz="1400" dirty="0">
                <a:latin typeface="Courier New"/>
                <a:ea typeface="+mn-lt"/>
                <a:cs typeface="+mn-lt"/>
              </a:rPr>
              <a:t>/RHEL8/</a:t>
            </a:r>
            <a:r>
              <a:rPr lang="nl-NL" sz="1400" err="1">
                <a:latin typeface="Courier New"/>
                <a:ea typeface="+mn-lt"/>
                <a:cs typeface="+mn-lt"/>
              </a:rPr>
              <a:t>EB_production</a:t>
            </a:r>
            <a:r>
              <a:rPr lang="nl-NL" sz="1400" dirty="0">
                <a:latin typeface="Courier New"/>
                <a:ea typeface="+mn-lt"/>
                <a:cs typeface="+mn-lt"/>
              </a:rPr>
              <a:t>/2023/software/Python/3.11.3-GCCcore-12.3.0/bin/python3</a:t>
            </a:r>
            <a:endParaRPr lang="nl-NL" dirty="0">
              <a:latin typeface="Courier New"/>
              <a:ea typeface="+mn-lt"/>
              <a:cs typeface="+mn-lt"/>
            </a:endParaRP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echo $PATH</a:t>
            </a:r>
          </a:p>
          <a:p>
            <a:pPr>
              <a:buNone/>
            </a:pPr>
            <a:r>
              <a:rPr lang="nl-NL" sz="1400" dirty="0">
                <a:highlight>
                  <a:srgbClr val="FFFF00"/>
                </a:highlight>
                <a:ea typeface="+mn-lt"/>
                <a:cs typeface="+mn-lt"/>
              </a:rPr>
              <a:t>/</a:t>
            </a:r>
            <a:r>
              <a:rPr lang="nl-NL" sz="1400" err="1">
                <a:highlight>
                  <a:srgbClr val="FFFF00"/>
                </a:highlight>
                <a:ea typeface="+mn-lt"/>
                <a:cs typeface="+mn-lt"/>
              </a:rPr>
              <a:t>sw</a:t>
            </a:r>
            <a:r>
              <a:rPr lang="nl-NL" sz="1400" dirty="0">
                <a:highlight>
                  <a:srgbClr val="FFFF00"/>
                </a:highlight>
                <a:ea typeface="+mn-lt"/>
                <a:cs typeface="+mn-lt"/>
              </a:rPr>
              <a:t>/</a:t>
            </a:r>
            <a:r>
              <a:rPr lang="nl-NL" sz="1400" err="1">
                <a:highlight>
                  <a:srgbClr val="FFFF00"/>
                </a:highlight>
                <a:ea typeface="+mn-lt"/>
                <a:cs typeface="+mn-lt"/>
              </a:rPr>
              <a:t>arch</a:t>
            </a:r>
            <a:r>
              <a:rPr lang="nl-NL" sz="1400" dirty="0">
                <a:highlight>
                  <a:srgbClr val="FFFF00"/>
                </a:highlight>
                <a:ea typeface="+mn-lt"/>
                <a:cs typeface="+mn-lt"/>
              </a:rPr>
              <a:t>/RHEL8/</a:t>
            </a:r>
            <a:r>
              <a:rPr lang="nl-NL" sz="1400" err="1">
                <a:highlight>
                  <a:srgbClr val="FFFF00"/>
                </a:highlight>
                <a:ea typeface="+mn-lt"/>
                <a:cs typeface="+mn-lt"/>
              </a:rPr>
              <a:t>EB_production</a:t>
            </a:r>
            <a:r>
              <a:rPr lang="nl-NL" sz="1400" dirty="0">
                <a:highlight>
                  <a:srgbClr val="FFFF00"/>
                </a:highlight>
                <a:ea typeface="+mn-lt"/>
                <a:cs typeface="+mn-lt"/>
              </a:rPr>
              <a:t>/2023/software/Python/3.11.3-GCCcore-12.3.0/bin</a:t>
            </a:r>
            <a:r>
              <a:rPr lang="nl-NL" sz="1400" dirty="0">
                <a:ea typeface="+mn-lt"/>
                <a:cs typeface="+mn-lt"/>
              </a:rPr>
              <a:t>:/</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OpenSSL</a:t>
            </a:r>
            <a:r>
              <a:rPr lang="nl-NL" sz="1400" dirty="0">
                <a:ea typeface="+mn-lt"/>
                <a:cs typeface="+mn-lt"/>
              </a:rPr>
              <a:t>/3/bin:/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/2023/software/XZ/5.4.2-GCCcore-12.3.0/bin:/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SQLite</a:t>
            </a:r>
            <a:r>
              <a:rPr lang="nl-NL" sz="1400" dirty="0">
                <a:ea typeface="+mn-lt"/>
                <a:cs typeface="+mn-lt"/>
              </a:rPr>
              <a:t>/3.42.0-GCCcore-12.3.0/bin:/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Tcl</a:t>
            </a:r>
            <a:r>
              <a:rPr lang="nl-NL" sz="1400" dirty="0">
                <a:ea typeface="+mn-lt"/>
                <a:cs typeface="+mn-lt"/>
              </a:rPr>
              <a:t>/8.6.13-GCCcore-12.3.0/bin:/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ncurses</a:t>
            </a:r>
            <a:r>
              <a:rPr lang="nl-NL" sz="1400" dirty="0">
                <a:ea typeface="+mn-lt"/>
                <a:cs typeface="+mn-lt"/>
              </a:rPr>
              <a:t>/6.4-GCCcore-12.3.0/bin:/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/2023/software/bzip2/1.0.8-GCCcore-12.3.0/bin:/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binutils</a:t>
            </a:r>
            <a:r>
              <a:rPr lang="nl-NL" sz="1400" dirty="0">
                <a:ea typeface="+mn-lt"/>
                <a:cs typeface="+mn-lt"/>
              </a:rPr>
              <a:t>/2.40-GCCcore-12.3.0/bin:/</a:t>
            </a:r>
            <a:r>
              <a:rPr lang="nl-NL" sz="1400" err="1">
                <a:ea typeface="+mn-lt"/>
                <a:cs typeface="+mn-lt"/>
              </a:rPr>
              <a:t>sw</a:t>
            </a:r>
            <a:r>
              <a:rPr lang="nl-NL" sz="1400" dirty="0">
                <a:ea typeface="+mn-lt"/>
                <a:cs typeface="+mn-lt"/>
              </a:rPr>
              <a:t>/</a:t>
            </a:r>
            <a:r>
              <a:rPr lang="nl-NL" sz="1400" err="1">
                <a:ea typeface="+mn-lt"/>
                <a:cs typeface="+mn-lt"/>
              </a:rPr>
              <a:t>arch</a:t>
            </a:r>
            <a:r>
              <a:rPr lang="nl-NL" sz="1400" dirty="0">
                <a:ea typeface="+mn-lt"/>
                <a:cs typeface="+mn-lt"/>
              </a:rPr>
              <a:t>/RHEL8/</a:t>
            </a:r>
            <a:r>
              <a:rPr lang="nl-NL" sz="1400" err="1">
                <a:ea typeface="+mn-lt"/>
                <a:cs typeface="+mn-lt"/>
              </a:rPr>
              <a:t>EB_production</a:t>
            </a:r>
            <a:r>
              <a:rPr lang="nl-NL" sz="1400" dirty="0">
                <a:ea typeface="+mn-lt"/>
                <a:cs typeface="+mn-lt"/>
              </a:rPr>
              <a:t>/2023/software/</a:t>
            </a:r>
            <a:r>
              <a:rPr lang="nl-NL" sz="1400" err="1">
                <a:ea typeface="+mn-lt"/>
                <a:cs typeface="+mn-lt"/>
              </a:rPr>
              <a:t>GCCcore</a:t>
            </a:r>
            <a:r>
              <a:rPr lang="nl-NL" sz="1400" dirty="0">
                <a:ea typeface="+mn-lt"/>
                <a:cs typeface="+mn-lt"/>
              </a:rPr>
              <a:t>/12.3.0/bin:/</a:t>
            </a:r>
            <a:r>
              <a:rPr lang="nl-NL" sz="1400" err="1">
                <a:ea typeface="+mn-lt"/>
                <a:cs typeface="+mn-lt"/>
              </a:rPr>
              <a:t>gpfs</a:t>
            </a:r>
            <a:r>
              <a:rPr lang="nl-NL" sz="1400" dirty="0">
                <a:ea typeface="+mn-lt"/>
                <a:cs typeface="+mn-lt"/>
              </a:rPr>
              <a:t>/</a:t>
            </a:r>
            <a:r>
              <a:rPr lang="nl-NL" sz="1400" err="1">
                <a:ea typeface="+mn-lt"/>
                <a:cs typeface="+mn-lt"/>
              </a:rPr>
              <a:t>admin</a:t>
            </a:r>
            <a:r>
              <a:rPr lang="nl-NL" sz="1400" dirty="0">
                <a:ea typeface="+mn-lt"/>
                <a:cs typeface="+mn-lt"/>
              </a:rPr>
              <a:t>/</a:t>
            </a:r>
            <a:r>
              <a:rPr lang="nl-NL" sz="1400" err="1">
                <a:ea typeface="+mn-lt"/>
                <a:cs typeface="+mn-lt"/>
              </a:rPr>
              <a:t>hpc</a:t>
            </a:r>
            <a:r>
              <a:rPr lang="nl-NL" sz="1400" dirty="0">
                <a:ea typeface="+mn-lt"/>
                <a:cs typeface="+mn-lt"/>
              </a:rPr>
              <a:t>/</a:t>
            </a:r>
            <a:r>
              <a:rPr lang="nl-NL" sz="1400" err="1">
                <a:ea typeface="+mn-lt"/>
                <a:cs typeface="+mn-lt"/>
              </a:rPr>
              <a:t>sw</a:t>
            </a:r>
            <a:r>
              <a:rPr lang="nl-NL" sz="1400" dirty="0">
                <a:ea typeface="+mn-lt"/>
                <a:cs typeface="+mn-lt"/>
              </a:rPr>
              <a:t>/</a:t>
            </a:r>
            <a:r>
              <a:rPr lang="nl-NL" sz="1400" err="1">
                <a:ea typeface="+mn-lt"/>
                <a:cs typeface="+mn-lt"/>
              </a:rPr>
              <a:t>hpc</a:t>
            </a:r>
            <a:r>
              <a:rPr lang="nl-NL" sz="1400" dirty="0">
                <a:ea typeface="+mn-lt"/>
                <a:cs typeface="+mn-lt"/>
              </a:rPr>
              <a:t>/bin:/</a:t>
            </a:r>
            <a:r>
              <a:rPr lang="nl-NL" sz="1400" err="1">
                <a:ea typeface="+mn-lt"/>
                <a:cs typeface="+mn-lt"/>
              </a:rPr>
              <a:t>gpfs</a:t>
            </a:r>
            <a:r>
              <a:rPr lang="nl-NL" sz="1400" dirty="0">
                <a:ea typeface="+mn-lt"/>
                <a:cs typeface="+mn-lt"/>
              </a:rPr>
              <a:t>/</a:t>
            </a:r>
            <a:r>
              <a:rPr lang="nl-NL" sz="1400" err="1">
                <a:ea typeface="+mn-lt"/>
                <a:cs typeface="+mn-lt"/>
              </a:rPr>
              <a:t>admin</a:t>
            </a:r>
            <a:r>
              <a:rPr lang="nl-NL" sz="1400" dirty="0">
                <a:ea typeface="+mn-lt"/>
                <a:cs typeface="+mn-lt"/>
              </a:rPr>
              <a:t>/</a:t>
            </a:r>
            <a:r>
              <a:rPr lang="nl-NL" sz="1400" err="1">
                <a:ea typeface="+mn-lt"/>
                <a:cs typeface="+mn-lt"/>
              </a:rPr>
              <a:t>hpc</a:t>
            </a:r>
            <a:r>
              <a:rPr lang="nl-NL" sz="1400" dirty="0">
                <a:ea typeface="+mn-lt"/>
                <a:cs typeface="+mn-lt"/>
              </a:rPr>
              <a:t>/</a:t>
            </a:r>
            <a:r>
              <a:rPr lang="nl-NL" sz="1400" err="1">
                <a:ea typeface="+mn-lt"/>
                <a:cs typeface="+mn-lt"/>
              </a:rPr>
              <a:t>sw</a:t>
            </a:r>
            <a:r>
              <a:rPr lang="nl-NL" sz="1400" dirty="0">
                <a:ea typeface="+mn-lt"/>
                <a:cs typeface="+mn-lt"/>
              </a:rPr>
              <a:t>/</a:t>
            </a:r>
            <a:r>
              <a:rPr lang="nl-NL" sz="1400" err="1">
                <a:ea typeface="+mn-lt"/>
                <a:cs typeface="+mn-lt"/>
              </a:rPr>
              <a:t>hpc</a:t>
            </a:r>
            <a:r>
              <a:rPr lang="nl-NL" sz="1400" dirty="0">
                <a:ea typeface="+mn-lt"/>
                <a:cs typeface="+mn-lt"/>
              </a:rPr>
              <a:t>/</a:t>
            </a:r>
            <a:r>
              <a:rPr lang="nl-NL" sz="1400" err="1">
                <a:ea typeface="+mn-lt"/>
                <a:cs typeface="+mn-lt"/>
              </a:rPr>
              <a:t>sbin</a:t>
            </a:r>
            <a:r>
              <a:rPr lang="nl-NL" sz="1400" dirty="0">
                <a:ea typeface="+mn-lt"/>
                <a:cs typeface="+mn-lt"/>
              </a:rPr>
              <a:t>:/</a:t>
            </a:r>
            <a:r>
              <a:rPr lang="nl-NL" sz="1400" err="1">
                <a:ea typeface="+mn-lt"/>
                <a:cs typeface="+mn-lt"/>
              </a:rPr>
              <a:t>usr</a:t>
            </a:r>
            <a:r>
              <a:rPr lang="nl-NL" sz="1400" dirty="0">
                <a:ea typeface="+mn-lt"/>
                <a:cs typeface="+mn-lt"/>
              </a:rPr>
              <a:t>/</a:t>
            </a:r>
            <a:r>
              <a:rPr lang="nl-NL" sz="1400" err="1">
                <a:ea typeface="+mn-lt"/>
                <a:cs typeface="+mn-lt"/>
              </a:rPr>
              <a:t>local</a:t>
            </a:r>
            <a:r>
              <a:rPr lang="nl-NL" sz="1400" dirty="0">
                <a:ea typeface="+mn-lt"/>
                <a:cs typeface="+mn-lt"/>
              </a:rPr>
              <a:t>/bin:/</a:t>
            </a:r>
            <a:r>
              <a:rPr lang="nl-NL" sz="1400" err="1">
                <a:ea typeface="+mn-lt"/>
                <a:cs typeface="+mn-lt"/>
              </a:rPr>
              <a:t>usr</a:t>
            </a:r>
            <a:r>
              <a:rPr lang="nl-NL" sz="1400" dirty="0">
                <a:ea typeface="+mn-lt"/>
                <a:cs typeface="+mn-lt"/>
              </a:rPr>
              <a:t>/bin:/</a:t>
            </a:r>
            <a:r>
              <a:rPr lang="nl-NL" sz="1400" err="1">
                <a:ea typeface="+mn-lt"/>
                <a:cs typeface="+mn-lt"/>
              </a:rPr>
              <a:t>usr</a:t>
            </a:r>
            <a:r>
              <a:rPr lang="nl-NL" sz="1400" dirty="0">
                <a:ea typeface="+mn-lt"/>
                <a:cs typeface="+mn-lt"/>
              </a:rPr>
              <a:t>/</a:t>
            </a:r>
            <a:r>
              <a:rPr lang="nl-NL" sz="1400" err="1">
                <a:ea typeface="+mn-lt"/>
                <a:cs typeface="+mn-lt"/>
              </a:rPr>
              <a:t>local</a:t>
            </a:r>
            <a:r>
              <a:rPr lang="nl-NL" sz="1400" dirty="0">
                <a:ea typeface="+mn-lt"/>
                <a:cs typeface="+mn-lt"/>
              </a:rPr>
              <a:t>/</a:t>
            </a:r>
            <a:r>
              <a:rPr lang="nl-NL" sz="1400" err="1">
                <a:ea typeface="+mn-lt"/>
                <a:cs typeface="+mn-lt"/>
              </a:rPr>
              <a:t>sbin</a:t>
            </a:r>
            <a:r>
              <a:rPr lang="nl-NL" sz="1400" dirty="0">
                <a:ea typeface="+mn-lt"/>
                <a:cs typeface="+mn-lt"/>
              </a:rPr>
              <a:t>:/</a:t>
            </a:r>
            <a:r>
              <a:rPr lang="nl-NL" sz="1400" err="1">
                <a:ea typeface="+mn-lt"/>
                <a:cs typeface="+mn-lt"/>
              </a:rPr>
              <a:t>usr</a:t>
            </a:r>
            <a:r>
              <a:rPr lang="nl-NL" sz="1400" dirty="0">
                <a:ea typeface="+mn-lt"/>
                <a:cs typeface="+mn-lt"/>
              </a:rPr>
              <a:t>/</a:t>
            </a:r>
            <a:r>
              <a:rPr lang="nl-NL" sz="1400" err="1">
                <a:ea typeface="+mn-lt"/>
                <a:cs typeface="+mn-lt"/>
              </a:rPr>
              <a:t>sbin</a:t>
            </a:r>
            <a:endParaRPr lang="nl-NL" err="1">
              <a:ea typeface="+mn-lt"/>
              <a:cs typeface="+mn-lt"/>
            </a:endParaRPr>
          </a:p>
          <a:p>
            <a:pPr marL="0" indent="0">
              <a:spcBef>
                <a:spcPts val="0"/>
              </a:spcBef>
              <a:spcAft>
                <a:spcPts val="0"/>
              </a:spcAft>
              <a:buNone/>
            </a:pPr>
            <a:endParaRPr lang="nl-NL" sz="1400" dirty="0">
              <a:latin typeface="Courier New"/>
              <a:ea typeface="Calibri"/>
              <a:cs typeface="Courier New"/>
            </a:endParaRP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t>The OS finds the </a:t>
            </a:r>
            <a:r>
              <a:rPr lang="en-US" sz="1600" dirty="0">
                <a:latin typeface="Courier New"/>
                <a:cs typeface="Courier New"/>
              </a:rPr>
              <a:t>python3</a:t>
            </a:r>
            <a:r>
              <a:rPr lang="en-US" sz="1600" dirty="0"/>
              <a:t> from the module environment because </a:t>
            </a:r>
            <a:r>
              <a:rPr lang="en-US" sz="1600" dirty="0">
                <a:latin typeface="Courier New"/>
                <a:cs typeface="Courier New"/>
              </a:rPr>
              <a:t>PATH</a:t>
            </a:r>
            <a:r>
              <a:rPr lang="en-US" sz="1600" dirty="0"/>
              <a:t> includes the directory in which </a:t>
            </a:r>
            <a:r>
              <a:rPr lang="en-US" sz="1600" dirty="0">
                <a:latin typeface="Courier New"/>
                <a:cs typeface="Courier New"/>
              </a:rPr>
              <a:t>python3</a:t>
            </a:r>
            <a:r>
              <a:rPr lang="en-US" sz="1600" dirty="0"/>
              <a:t> is located</a:t>
            </a:r>
            <a:endParaRPr lang="en-US" sz="1600" dirty="0">
              <a:ea typeface="Calibri"/>
              <a:cs typeface="Calibri"/>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1552645026"/>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Attempt 2: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a:latin typeface="Courier New"/>
                <a:cs typeface="Courier New"/>
              </a:rPr>
              <a:t># We </a:t>
            </a:r>
            <a:r>
              <a:rPr lang="nl-NL" sz="1400" dirty="0" err="1">
                <a:latin typeface="Courier New"/>
                <a:cs typeface="Courier New"/>
              </a:rPr>
              <a:t>don’t</a:t>
            </a:r>
            <a:r>
              <a:rPr lang="nl-NL" sz="1400" dirty="0">
                <a:latin typeface="Courier New"/>
                <a:cs typeface="Courier New"/>
              </a:rPr>
              <a:t> want </a:t>
            </a:r>
            <a:r>
              <a:rPr lang="nl-NL" sz="1400" dirty="0" err="1">
                <a:latin typeface="Courier New"/>
                <a:cs typeface="Courier New"/>
              </a:rPr>
              <a:t>it</a:t>
            </a:r>
            <a:r>
              <a:rPr lang="nl-NL" sz="1400" dirty="0">
                <a:latin typeface="Courier New"/>
                <a:cs typeface="Courier New"/>
              </a:rPr>
              <a:t> </a:t>
            </a:r>
            <a:r>
              <a:rPr lang="nl-NL" sz="1400" dirty="0" err="1">
                <a:latin typeface="Courier New"/>
                <a:cs typeface="Courier New"/>
              </a:rPr>
              <a:t>to</a:t>
            </a:r>
            <a:r>
              <a:rPr lang="nl-NL" sz="1400" dirty="0">
                <a:latin typeface="Courier New"/>
                <a:cs typeface="Courier New"/>
              </a:rPr>
              <a:t> </a:t>
            </a:r>
            <a:r>
              <a:rPr lang="nl-NL" sz="1400" dirty="0" err="1">
                <a:latin typeface="Courier New"/>
                <a:cs typeface="Courier New"/>
              </a:rPr>
              <a:t>pick</a:t>
            </a:r>
            <a:r>
              <a:rPr lang="nl-NL" sz="1400" dirty="0">
                <a:latin typeface="Courier New"/>
                <a:cs typeface="Courier New"/>
              </a:rPr>
              <a:t> up PYTHON packages </a:t>
            </a:r>
            <a:r>
              <a:rPr lang="nl-NL" sz="1400" dirty="0" err="1">
                <a:latin typeface="Courier New"/>
                <a:cs typeface="Courier New"/>
              </a:rPr>
              <a:t>from</a:t>
            </a:r>
            <a:r>
              <a:rPr lang="nl-NL" sz="1400" dirty="0">
                <a:latin typeface="Courier New"/>
                <a:cs typeface="Courier New"/>
              </a:rPr>
              <a:t> </a:t>
            </a:r>
            <a:r>
              <a:rPr lang="nl-NL" sz="1400" dirty="0" err="1">
                <a:latin typeface="Courier New"/>
                <a:cs typeface="Courier New"/>
              </a:rPr>
              <a:t>our</a:t>
            </a:r>
            <a:r>
              <a:rPr lang="nl-NL" sz="1400" dirty="0">
                <a:latin typeface="Courier New"/>
                <a:cs typeface="Courier New"/>
              </a:rPr>
              <a:t> course </a:t>
            </a:r>
            <a:r>
              <a:rPr lang="nl-NL" sz="1400" dirty="0" err="1">
                <a:latin typeface="Courier New"/>
                <a:cs typeface="Courier New"/>
              </a:rPr>
              <a:t>environmen</a:t>
            </a:r>
            <a:r>
              <a:rPr lang="nl-NL" sz="1400" dirty="0">
                <a:latin typeface="Courier New"/>
                <a:cs typeface="Courier New"/>
              </a:rPr>
              <a:t> </a:t>
            </a:r>
            <a:r>
              <a:rPr lang="nl-NL" sz="1400" dirty="0" err="1">
                <a:latin typeface="Courier New"/>
                <a:cs typeface="Courier New"/>
              </a:rPr>
              <a:t>for</a:t>
            </a:r>
            <a:r>
              <a:rPr lang="nl-NL" sz="1400" dirty="0">
                <a:latin typeface="Courier New"/>
                <a:cs typeface="Courier New"/>
              </a:rPr>
              <a:t> </a:t>
            </a:r>
            <a:r>
              <a:rPr lang="nl-NL" sz="1400" dirty="0" err="1">
                <a:latin typeface="Courier New"/>
                <a:cs typeface="Courier New"/>
              </a:rPr>
              <a:t>this</a:t>
            </a:r>
            <a:r>
              <a:rPr lang="nl-NL" sz="1400" dirty="0">
                <a:latin typeface="Courier New"/>
                <a:cs typeface="Courier New"/>
              </a:rPr>
              <a:t> demo</a:t>
            </a:r>
          </a:p>
          <a:p>
            <a:pPr marL="0" indent="0">
              <a:spcBef>
                <a:spcPts val="0"/>
              </a:spcBef>
              <a:spcAft>
                <a:spcPts val="0"/>
              </a:spcAft>
              <a:buNone/>
            </a:pPr>
            <a:r>
              <a:rPr lang="nl-NL" sz="1400" dirty="0" err="1">
                <a:latin typeface="Courier New"/>
                <a:cs typeface="Courier New"/>
              </a:rPr>
              <a:t>unset</a:t>
            </a:r>
            <a:r>
              <a:rPr lang="nl-NL" sz="1400" dirty="0">
                <a:latin typeface="Courier New"/>
                <a:cs typeface="Courier New"/>
              </a:rPr>
              <a:t> PYTHONPATH</a:t>
            </a:r>
          </a:p>
          <a:p>
            <a:pPr marL="0" indent="0">
              <a:spcBef>
                <a:spcPts val="0"/>
              </a:spcBef>
              <a:spcAft>
                <a:spcPts val="0"/>
              </a:spcAft>
              <a:buNone/>
            </a:pPr>
            <a:endParaRPr lang="nl-NL" sz="140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a:cs typeface="Courier New"/>
              </a:rPr>
              <a:t>source </a:t>
            </a:r>
            <a:r>
              <a:rPr lang="nl-NL" sz="1400" dirty="0" err="1">
                <a:latin typeface="Courier New"/>
                <a:cs typeface="Courier New"/>
              </a:rPr>
              <a:t>my_pytorch_venv</a:t>
            </a:r>
            <a:r>
              <a:rPr lang="nl-NL" sz="1400" dirty="0">
                <a:latin typeface="Courier New"/>
                <a:cs typeface="Courier New"/>
              </a:rPr>
              <a:t>/bin/</a:t>
            </a:r>
            <a:r>
              <a:rPr lang="nl-NL" sz="1400" dirty="0" err="1">
                <a:latin typeface="Courier New"/>
                <a:cs typeface="Courier New"/>
              </a:rPr>
              <a:t>activate</a:t>
            </a:r>
            <a:endParaRPr lang="nl-NL" sz="1400">
              <a:latin typeface="Courier New"/>
              <a:cs typeface="Courier New"/>
            </a:endParaRPr>
          </a:p>
          <a:p>
            <a:pPr marL="0" indent="0">
              <a:spcBef>
                <a:spcPts val="0"/>
              </a:spcBef>
              <a:spcAft>
                <a:spcPts val="0"/>
              </a:spcAft>
              <a:buNone/>
            </a:pPr>
            <a:r>
              <a:rPr lang="en-US" sz="1400" dirty="0">
                <a:latin typeface="Courier New"/>
                <a:cs typeface="Courier New"/>
              </a:rPr>
              <a:t>pip3 install torch </a:t>
            </a:r>
            <a:r>
              <a:rPr lang="en-US" sz="1400" dirty="0" err="1">
                <a:latin typeface="Courier New"/>
                <a:cs typeface="Courier New"/>
              </a:rPr>
              <a:t>torchvision</a:t>
            </a:r>
            <a:r>
              <a:rPr lang="en-US" sz="1400" dirty="0">
                <a:latin typeface="Courier New"/>
                <a:cs typeface="Courier New"/>
              </a:rPr>
              <a:t> </a:t>
            </a:r>
            <a:r>
              <a:rPr lang="en-US" sz="1400" dirty="0" err="1">
                <a:latin typeface="Courier New"/>
                <a:cs typeface="Courier New"/>
              </a:rPr>
              <a:t>torchaudio</a:t>
            </a:r>
            <a:r>
              <a:rPr lang="en-US" sz="1400" dirty="0">
                <a:latin typeface="Courier New"/>
                <a:cs typeface="Courier New"/>
              </a:rPr>
              <a:t> --index-</a:t>
            </a:r>
            <a:r>
              <a:rPr lang="en-US" sz="1400" dirty="0" err="1">
                <a:latin typeface="Courier New"/>
                <a:cs typeface="Courier New"/>
              </a:rPr>
              <a:t>url</a:t>
            </a:r>
            <a:r>
              <a:rPr lang="en-US" sz="1400" dirty="0">
                <a:latin typeface="Courier New"/>
                <a:cs typeface="Courier New"/>
              </a:rPr>
              <a:t> https://download.pytorch.org/whl/cu117 (instruction from </a:t>
            </a:r>
            <a:r>
              <a:rPr lang="en-US" sz="1400" dirty="0">
                <a:latin typeface="Courier New"/>
                <a:cs typeface="Courier New"/>
                <a:hlinkClick r:id="rId2"/>
              </a:rPr>
              <a:t>https://pytorch.org/get-started/locally/</a:t>
            </a:r>
            <a:r>
              <a:rPr lang="en-US" sz="1400" dirty="0">
                <a:latin typeface="Courier New"/>
                <a:cs typeface="Courier New"/>
              </a:rPr>
              <a:t>)</a:t>
            </a:r>
          </a:p>
          <a:p>
            <a:pPr marL="0" indent="0">
              <a:spcBef>
                <a:spcPts val="0"/>
              </a:spcBef>
              <a:spcAft>
                <a:spcPts val="0"/>
              </a:spcAft>
              <a:buNone/>
            </a:pPr>
            <a:endParaRPr lang="en-US" sz="140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a:cs typeface="Courier New"/>
              </a:rPr>
              <a:t>Python</a:t>
            </a:r>
          </a:p>
          <a:p>
            <a:pPr marL="0" indent="0">
              <a:spcBef>
                <a:spcPts val="0"/>
              </a:spcBef>
              <a:spcAft>
                <a:spcPts val="0"/>
              </a:spcAft>
              <a:buNone/>
            </a:pPr>
            <a:r>
              <a:rPr lang="en-US" sz="1400" dirty="0">
                <a:latin typeface="Courier New"/>
                <a:cs typeface="Courier New"/>
              </a:rPr>
              <a:t>&gt;&gt;&gt; import torch</a:t>
            </a:r>
          </a:p>
          <a:p>
            <a:pPr marL="0" indent="0">
              <a:spcBef>
                <a:spcPts val="0"/>
              </a:spcBef>
              <a:spcAft>
                <a:spcPts val="0"/>
              </a:spcAft>
              <a:buNone/>
            </a:pPr>
            <a:r>
              <a:rPr lang="en-US" sz="1400" dirty="0">
                <a:latin typeface="Courier New"/>
                <a:cs typeface="Courier New"/>
              </a:rPr>
              <a:t>&gt;&gt;&gt; </a:t>
            </a:r>
            <a:r>
              <a:rPr lang="en-US" sz="1400" dirty="0" err="1">
                <a:latin typeface="Courier New"/>
                <a:cs typeface="Courier New"/>
              </a:rPr>
              <a:t>torch.__file</a:t>
            </a:r>
            <a:r>
              <a:rPr lang="en-US" sz="1400" dirty="0">
                <a:latin typeface="Courier New"/>
                <a:cs typeface="Courier New"/>
              </a:rPr>
              <a:t>__</a:t>
            </a:r>
          </a:p>
          <a:p>
            <a:pPr marL="0" indent="0">
              <a:spcBef>
                <a:spcPts val="0"/>
              </a:spcBef>
              <a:spcAft>
                <a:spcPts val="0"/>
              </a:spcAft>
              <a:buNone/>
            </a:pPr>
            <a:r>
              <a:rPr lang="en-US" sz="1400" dirty="0">
                <a:latin typeface="Courier New"/>
                <a:cs typeface="Courier New"/>
              </a:rPr>
              <a:t>'/</a:t>
            </a:r>
            <a:r>
              <a:rPr lang="en-US" sz="1400" dirty="0" err="1">
                <a:latin typeface="Courier New"/>
                <a:cs typeface="Courier New"/>
              </a:rPr>
              <a:t>gpfs</a:t>
            </a:r>
            <a:r>
              <a:rPr lang="en-US" sz="1400" dirty="0">
                <a:latin typeface="Courier New"/>
                <a:cs typeface="Courier New"/>
              </a:rPr>
              <a:t>/home4/</a:t>
            </a:r>
            <a:r>
              <a:rPr lang="en-US" sz="1400" dirty="0" err="1">
                <a:latin typeface="Courier New"/>
                <a:cs typeface="Courier New"/>
              </a:rPr>
              <a:t>robertsc</a:t>
            </a:r>
            <a:r>
              <a:rPr lang="en-US" sz="1400" dirty="0">
                <a:latin typeface="Courier New"/>
                <a:cs typeface="Courier New"/>
              </a:rPr>
              <a:t>/</a:t>
            </a:r>
            <a:r>
              <a:rPr lang="en-US" sz="1400" dirty="0" err="1">
                <a:latin typeface="Courier New"/>
                <a:cs typeface="Courier New"/>
              </a:rPr>
              <a:t>my_pytorch_venv</a:t>
            </a:r>
            <a:r>
              <a:rPr lang="en-US" sz="1400" dirty="0">
                <a:latin typeface="Courier New"/>
                <a:cs typeface="Courier New"/>
              </a:rPr>
              <a:t>/lib/python3.11/site-packages/torch/__init__.py'</a:t>
            </a:r>
          </a:p>
          <a:p>
            <a:pPr marL="0" indent="0">
              <a:spcBef>
                <a:spcPts val="0"/>
              </a:spcBef>
              <a:spcAft>
                <a:spcPts val="0"/>
              </a:spcAft>
              <a:buNone/>
            </a:pPr>
            <a:r>
              <a:rPr lang="en-US" sz="1400" dirty="0">
                <a:latin typeface="Courier New"/>
                <a:cs typeface="Courier New"/>
              </a:rPr>
              <a:t>&gt;&gt;&gt; </a:t>
            </a:r>
            <a:r>
              <a:rPr lang="en-US" sz="1400" dirty="0" err="1">
                <a:latin typeface="Courier New"/>
                <a:cs typeface="Courier New"/>
              </a:rPr>
              <a:t>torch.cuda.is_available</a:t>
            </a: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True</a:t>
            </a:r>
          </a:p>
          <a:p>
            <a:pPr marL="0" indent="0">
              <a:spcBef>
                <a:spcPts val="0"/>
              </a:spcBef>
              <a:spcAft>
                <a:spcPts val="0"/>
              </a:spcAft>
              <a:buNone/>
            </a:pPr>
            <a:r>
              <a:rPr lang="en-US" sz="1400" dirty="0">
                <a:latin typeface="Courier New"/>
                <a:cs typeface="Courier New"/>
              </a:rPr>
              <a:t>&gt;&gt;&gt; </a:t>
            </a:r>
            <a:r>
              <a:rPr lang="en-US" sz="1400" dirty="0" err="1">
                <a:latin typeface="Courier New"/>
                <a:cs typeface="Courier New"/>
              </a:rPr>
              <a:t>torch.backends.cudnn.version</a:t>
            </a: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8500</a:t>
            </a:r>
          </a:p>
          <a:p>
            <a:pPr marL="0" indent="0">
              <a:spcBef>
                <a:spcPts val="0"/>
              </a:spcBef>
              <a:spcAft>
                <a:spcPts val="0"/>
              </a:spcAft>
              <a:buNone/>
            </a:pPr>
            <a:r>
              <a:rPr lang="en-US" sz="1400" dirty="0">
                <a:latin typeface="Courier New"/>
                <a:cs typeface="Courier New"/>
              </a:rPr>
              <a:t>&gt;&gt;&gt; </a:t>
            </a:r>
            <a:r>
              <a:rPr lang="en-US" sz="1400" dirty="0" err="1">
                <a:latin typeface="Courier New"/>
                <a:cs typeface="Courier New"/>
              </a:rPr>
              <a:t>torch.backends.cudnn.enabled</a:t>
            </a:r>
            <a:endParaRPr lang="en-US" sz="1400" dirty="0">
              <a:latin typeface="Courier New"/>
              <a:cs typeface="Courier New"/>
            </a:endParaRPr>
          </a:p>
          <a:p>
            <a:pPr marL="0" indent="0">
              <a:spcBef>
                <a:spcPts val="0"/>
              </a:spcBef>
              <a:spcAft>
                <a:spcPts val="0"/>
              </a:spcAft>
              <a:buNone/>
            </a:pPr>
            <a:r>
              <a:rPr lang="en-US" sz="1400" dirty="0">
                <a:latin typeface="Courier New"/>
                <a:cs typeface="Courier New"/>
              </a:rPr>
              <a:t>True</a:t>
            </a:r>
          </a:p>
          <a:p>
            <a:pPr marL="0" indent="0">
              <a:spcBef>
                <a:spcPts val="0"/>
              </a:spcBef>
              <a:spcAft>
                <a:spcPts val="0"/>
              </a:spcAft>
              <a:buNone/>
            </a:pPr>
            <a:endParaRPr lang="en-US" sz="1600"/>
          </a:p>
          <a:p>
            <a:pPr marL="0" indent="0">
              <a:spcBef>
                <a:spcPts val="0"/>
              </a:spcBef>
              <a:spcAft>
                <a:spcPts val="0"/>
              </a:spcAft>
              <a:buNone/>
            </a:pPr>
            <a:r>
              <a:rPr lang="en-US" sz="1600" dirty="0"/>
              <a:t>Ok, cool, GPU support just works with </a:t>
            </a:r>
            <a:r>
              <a:rPr lang="en-US" sz="1600" dirty="0" err="1"/>
              <a:t>PyTorch</a:t>
            </a:r>
            <a:r>
              <a:rPr lang="en-US" sz="1600" dirty="0"/>
              <a:t>. It is not always that easy though…</a:t>
            </a:r>
            <a:endParaRPr lang="en-US" sz="1600" dirty="0">
              <a:ea typeface="Calibri"/>
              <a:cs typeface="Calibri"/>
            </a:endParaRPr>
          </a:p>
          <a:p>
            <a:pPr marL="0" indent="0">
              <a:spcBef>
                <a:spcPts val="0"/>
              </a:spcBef>
              <a:spcAft>
                <a:spcPts val="0"/>
              </a:spcAft>
              <a:buNone/>
            </a:pPr>
            <a:endParaRPr lang="en-US" sz="1600"/>
          </a:p>
          <a:p>
            <a:pPr marL="0" indent="0">
              <a:spcBef>
                <a:spcPts val="0"/>
              </a:spcBef>
              <a:spcAft>
                <a:spcPts val="0"/>
              </a:spcAft>
              <a:buNone/>
            </a:pPr>
            <a:r>
              <a:rPr lang="en-US" sz="1600" dirty="0"/>
              <a:t>BONUS QUESTION: where does torch find the CUDA installation?</a:t>
            </a:r>
            <a:endParaRPr lang="en-US" sz="1600" dirty="0">
              <a:ea typeface="Calibri"/>
              <a:cs typeface="Calibri"/>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Tree>
    <p:extLst>
      <p:ext uri="{BB962C8B-B14F-4D97-AF65-F5344CB8AC3E}">
        <p14:creationId xmlns:p14="http://schemas.microsoft.com/office/powerpoint/2010/main" val="439146108"/>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400" dirty="0">
                <a:latin typeface="Courier New"/>
                <a:cs typeface="Courier New"/>
              </a:rPr>
              <a:t>$ python -m </a:t>
            </a:r>
            <a:r>
              <a:rPr lang="nl-NL" sz="1400" dirty="0" err="1">
                <a:latin typeface="Courier New"/>
                <a:cs typeface="Courier New"/>
              </a:rPr>
              <a:t>venv</a:t>
            </a:r>
            <a:r>
              <a:rPr lang="nl-NL" sz="1400" dirty="0">
                <a:latin typeface="Courier New"/>
                <a:cs typeface="Courier New"/>
              </a:rPr>
              <a:t> my_tf_venv</a:t>
            </a:r>
          </a:p>
          <a:p>
            <a:pPr marL="0" indent="0">
              <a:spcBef>
                <a:spcPts val="0"/>
              </a:spcBef>
              <a:spcAft>
                <a:spcPts val="0"/>
              </a:spcAft>
              <a:buNone/>
            </a:pPr>
            <a:r>
              <a:rPr lang="en-US" sz="1400" dirty="0">
                <a:latin typeface="Courier New"/>
                <a:cs typeface="Courier New"/>
              </a:rPr>
              <a:t>$ source </a:t>
            </a:r>
            <a:r>
              <a:rPr lang="en-US" sz="1400" dirty="0" err="1">
                <a:latin typeface="Courier New"/>
                <a:cs typeface="Courier New"/>
              </a:rPr>
              <a:t>my_tf_venv</a:t>
            </a:r>
            <a:r>
              <a:rPr lang="en-US" sz="1400" dirty="0">
                <a:latin typeface="Courier New"/>
                <a:cs typeface="Courier New"/>
              </a:rPr>
              <a:t>/bin/activate</a:t>
            </a:r>
          </a:p>
          <a:p>
            <a:pPr marL="0" indent="0">
              <a:spcBef>
                <a:spcPts val="0"/>
              </a:spcBef>
              <a:spcAft>
                <a:spcPts val="0"/>
              </a:spcAft>
              <a:buNone/>
            </a:pPr>
            <a:r>
              <a:rPr lang="en-US" sz="1400">
                <a:latin typeface="Courier New"/>
                <a:cs typeface="Courier New"/>
              </a:rPr>
              <a:t>$ pip3 install nvidia-cudnn-cu11==8.6.0.163 tensorflow==2.12.* (instructions from </a:t>
            </a:r>
            <a:r>
              <a:rPr lang="en-US" sz="1400" dirty="0">
                <a:latin typeface="Courier New"/>
                <a:cs typeface="Courier New"/>
                <a:hlinkClick r:id="rId2"/>
              </a:rPr>
              <a:t>https://www.tensorflow.org/install/pip</a:t>
            </a: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 python3 -c "import </a:t>
            </a:r>
            <a:r>
              <a:rPr lang="en-US" sz="1400" dirty="0" err="1">
                <a:latin typeface="Courier New"/>
                <a:cs typeface="Courier New"/>
              </a:rPr>
              <a:t>tensorflow</a:t>
            </a:r>
            <a:r>
              <a:rPr lang="en-US" sz="1400" dirty="0">
                <a:latin typeface="Courier New"/>
                <a:cs typeface="Courier New"/>
              </a:rPr>
              <a:t> as </a:t>
            </a:r>
            <a:r>
              <a:rPr lang="en-US" sz="1400" dirty="0" err="1">
                <a:latin typeface="Courier New"/>
                <a:cs typeface="Courier New"/>
              </a:rPr>
              <a:t>tf</a:t>
            </a:r>
            <a:r>
              <a:rPr lang="en-US" sz="1400" dirty="0">
                <a:latin typeface="Courier New"/>
                <a:cs typeface="Courier New"/>
              </a:rPr>
              <a:t>; print(</a:t>
            </a:r>
            <a:r>
              <a:rPr lang="en-US" sz="1400" dirty="0" err="1">
                <a:latin typeface="Courier New"/>
                <a:cs typeface="Courier New"/>
              </a:rPr>
              <a:t>tf.config.list_physical_devices</a:t>
            </a:r>
            <a:r>
              <a:rPr lang="en-US" sz="1400" dirty="0">
                <a:latin typeface="Courier New"/>
                <a:cs typeface="Courier New"/>
              </a:rPr>
              <a:t>('GPU'))"</a:t>
            </a:r>
          </a:p>
          <a:p>
            <a:pPr marL="0" indent="0">
              <a:spcBef>
                <a:spcPts val="0"/>
              </a:spcBef>
              <a:spcAft>
                <a:spcPts val="0"/>
              </a:spcAft>
              <a:buNone/>
            </a:pPr>
            <a:r>
              <a:rPr lang="en-US" sz="1400" dirty="0">
                <a:latin typeface="Courier New"/>
                <a:cs typeface="Courier New"/>
              </a:rPr>
              <a:t>2023-05-12 15:49:48.115916: I </a:t>
            </a:r>
            <a:r>
              <a:rPr lang="en-US" sz="1400" dirty="0" err="1">
                <a:latin typeface="Courier New"/>
                <a:cs typeface="Courier New"/>
              </a:rPr>
              <a:t>tensorflow</a:t>
            </a:r>
            <a:r>
              <a:rPr lang="en-US" sz="1400" dirty="0">
                <a:latin typeface="Courier New"/>
                <a:cs typeface="Courier New"/>
              </a:rPr>
              <a:t>/</a:t>
            </a:r>
            <a:r>
              <a:rPr lang="en-US" sz="1400" dirty="0" err="1">
                <a:latin typeface="Courier New"/>
                <a:cs typeface="Courier New"/>
              </a:rPr>
              <a:t>tsl</a:t>
            </a:r>
            <a:r>
              <a:rPr lang="en-US" sz="1400" dirty="0">
                <a:latin typeface="Courier New"/>
                <a:cs typeface="Courier New"/>
              </a:rPr>
              <a:t>/</a:t>
            </a:r>
            <a:r>
              <a:rPr lang="en-US" sz="1400" dirty="0" err="1">
                <a:latin typeface="Courier New"/>
                <a:cs typeface="Courier New"/>
              </a:rPr>
              <a:t>cuda</a:t>
            </a:r>
            <a:r>
              <a:rPr lang="en-US" sz="1400" dirty="0">
                <a:latin typeface="Courier New"/>
                <a:cs typeface="Courier New"/>
              </a:rPr>
              <a:t>/cudart_stub.cc:28] Could not find </a:t>
            </a:r>
            <a:r>
              <a:rPr lang="en-US" sz="1400" dirty="0" err="1">
                <a:latin typeface="Courier New"/>
                <a:cs typeface="Courier New"/>
              </a:rPr>
              <a:t>cuda</a:t>
            </a:r>
            <a:r>
              <a:rPr lang="en-US" sz="1400" dirty="0">
                <a:latin typeface="Courier New"/>
                <a:cs typeface="Courier New"/>
              </a:rPr>
              <a:t> drivers on your machine, GPU will not be used.</a:t>
            </a:r>
          </a:p>
          <a:p>
            <a:pPr marL="0" indent="0">
              <a:spcBef>
                <a:spcPts val="0"/>
              </a:spcBef>
              <a:spcAft>
                <a:spcPts val="0"/>
              </a:spcAft>
              <a:buNone/>
            </a:pPr>
            <a:r>
              <a:rPr lang="en-US" sz="1400" dirty="0">
                <a:latin typeface="Courier New"/>
                <a:cs typeface="Courier New"/>
              </a:rPr>
              <a:t>2023-05-12 15:49:48.222125: I </a:t>
            </a:r>
            <a:r>
              <a:rPr lang="en-US" sz="1400" dirty="0" err="1">
                <a:latin typeface="Courier New"/>
                <a:cs typeface="Courier New"/>
              </a:rPr>
              <a:t>tensorflow</a:t>
            </a:r>
            <a:r>
              <a:rPr lang="en-US" sz="1400" dirty="0">
                <a:latin typeface="Courier New"/>
                <a:cs typeface="Courier New"/>
              </a:rPr>
              <a:t>/</a:t>
            </a:r>
            <a:r>
              <a:rPr lang="en-US" sz="1400" dirty="0" err="1">
                <a:latin typeface="Courier New"/>
                <a:cs typeface="Courier New"/>
              </a:rPr>
              <a:t>tsl</a:t>
            </a:r>
            <a:r>
              <a:rPr lang="en-US" sz="1400" dirty="0">
                <a:latin typeface="Courier New"/>
                <a:cs typeface="Courier New"/>
              </a:rPr>
              <a:t>/</a:t>
            </a:r>
            <a:r>
              <a:rPr lang="en-US" sz="1400" dirty="0" err="1">
                <a:latin typeface="Courier New"/>
                <a:cs typeface="Courier New"/>
              </a:rPr>
              <a:t>cuda</a:t>
            </a:r>
            <a:r>
              <a:rPr lang="en-US" sz="1400" dirty="0">
                <a:latin typeface="Courier New"/>
                <a:cs typeface="Courier New"/>
              </a:rPr>
              <a:t>/cudart_stub.cc:28] Could not find </a:t>
            </a:r>
            <a:r>
              <a:rPr lang="en-US" sz="1400" dirty="0" err="1">
                <a:latin typeface="Courier New"/>
                <a:cs typeface="Courier New"/>
              </a:rPr>
              <a:t>cuda</a:t>
            </a:r>
            <a:r>
              <a:rPr lang="en-US" sz="1400" dirty="0">
                <a:latin typeface="Courier New"/>
                <a:cs typeface="Courier New"/>
              </a:rPr>
              <a:t> drivers on your machine, GPU will not be used.</a:t>
            </a:r>
          </a:p>
          <a:p>
            <a:pPr marL="0" indent="0">
              <a:spcBef>
                <a:spcPts val="0"/>
              </a:spcBef>
              <a:spcAft>
                <a:spcPts val="0"/>
              </a:spcAft>
              <a:buNone/>
            </a:pPr>
            <a:r>
              <a:rPr lang="en-US" sz="1400" dirty="0">
                <a:latin typeface="Courier New"/>
                <a:cs typeface="Courier New"/>
              </a:rPr>
              <a:t>2023-05-12 15:49:48.222644: I </a:t>
            </a:r>
            <a:r>
              <a:rPr lang="en-US" sz="1400" dirty="0" err="1">
                <a:latin typeface="Courier New"/>
                <a:cs typeface="Courier New"/>
              </a:rPr>
              <a:t>tensorflow</a:t>
            </a:r>
            <a:r>
              <a:rPr lang="en-US" sz="1400" dirty="0">
                <a:latin typeface="Courier New"/>
                <a:cs typeface="Courier New"/>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a:cs typeface="Courier New"/>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a:cs typeface="Courier New"/>
              </a:rPr>
              <a:t>2023-05-12 15:49:49.932425: W </a:t>
            </a:r>
            <a:r>
              <a:rPr lang="en-US" sz="1400" dirty="0" err="1">
                <a:latin typeface="Courier New"/>
                <a:cs typeface="Courier New"/>
              </a:rPr>
              <a:t>tensorflow</a:t>
            </a:r>
            <a:r>
              <a:rPr lang="en-US" sz="1400" dirty="0">
                <a:latin typeface="Courier New"/>
                <a:cs typeface="Courier New"/>
              </a:rPr>
              <a:t>/compiler/tf2tensorrt/utils/py_utils.cc:38] TF-TRT Warning: Could not find </a:t>
            </a:r>
            <a:r>
              <a:rPr lang="en-US" sz="1400" dirty="0" err="1">
                <a:latin typeface="Courier New"/>
                <a:cs typeface="Courier New"/>
              </a:rPr>
              <a:t>TensorRT</a:t>
            </a:r>
            <a:endParaRPr lang="en-US" sz="1400" dirty="0">
              <a:latin typeface="Courier New"/>
              <a:cs typeface="Courier New"/>
            </a:endParaRPr>
          </a:p>
          <a:p>
            <a:pPr marL="0" indent="0">
              <a:spcBef>
                <a:spcPts val="0"/>
              </a:spcBef>
              <a:spcAft>
                <a:spcPts val="0"/>
              </a:spcAft>
              <a:buNone/>
            </a:pPr>
            <a:r>
              <a:rPr lang="en-US" sz="1400" dirty="0">
                <a:latin typeface="Courier New"/>
                <a:cs typeface="Courier New"/>
              </a:rPr>
              <a:t>2023-05-12 15:49:52.152843: W </a:t>
            </a:r>
            <a:r>
              <a:rPr lang="en-US" sz="1400" dirty="0" err="1">
                <a:latin typeface="Courier New"/>
                <a:cs typeface="Courier New"/>
              </a:rPr>
              <a:t>tensorflow</a:t>
            </a:r>
            <a:r>
              <a:rPr lang="en-US" sz="1400" dirty="0">
                <a:latin typeface="Courier New"/>
                <a:cs typeface="Courier New"/>
              </a:rPr>
              <a:t>/core/</a:t>
            </a:r>
            <a:r>
              <a:rPr lang="en-US" sz="1400" dirty="0" err="1">
                <a:latin typeface="Courier New"/>
                <a:cs typeface="Courier New"/>
              </a:rPr>
              <a:t>common_runtime</a:t>
            </a:r>
            <a:r>
              <a:rPr lang="en-US" sz="1400" dirty="0">
                <a:latin typeface="Courier New"/>
                <a:cs typeface="Courier New"/>
              </a:rPr>
              <a:t>/</a:t>
            </a:r>
            <a:r>
              <a:rPr lang="en-US" sz="1400" dirty="0" err="1">
                <a:latin typeface="Courier New"/>
                <a:cs typeface="Courier New"/>
              </a:rPr>
              <a:t>gpu</a:t>
            </a:r>
            <a:r>
              <a:rPr lang="en-US" sz="1400" dirty="0">
                <a:latin typeface="Courier New"/>
                <a:cs typeface="Courier New"/>
              </a:rPr>
              <a:t>/gpu_device.cc:1956] Cannot </a:t>
            </a:r>
            <a:r>
              <a:rPr lang="en-US" sz="1400" dirty="0" err="1">
                <a:latin typeface="Courier New"/>
                <a:cs typeface="Courier New"/>
              </a:rPr>
              <a:t>dlopen</a:t>
            </a:r>
            <a:r>
              <a:rPr lang="en-US" sz="1400" dirty="0">
                <a:latin typeface="Courier New"/>
                <a:cs typeface="Courier New"/>
              </a:rPr>
              <a:t> some GPU libraries. 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a:cs typeface="Courier New"/>
              </a:rPr>
              <a:t>Skipping registering GPU devices...</a:t>
            </a:r>
          </a:p>
          <a:p>
            <a:pPr marL="0" indent="0">
              <a:spcBef>
                <a:spcPts val="0"/>
              </a:spcBef>
              <a:spcAft>
                <a:spcPts val="0"/>
              </a:spcAft>
              <a:buNone/>
            </a:pPr>
            <a:r>
              <a:rPr lang="en-US" sz="1400" dirty="0">
                <a:latin typeface="Courier New"/>
                <a:cs typeface="Courier New"/>
              </a:rPr>
              <a:t>[]</a:t>
            </a:r>
            <a:endParaRPr lang="en-US" sz="1600" dirty="0">
              <a:latin typeface="Courier New"/>
              <a:cs typeface="Courier New"/>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Tree>
    <p:extLst>
      <p:ext uri="{BB962C8B-B14F-4D97-AF65-F5344CB8AC3E}">
        <p14:creationId xmlns:p14="http://schemas.microsoft.com/office/powerpoint/2010/main" val="1451747353"/>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en-US" sz="1400" dirty="0">
                <a:latin typeface="Courier New"/>
                <a:cs typeface="Courier New"/>
              </a:rPr>
              <a:t>$ python3 -c "import </a:t>
            </a:r>
            <a:r>
              <a:rPr lang="en-US" sz="1400" dirty="0" err="1">
                <a:latin typeface="Courier New"/>
                <a:cs typeface="Courier New"/>
              </a:rPr>
              <a:t>tensorflow</a:t>
            </a:r>
            <a:r>
              <a:rPr lang="en-US" sz="1400" dirty="0">
                <a:latin typeface="Courier New"/>
                <a:cs typeface="Courier New"/>
              </a:rPr>
              <a:t> as </a:t>
            </a:r>
            <a:r>
              <a:rPr lang="en-US" sz="1400" dirty="0" err="1">
                <a:latin typeface="Courier New"/>
                <a:cs typeface="Courier New"/>
              </a:rPr>
              <a:t>tf</a:t>
            </a:r>
            <a:r>
              <a:rPr lang="en-US" sz="1400" dirty="0">
                <a:latin typeface="Courier New"/>
                <a:cs typeface="Courier New"/>
              </a:rPr>
              <a:t>; print(</a:t>
            </a:r>
            <a:r>
              <a:rPr lang="en-US" sz="1400" dirty="0" err="1">
                <a:latin typeface="Courier New"/>
                <a:cs typeface="Courier New"/>
              </a:rPr>
              <a:t>tf.config.list_physical_devices</a:t>
            </a:r>
            <a:r>
              <a:rPr lang="en-US" sz="1400" dirty="0">
                <a:latin typeface="Courier New"/>
                <a:cs typeface="Courier New"/>
              </a:rPr>
              <a:t>('GPU'))"</a:t>
            </a:r>
          </a:p>
          <a:p>
            <a:pPr marL="0" indent="0">
              <a:spcBef>
                <a:spcPts val="0"/>
              </a:spcBef>
              <a:spcAft>
                <a:spcPts val="0"/>
              </a:spcAft>
              <a:buNone/>
            </a:pPr>
            <a:r>
              <a:rPr lang="en-US" sz="1400" dirty="0">
                <a:latin typeface="Courier New"/>
                <a:cs typeface="Courier New"/>
              </a:rPr>
              <a:t>2023-05-12 15:49:48.222125: I </a:t>
            </a:r>
            <a:r>
              <a:rPr lang="en-US" sz="1400" dirty="0" err="1">
                <a:latin typeface="Courier New"/>
                <a:cs typeface="Courier New"/>
              </a:rPr>
              <a:t>tensorflow</a:t>
            </a:r>
            <a:r>
              <a:rPr lang="en-US" sz="1400" dirty="0">
                <a:latin typeface="Courier New"/>
                <a:cs typeface="Courier New"/>
              </a:rPr>
              <a:t>/</a:t>
            </a:r>
            <a:r>
              <a:rPr lang="en-US" sz="1400" dirty="0" err="1">
                <a:latin typeface="Courier New"/>
                <a:cs typeface="Courier New"/>
              </a:rPr>
              <a:t>tsl</a:t>
            </a:r>
            <a:r>
              <a:rPr lang="en-US" sz="1400" dirty="0">
                <a:latin typeface="Courier New"/>
                <a:cs typeface="Courier New"/>
              </a:rPr>
              <a:t>/</a:t>
            </a:r>
            <a:r>
              <a:rPr lang="en-US" sz="1400" dirty="0" err="1">
                <a:latin typeface="Courier New"/>
                <a:cs typeface="Courier New"/>
              </a:rPr>
              <a:t>cuda</a:t>
            </a:r>
            <a:r>
              <a:rPr lang="en-US" sz="1400" dirty="0">
                <a:latin typeface="Courier New"/>
                <a:cs typeface="Courier New"/>
              </a:rPr>
              <a:t>/cudart_stub.cc:28] </a:t>
            </a:r>
            <a:r>
              <a:rPr lang="en-US" sz="1400" b="1" dirty="0">
                <a:latin typeface="Courier New"/>
                <a:cs typeface="Courier New"/>
              </a:rPr>
              <a:t>Could not find </a:t>
            </a:r>
            <a:r>
              <a:rPr lang="en-US" sz="1400" b="1" dirty="0" err="1">
                <a:latin typeface="Courier New"/>
                <a:cs typeface="Courier New"/>
              </a:rPr>
              <a:t>cuda</a:t>
            </a:r>
            <a:r>
              <a:rPr lang="en-US" sz="1400" b="1" dirty="0">
                <a:latin typeface="Courier New"/>
                <a:cs typeface="Courier New"/>
              </a:rPr>
              <a:t> drivers on your machine, GPU will not be used</a:t>
            </a: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2023-05-12 15:49:52.152843: W </a:t>
            </a:r>
            <a:r>
              <a:rPr lang="en-US" sz="1400" dirty="0" err="1">
                <a:latin typeface="Courier New"/>
                <a:cs typeface="Courier New"/>
              </a:rPr>
              <a:t>tensorflow</a:t>
            </a:r>
            <a:r>
              <a:rPr lang="en-US" sz="1400" dirty="0">
                <a:latin typeface="Courier New"/>
                <a:cs typeface="Courier New"/>
              </a:rPr>
              <a:t>/core/</a:t>
            </a:r>
            <a:r>
              <a:rPr lang="en-US" sz="1400" dirty="0" err="1">
                <a:latin typeface="Courier New"/>
                <a:cs typeface="Courier New"/>
              </a:rPr>
              <a:t>common_runtime</a:t>
            </a:r>
            <a:r>
              <a:rPr lang="en-US" sz="1400" dirty="0">
                <a:latin typeface="Courier New"/>
                <a:cs typeface="Courier New"/>
              </a:rPr>
              <a:t>/</a:t>
            </a:r>
            <a:r>
              <a:rPr lang="en-US" sz="1400" dirty="0" err="1">
                <a:latin typeface="Courier New"/>
                <a:cs typeface="Courier New"/>
              </a:rPr>
              <a:t>gpu</a:t>
            </a:r>
            <a:r>
              <a:rPr lang="en-US" sz="1400" dirty="0">
                <a:latin typeface="Courier New"/>
                <a:cs typeface="Courier New"/>
              </a:rPr>
              <a:t>/gpu_device.cc:1956] </a:t>
            </a:r>
            <a:r>
              <a:rPr lang="en-US" sz="1400" b="1" dirty="0">
                <a:latin typeface="Courier New"/>
                <a:cs typeface="Courier New"/>
              </a:rPr>
              <a:t>Cannot </a:t>
            </a:r>
            <a:r>
              <a:rPr lang="en-US" sz="1400" b="1" dirty="0" err="1">
                <a:latin typeface="Courier New"/>
                <a:cs typeface="Courier New"/>
              </a:rPr>
              <a:t>dlopen</a:t>
            </a:r>
            <a:r>
              <a:rPr lang="en-US" sz="1400" b="1" dirty="0">
                <a:latin typeface="Courier New"/>
                <a:cs typeface="Courier New"/>
              </a:rPr>
              <a:t> some GPU libraries. </a:t>
            </a:r>
            <a:r>
              <a:rPr lang="en-US" sz="1400" dirty="0">
                <a:latin typeface="Courier New"/>
                <a:cs typeface="Courier New"/>
              </a:rPr>
              <a:t>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a:cs typeface="Courier New"/>
              </a:rPr>
              <a:t>Skipping registering GPU devices...</a:t>
            </a:r>
          </a:p>
          <a:p>
            <a:pPr marL="0" indent="0">
              <a:spcBef>
                <a:spcPts val="0"/>
              </a:spcBef>
              <a:spcAft>
                <a:spcPts val="0"/>
              </a:spcAft>
              <a:buNone/>
            </a:pPr>
            <a:r>
              <a:rPr lang="en-US" sz="1400" dirty="0">
                <a:latin typeface="Courier New"/>
                <a:cs typeface="Courier New"/>
              </a:rPr>
              <a:t>[]</a:t>
            </a:r>
          </a:p>
          <a:p>
            <a:pPr marL="0" indent="0">
              <a:spcBef>
                <a:spcPts val="0"/>
              </a:spcBef>
              <a:spcAft>
                <a:spcPts val="0"/>
              </a:spcAft>
              <a:buNone/>
            </a:pPr>
            <a:endParaRPr lang="en-US" sz="1600"/>
          </a:p>
          <a:p>
            <a:pPr marL="0" indent="0">
              <a:spcBef>
                <a:spcPts val="0"/>
              </a:spcBef>
              <a:spcAft>
                <a:spcPts val="0"/>
              </a:spcAft>
              <a:buNone/>
            </a:pPr>
            <a:r>
              <a:rPr lang="en-US" sz="1800" dirty="0"/>
              <a:t>This TensorFlow installation is not using the GPUs! You wouldn’t believe how many users don’t read these warnings. They allocate (very) expensive GPUs, and then don’t use them… Please make us happy, don’t do this! </a:t>
            </a:r>
            <a:endParaRPr lang="en-US" sz="1800" dirty="0">
              <a:ea typeface="Calibri"/>
              <a:cs typeface="Calibri"/>
              <a:sym typeface="Wingdings" panose="05000000000000000000" pitchFamily="2" charset="2"/>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2336787060"/>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a:latin typeface="Courier New" panose="02070309020205020404" pitchFamily="49" charset="0"/>
                <a:cs typeface="Courier New" panose="02070309020205020404" pitchFamily="49" charset="0"/>
              </a:rPr>
              <a:t>$ python3 -c "import </a:t>
            </a:r>
            <a:r>
              <a:rPr lang="en-US" sz="1400" err="1">
                <a:latin typeface="Courier New" panose="02070309020205020404" pitchFamily="49" charset="0"/>
                <a:cs typeface="Courier New" panose="02070309020205020404" pitchFamily="49" charset="0"/>
              </a:rPr>
              <a:t>tensorflow</a:t>
            </a:r>
            <a:r>
              <a:rPr lang="en-US" sz="1400">
                <a:latin typeface="Courier New" panose="02070309020205020404" pitchFamily="49" charset="0"/>
                <a:cs typeface="Courier New" panose="02070309020205020404" pitchFamily="49" charset="0"/>
              </a:rPr>
              <a:t> as </a:t>
            </a:r>
            <a:r>
              <a:rPr lang="en-US" sz="1400" err="1">
                <a:latin typeface="Courier New" panose="02070309020205020404" pitchFamily="49" charset="0"/>
                <a:cs typeface="Courier New" panose="02070309020205020404" pitchFamily="49" charset="0"/>
              </a:rPr>
              <a:t>tf</a:t>
            </a:r>
            <a:r>
              <a:rPr lang="en-US" sz="1400">
                <a:latin typeface="Courier New" panose="02070309020205020404" pitchFamily="49" charset="0"/>
                <a:cs typeface="Courier New" panose="02070309020205020404" pitchFamily="49" charset="0"/>
              </a:rPr>
              <a:t>; print(</a:t>
            </a:r>
            <a:r>
              <a:rPr lang="en-US" sz="1400" err="1">
                <a:latin typeface="Courier New" panose="02070309020205020404" pitchFamily="49" charset="0"/>
                <a:cs typeface="Courier New" panose="02070309020205020404" pitchFamily="49" charset="0"/>
              </a:rPr>
              <a:t>tf.config.list_physical_devices</a:t>
            </a:r>
            <a:r>
              <a:rPr lang="en-US" sz="140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a:latin typeface="Courier New" panose="02070309020205020404" pitchFamily="49" charset="0"/>
                <a:cs typeface="Courier New" panose="02070309020205020404" pitchFamily="49" charset="0"/>
              </a:rPr>
              <a:t>2023-05-12 15:49:48.222644: I </a:t>
            </a:r>
            <a:r>
              <a:rPr lang="en-US" sz="1400" err="1">
                <a:latin typeface="Courier New" panose="02070309020205020404" pitchFamily="49" charset="0"/>
                <a:cs typeface="Courier New" panose="02070309020205020404" pitchFamily="49" charset="0"/>
              </a:rPr>
              <a:t>tensorflow</a:t>
            </a:r>
            <a:r>
              <a:rPr lang="en-US" sz="1400">
                <a:latin typeface="Courier New" panose="02070309020205020404" pitchFamily="49" charset="0"/>
                <a:cs typeface="Courier New" panose="02070309020205020404" pitchFamily="49" charset="0"/>
              </a:rPr>
              <a:t>/core/platform/cpu_feature_guard.cc:182] </a:t>
            </a:r>
            <a:r>
              <a:rPr lang="en-US" sz="1400" b="1">
                <a:latin typeface="Courier New" panose="02070309020205020404" pitchFamily="49" charset="0"/>
                <a:cs typeface="Courier New" panose="02070309020205020404" pitchFamily="49" charset="0"/>
              </a:rPr>
              <a:t>This TensorFlow binary is optimized to use available CPU instructions in performance-critical operations.</a:t>
            </a:r>
          </a:p>
          <a:p>
            <a:pPr marL="0" indent="0">
              <a:spcBef>
                <a:spcPts val="0"/>
              </a:spcBef>
              <a:spcAft>
                <a:spcPts val="0"/>
              </a:spcAft>
              <a:buNone/>
            </a:pPr>
            <a:r>
              <a:rPr lang="en-US" sz="1400" b="1">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a:p>
          <a:p>
            <a:pPr marL="0" indent="0">
              <a:spcBef>
                <a:spcPts val="0"/>
              </a:spcBef>
              <a:spcAft>
                <a:spcPts val="0"/>
              </a:spcAft>
              <a:buNone/>
            </a:pPr>
            <a:r>
              <a:rPr lang="en-US" sz="1800"/>
              <a:t>This TensorFlow itself is build without modern extensions to the X86_64 instruction set (AVX2, AVX512 and FMA). This problem is somewhat mitigated by the fact that for performance critical functions, TensorFlow uses low level CPU libraries that </a:t>
            </a:r>
            <a:r>
              <a:rPr lang="en-US" sz="1800" i="1"/>
              <a:t>are</a:t>
            </a:r>
            <a:r>
              <a:rPr lang="en-US" sz="1800"/>
              <a:t> optimized (we will get back to this later today).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440386802"/>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Why does this happen?</a:t>
            </a:r>
          </a:p>
          <a:p>
            <a:pPr>
              <a:buFont typeface="Arial" panose="020B0604020202020204" pitchFamily="34" charset="0"/>
              <a:buChar char="•"/>
            </a:pPr>
            <a:r>
              <a:rPr lang="nl-NL"/>
              <a:t>The TensorFlow library (a binary!) is built against a certain version of CUDA</a:t>
            </a:r>
          </a:p>
          <a:p>
            <a:pPr>
              <a:buFont typeface="Arial" panose="020B0604020202020204" pitchFamily="34" charset="0"/>
              <a:buChar char="•"/>
            </a:pPr>
            <a:r>
              <a:rPr lang="nl-NL"/>
              <a:t>CUDA is a </a:t>
            </a:r>
            <a:r>
              <a:rPr lang="nl-NL" b="1"/>
              <a:t>dependency</a:t>
            </a:r>
            <a:r>
              <a:rPr lang="nl-NL"/>
              <a:t> for TensorFlow</a:t>
            </a:r>
          </a:p>
          <a:p>
            <a:pPr>
              <a:buFont typeface="Arial" panose="020B0604020202020204" pitchFamily="34" charset="0"/>
              <a:buChar char="•"/>
            </a:pPr>
            <a:r>
              <a:rPr lang="nl-NL"/>
              <a:t>Pip installs </a:t>
            </a:r>
            <a:r>
              <a:rPr lang="nl-NL" i="1"/>
              <a:t>python</a:t>
            </a:r>
            <a:r>
              <a:rPr lang="nl-NL"/>
              <a:t> dependencies automatically. But it can not do the same for non-python dependencies: you need to provide those yourself!</a:t>
            </a:r>
          </a:p>
          <a:p>
            <a:pPr>
              <a:buFont typeface="Arial" panose="020B0604020202020204" pitchFamily="34" charset="0"/>
              <a:buChar char="•"/>
            </a:pPr>
            <a:r>
              <a:rPr lang="nl-NL">
                <a:hlinkClick r:id="rId2"/>
              </a:rPr>
              <a:t>https://www.tensorflow.org/install/source#tested_build_configurations</a:t>
            </a:r>
            <a:r>
              <a:rPr lang="nl-NL"/>
              <a:t> shows which CUDA/cuDNN versions are used by which TF versions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Tree>
    <p:extLst>
      <p:ext uri="{BB962C8B-B14F-4D97-AF65-F5344CB8AC3E}">
        <p14:creationId xmlns:p14="http://schemas.microsoft.com/office/powerpoint/2010/main" val="311229359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a:t>Use software from the module environment whenever you can</a:t>
            </a:r>
          </a:p>
          <a:p>
            <a:pPr marL="512763" lvl="1">
              <a:buFont typeface="Arial" panose="020B0604020202020204" pitchFamily="34" charset="0"/>
              <a:buChar char="•"/>
            </a:pPr>
            <a:r>
              <a:rPr lang="en-US"/>
              <a:t>Build on top of the module environment when you have to</a:t>
            </a:r>
          </a:p>
          <a:p>
            <a:pPr>
              <a:buFont typeface="Arial" panose="020B0604020202020204" pitchFamily="34" charset="0"/>
              <a:buChar char="•"/>
            </a:pPr>
            <a:r>
              <a:rPr lang="en-US"/>
              <a:t>Never use system installations of Python/GNU compilers/Perl/</a:t>
            </a:r>
            <a:r>
              <a:rPr lang="en-US" err="1"/>
              <a:t>etc</a:t>
            </a:r>
            <a:endParaRPr lang="en-US"/>
          </a:p>
          <a:p>
            <a:pPr>
              <a:buFont typeface="Arial" panose="020B0604020202020204" pitchFamily="34" charset="0"/>
              <a:buChar char="•"/>
            </a:pPr>
            <a:r>
              <a:rPr lang="en-US"/>
              <a:t>If you need additional Python packages: built a virtual environment on top of software from the module environment</a:t>
            </a:r>
          </a:p>
          <a:p>
            <a:pPr marL="539750" lvl="1">
              <a:buFont typeface="Arial" panose="020B0604020202020204" pitchFamily="34" charset="0"/>
              <a:buChar char="•"/>
            </a:pPr>
            <a:r>
              <a:rPr lang="en-US"/>
              <a:t>Load the modules first, </a:t>
            </a:r>
            <a:r>
              <a:rPr lang="en-US" i="1"/>
              <a:t>then</a:t>
            </a:r>
            <a:r>
              <a:rPr lang="en-US"/>
              <a:t> create / load the virtual environment</a:t>
            </a:r>
          </a:p>
          <a:p>
            <a:pPr>
              <a:buFont typeface="Arial" panose="020B0604020202020204" pitchFamily="34" charset="0"/>
              <a:buChar char="•"/>
            </a:pPr>
            <a:endParaRPr lang="en-US"/>
          </a:p>
          <a:p>
            <a:pPr>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818290594"/>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spcBef>
                <a:spcPts val="0"/>
              </a:spcBef>
              <a:spcAft>
                <a:spcPts val="0"/>
              </a:spcAft>
              <a:buNone/>
            </a:pPr>
            <a:r>
              <a:rPr lang="nl-NL" sz="1800" dirty="0" err="1">
                <a:latin typeface="+mj-lt"/>
                <a:cs typeface="Courier New"/>
              </a:rPr>
              <a:t>So</a:t>
            </a:r>
            <a:r>
              <a:rPr lang="nl-NL" sz="1800" dirty="0">
                <a:latin typeface="+mj-lt"/>
                <a:cs typeface="Courier New"/>
              </a:rPr>
              <a:t>, </a:t>
            </a:r>
            <a:r>
              <a:rPr lang="nl-NL" sz="1800" dirty="0" err="1">
                <a:latin typeface="+mj-lt"/>
                <a:cs typeface="Courier New"/>
              </a:rPr>
              <a:t>what</a:t>
            </a:r>
            <a:r>
              <a:rPr lang="nl-NL" sz="1800" dirty="0">
                <a:latin typeface="+mj-lt"/>
                <a:cs typeface="Courier New"/>
              </a:rPr>
              <a:t> </a:t>
            </a:r>
            <a:r>
              <a:rPr lang="nl-NL" sz="1800" dirty="0" err="1">
                <a:latin typeface="+mj-lt"/>
                <a:cs typeface="Courier New"/>
              </a:rPr>
              <a:t>if</a:t>
            </a:r>
            <a:r>
              <a:rPr lang="nl-NL" sz="1800" dirty="0">
                <a:latin typeface="+mj-lt"/>
                <a:cs typeface="Courier New"/>
              </a:rPr>
              <a:t> </a:t>
            </a:r>
            <a:r>
              <a:rPr lang="nl-NL" sz="1800" dirty="0" err="1">
                <a:latin typeface="+mj-lt"/>
                <a:cs typeface="Courier New"/>
              </a:rPr>
              <a:t>supply</a:t>
            </a:r>
            <a:r>
              <a:rPr lang="nl-NL" sz="1800" dirty="0">
                <a:latin typeface="+mj-lt"/>
                <a:cs typeface="Courier New"/>
              </a:rPr>
              <a:t> </a:t>
            </a:r>
            <a:r>
              <a:rPr lang="nl-NL" sz="1800" dirty="0" err="1">
                <a:latin typeface="+mj-lt"/>
                <a:cs typeface="Courier New"/>
              </a:rPr>
              <a:t>the</a:t>
            </a:r>
            <a:r>
              <a:rPr lang="nl-NL" sz="1800" dirty="0">
                <a:latin typeface="+mj-lt"/>
                <a:cs typeface="Courier New"/>
              </a:rPr>
              <a:t> </a:t>
            </a:r>
            <a:r>
              <a:rPr lang="nl-NL" sz="1800" dirty="0" err="1">
                <a:latin typeface="+mj-lt"/>
                <a:cs typeface="Courier New"/>
              </a:rPr>
              <a:t>necessary</a:t>
            </a:r>
            <a:r>
              <a:rPr lang="nl-NL" sz="1800" dirty="0">
                <a:latin typeface="+mj-lt"/>
                <a:cs typeface="Courier New"/>
              </a:rPr>
              <a:t> </a:t>
            </a:r>
            <a:r>
              <a:rPr lang="nl-NL" sz="1800" dirty="0" err="1">
                <a:latin typeface="+mj-lt"/>
                <a:cs typeface="Courier New"/>
              </a:rPr>
              <a:t>cuDNN</a:t>
            </a:r>
            <a:r>
              <a:rPr lang="nl-NL" sz="1800" dirty="0">
                <a:latin typeface="+mj-lt"/>
                <a:cs typeface="Courier New"/>
              </a:rPr>
              <a:t> (</a:t>
            </a:r>
            <a:r>
              <a:rPr lang="nl-NL" sz="1800" dirty="0" err="1">
                <a:latin typeface="+mj-lt"/>
                <a:cs typeface="Courier New"/>
              </a:rPr>
              <a:t>version</a:t>
            </a:r>
            <a:r>
              <a:rPr lang="nl-NL" sz="1800" dirty="0">
                <a:latin typeface="+mj-lt"/>
                <a:cs typeface="Courier New"/>
              </a:rPr>
              <a:t> 8.6) </a:t>
            </a:r>
            <a:r>
              <a:rPr lang="nl-NL" sz="1800" dirty="0" err="1">
                <a:latin typeface="+mj-lt"/>
                <a:cs typeface="Courier New"/>
              </a:rPr>
              <a:t>and</a:t>
            </a:r>
            <a:r>
              <a:rPr lang="nl-NL" sz="1800" dirty="0">
                <a:latin typeface="+mj-lt"/>
                <a:cs typeface="Courier New"/>
              </a:rPr>
              <a:t> CUDA (</a:t>
            </a:r>
            <a:r>
              <a:rPr lang="nl-NL" sz="1800" dirty="0" err="1">
                <a:latin typeface="+mj-lt"/>
                <a:cs typeface="Courier New"/>
              </a:rPr>
              <a:t>version</a:t>
            </a:r>
            <a:r>
              <a:rPr lang="nl-NL" sz="1800" dirty="0">
                <a:latin typeface="+mj-lt"/>
                <a:cs typeface="Courier New"/>
              </a:rPr>
              <a:t> 11.8) at </a:t>
            </a:r>
            <a:r>
              <a:rPr lang="nl-NL" sz="1800" dirty="0" err="1">
                <a:latin typeface="+mj-lt"/>
                <a:cs typeface="Courier New"/>
              </a:rPr>
              <a:t>runtime</a:t>
            </a:r>
            <a:r>
              <a:rPr lang="nl-NL" sz="1800" dirty="0">
                <a:latin typeface="+mj-lt"/>
                <a:cs typeface="Courier New"/>
              </a:rPr>
              <a:t>?</a:t>
            </a:r>
          </a:p>
          <a:p>
            <a:pPr marL="0" indent="0">
              <a:spcBef>
                <a:spcPts val="0"/>
              </a:spcBef>
              <a:spcAft>
                <a:spcPts val="0"/>
              </a:spcAft>
              <a:buNone/>
            </a:pPr>
            <a:endParaRPr lang="nl-NL" sz="1400">
              <a:latin typeface="+mj-lt"/>
              <a:cs typeface="Courier New" panose="02070309020205020404" pitchFamily="49" charset="0"/>
            </a:endParaRPr>
          </a:p>
          <a:p>
            <a:pPr marL="0" indent="0">
              <a:spcBef>
                <a:spcPts val="0"/>
              </a:spcBef>
              <a:spcAft>
                <a:spcPts val="0"/>
              </a:spcAft>
              <a:buNone/>
            </a:pPr>
            <a:r>
              <a:rPr lang="nl-NL" sz="1400">
                <a:latin typeface="Courier New"/>
                <a:cs typeface="Courier New"/>
              </a:rPr>
              <a:t>$ module load </a:t>
            </a:r>
            <a:r>
              <a:rPr lang="nl-NL" sz="1400">
                <a:latin typeface="Courier New"/>
                <a:ea typeface="+mn-lt"/>
                <a:cs typeface="+mn-lt"/>
              </a:rPr>
              <a:t>cuDNN/8.9.2.26-CUDA-12.1.1</a:t>
            </a:r>
          </a:p>
          <a:p>
            <a:pPr marL="0" indent="0">
              <a:spcBef>
                <a:spcPts val="0"/>
              </a:spcBef>
              <a:spcAft>
                <a:spcPts val="0"/>
              </a:spcAft>
              <a:buNone/>
            </a:pPr>
            <a:r>
              <a:rPr lang="en-US" sz="1400" dirty="0">
                <a:latin typeface="Courier New"/>
                <a:cs typeface="Courier New"/>
              </a:rPr>
              <a:t>$ python3 -c "import </a:t>
            </a:r>
            <a:r>
              <a:rPr lang="en-US" sz="1400" dirty="0" err="1">
                <a:latin typeface="Courier New"/>
                <a:cs typeface="Courier New"/>
              </a:rPr>
              <a:t>tensorflow</a:t>
            </a:r>
            <a:r>
              <a:rPr lang="en-US" sz="1400" dirty="0">
                <a:latin typeface="Courier New"/>
                <a:cs typeface="Courier New"/>
              </a:rPr>
              <a:t> as </a:t>
            </a:r>
            <a:r>
              <a:rPr lang="en-US" sz="1400" dirty="0" err="1">
                <a:latin typeface="Courier New"/>
                <a:cs typeface="Courier New"/>
              </a:rPr>
              <a:t>tf</a:t>
            </a:r>
            <a:r>
              <a:rPr lang="en-US" sz="1400" dirty="0">
                <a:latin typeface="Courier New"/>
                <a:cs typeface="Courier New"/>
              </a:rPr>
              <a:t>; </a:t>
            </a:r>
            <a:r>
              <a:rPr lang="en-US" sz="1400" b="1" dirty="0">
                <a:latin typeface="Courier New"/>
                <a:cs typeface="Courier New"/>
              </a:rPr>
              <a:t>print(</a:t>
            </a:r>
            <a:r>
              <a:rPr lang="en-US" sz="1400" b="1" dirty="0" err="1">
                <a:latin typeface="Courier New"/>
                <a:cs typeface="Courier New"/>
              </a:rPr>
              <a:t>tf.config.list_physical_devices</a:t>
            </a:r>
            <a:r>
              <a:rPr lang="en-US" sz="1400" b="1" dirty="0">
                <a:latin typeface="Courier New"/>
                <a:cs typeface="Courier New"/>
              </a:rPr>
              <a:t>('GPU’))</a:t>
            </a:r>
            <a:r>
              <a:rPr lang="en-US" sz="1400" dirty="0">
                <a:latin typeface="Courier New"/>
                <a:cs typeface="Courier New"/>
              </a:rPr>
              <a:t>”</a:t>
            </a:r>
          </a:p>
          <a:p>
            <a:pPr marL="0" indent="0">
              <a:spcBef>
                <a:spcPts val="0"/>
              </a:spcBef>
              <a:spcAft>
                <a:spcPts val="0"/>
              </a:spcAft>
              <a:buNone/>
            </a:pPr>
            <a:r>
              <a:rPr lang="en-US" sz="1400" dirty="0">
                <a:latin typeface="Courier New"/>
                <a:cs typeface="Courier New"/>
              </a:rPr>
              <a:t>2023-05-12 16:00:34.191403: I </a:t>
            </a:r>
            <a:r>
              <a:rPr lang="en-US" sz="1400" dirty="0" err="1">
                <a:latin typeface="Courier New"/>
                <a:cs typeface="Courier New"/>
              </a:rPr>
              <a:t>tensorflow</a:t>
            </a:r>
            <a:r>
              <a:rPr lang="en-US" sz="1400" dirty="0">
                <a:latin typeface="Courier New"/>
                <a:cs typeface="Courier New"/>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a:cs typeface="Courier New"/>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a:cs typeface="Courier New"/>
              </a:rPr>
              <a:t>2023-05-12 16:00:35.657146: W </a:t>
            </a:r>
            <a:r>
              <a:rPr lang="en-US" sz="1400" dirty="0" err="1">
                <a:latin typeface="Courier New"/>
                <a:cs typeface="Courier New"/>
              </a:rPr>
              <a:t>tensorflow</a:t>
            </a:r>
            <a:r>
              <a:rPr lang="en-US" sz="1400" dirty="0">
                <a:latin typeface="Courier New"/>
                <a:cs typeface="Courier New"/>
              </a:rPr>
              <a:t>/compiler/tf2tensorrt/utils/py_utils.cc:38] TF-TRT Warning: Could not find </a:t>
            </a:r>
            <a:r>
              <a:rPr lang="en-US" sz="1400" dirty="0" err="1">
                <a:latin typeface="Courier New"/>
                <a:cs typeface="Courier New"/>
              </a:rPr>
              <a:t>TensorRT</a:t>
            </a:r>
            <a:endParaRPr lang="en-US" sz="1400" dirty="0">
              <a:latin typeface="Courier New"/>
              <a:cs typeface="Courier New"/>
            </a:endParaRPr>
          </a:p>
          <a:p>
            <a:pPr marL="0" indent="0">
              <a:spcBef>
                <a:spcPts val="0"/>
              </a:spcBef>
              <a:spcAft>
                <a:spcPts val="0"/>
              </a:spcAft>
              <a:buNone/>
            </a:pPr>
            <a:r>
              <a:rPr lang="en-US" sz="1400" b="1" dirty="0">
                <a:latin typeface="Courier New"/>
                <a:cs typeface="Courier New"/>
              </a:rPr>
              <a:t>[</a:t>
            </a:r>
            <a:r>
              <a:rPr lang="en-US" sz="1400" b="1" dirty="0" err="1">
                <a:latin typeface="Courier New"/>
                <a:cs typeface="Courier New"/>
              </a:rPr>
              <a:t>PhysicalDevice</a:t>
            </a:r>
            <a:r>
              <a:rPr lang="en-US" sz="1400" b="1" dirty="0">
                <a:latin typeface="Courier New"/>
                <a:cs typeface="Courier New"/>
              </a:rPr>
              <a:t>(name='/physical_device:GPU:0', </a:t>
            </a:r>
            <a:r>
              <a:rPr lang="en-US" sz="1400" b="1" dirty="0" err="1">
                <a:latin typeface="Courier New"/>
                <a:cs typeface="Courier New"/>
              </a:rPr>
              <a:t>device_type</a:t>
            </a:r>
            <a:r>
              <a:rPr lang="en-US" sz="1400" b="1" dirty="0">
                <a:latin typeface="Courier New"/>
                <a:cs typeface="Courier New"/>
              </a:rPr>
              <a:t>='GPU')]</a:t>
            </a:r>
          </a:p>
          <a:p>
            <a:pPr marL="0" indent="0">
              <a:spcBef>
                <a:spcPts val="0"/>
              </a:spcBef>
              <a:spcAft>
                <a:spcPts val="0"/>
              </a:spcAft>
              <a:buNone/>
            </a:pPr>
            <a:endParaRPr lang="en-US" sz="1600"/>
          </a:p>
          <a:p>
            <a:pPr marL="0" indent="0">
              <a:spcBef>
                <a:spcPts val="0"/>
              </a:spcBef>
              <a:spcAft>
                <a:spcPts val="0"/>
              </a:spcAft>
              <a:buNone/>
            </a:pPr>
            <a:r>
              <a:rPr lang="en-US" sz="1800" dirty="0"/>
              <a:t>Yes, TensorFlow now sees the GPU in my node!</a:t>
            </a:r>
            <a:endParaRPr lang="en-US" sz="1800" dirty="0">
              <a:ea typeface="Calibri"/>
              <a:cs typeface="Calibri"/>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Tree>
    <p:extLst>
      <p:ext uri="{BB962C8B-B14F-4D97-AF65-F5344CB8AC3E}">
        <p14:creationId xmlns:p14="http://schemas.microsoft.com/office/powerpoint/2010/main" val="1160637474"/>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So, what did we just do…?</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latin typeface="+mj-lt"/>
                <a:cs typeface="Courier New" panose="02070309020205020404" pitchFamily="49" charset="0"/>
              </a:rPr>
              <a:t>We installed TensorFlow and PyTorch from their wheels. That means we are doing a </a:t>
            </a:r>
            <a:r>
              <a:rPr lang="nl-NL" b="1">
                <a:latin typeface="+mj-lt"/>
                <a:cs typeface="Courier New" panose="02070309020205020404" pitchFamily="49" charset="0"/>
              </a:rPr>
              <a:t>binary</a:t>
            </a:r>
            <a:r>
              <a:rPr lang="nl-NL">
                <a:latin typeface="+mj-lt"/>
                <a:cs typeface="Courier New" panose="02070309020205020404" pitchFamily="49" charset="0"/>
              </a:rPr>
              <a:t> installation. Essentially, we are just copying </a:t>
            </a:r>
            <a:r>
              <a:rPr lang="nl-NL" i="1">
                <a:latin typeface="+mj-lt"/>
                <a:cs typeface="Courier New" panose="02070309020205020404" pitchFamily="49" charset="0"/>
              </a:rPr>
              <a:t>already compiled</a:t>
            </a:r>
            <a:r>
              <a:rPr lang="nl-NL">
                <a:latin typeface="+mj-lt"/>
                <a:cs typeface="Courier New" panose="02070309020205020404" pitchFamily="49" charset="0"/>
              </a:rPr>
              <a:t> executables (+ python scripts) and libraries to our system. </a:t>
            </a:r>
          </a:p>
          <a:p>
            <a:pPr marL="0" indent="0">
              <a:buNone/>
            </a:pPr>
            <a:r>
              <a:rPr lang="nl-NL">
                <a:latin typeface="+mj-lt"/>
                <a:cs typeface="Courier New" panose="02070309020205020404" pitchFamily="49" charset="0"/>
              </a:rPr>
              <a:t>That means we have </a:t>
            </a:r>
            <a:r>
              <a:rPr lang="nl-NL" i="1">
                <a:latin typeface="+mj-lt"/>
                <a:cs typeface="Courier New" panose="02070309020205020404" pitchFamily="49" charset="0"/>
              </a:rPr>
              <a:t>no control</a:t>
            </a:r>
            <a:r>
              <a:rPr lang="nl-NL">
                <a:latin typeface="+mj-lt"/>
                <a:cs typeface="Courier New" panose="02070309020205020404" pitchFamily="49" charset="0"/>
              </a:rPr>
              <a:t> over </a:t>
            </a:r>
          </a:p>
          <a:p>
            <a:pPr>
              <a:buFont typeface="Arial" panose="020B0604020202020204" pitchFamily="34" charset="0"/>
              <a:buChar char="•"/>
            </a:pPr>
            <a:r>
              <a:rPr lang="nl-NL">
                <a:latin typeface="+mj-lt"/>
                <a:cs typeface="Courier New" panose="02070309020205020404" pitchFamily="49" charset="0"/>
              </a:rPr>
              <a:t>compiler optimization flags</a:t>
            </a:r>
          </a:p>
          <a:p>
            <a:pPr>
              <a:buFont typeface="Arial" panose="020B0604020202020204" pitchFamily="34" charset="0"/>
              <a:buChar char="•"/>
            </a:pPr>
            <a:r>
              <a:rPr lang="nl-NL">
                <a:latin typeface="+mj-lt"/>
                <a:cs typeface="Courier New" panose="02070309020205020404" pitchFamily="49" charset="0"/>
              </a:rPr>
              <a:t>which versions are used for dependencies</a:t>
            </a:r>
          </a:p>
          <a:p>
            <a:pPr marL="512763" lvl="1">
              <a:buFont typeface="Arial" panose="020B0604020202020204" pitchFamily="34" charset="0"/>
              <a:buChar char="•"/>
            </a:pPr>
            <a:r>
              <a:rPr lang="nl-NL">
                <a:latin typeface="+mj-lt"/>
                <a:cs typeface="Courier New" panose="02070309020205020404" pitchFamily="49" charset="0"/>
              </a:rPr>
              <a:t>Thus, we need to make sure the program can find the right dependencies </a:t>
            </a:r>
            <a:r>
              <a:rPr lang="nl-NL" i="1">
                <a:latin typeface="+mj-lt"/>
                <a:cs typeface="Courier New" panose="02070309020205020404" pitchFamily="49" charset="0"/>
              </a:rPr>
              <a:t>at runtime</a:t>
            </a:r>
            <a:r>
              <a:rPr lang="nl-NL">
                <a:latin typeface="+mj-lt"/>
                <a:cs typeface="Courier New" panose="02070309020205020404" pitchFamily="49" charset="0"/>
              </a:rPr>
              <a:t> that were used </a:t>
            </a:r>
            <a:r>
              <a:rPr lang="nl-NL" i="1">
                <a:latin typeface="+mj-lt"/>
                <a:cs typeface="Courier New" panose="02070309020205020404" pitchFamily="49" charset="0"/>
              </a:rPr>
              <a:t>at compile time</a:t>
            </a:r>
            <a:r>
              <a:rPr lang="nl-NL">
                <a:latin typeface="+mj-lt"/>
                <a:cs typeface="Courier New" panose="02070309020205020404" pitchFamily="49" charset="0"/>
              </a:rPr>
              <a:t> by the TensorFlow team…</a:t>
            </a:r>
          </a:p>
          <a:p>
            <a:pPr marL="0" indent="0">
              <a:buNone/>
            </a:pPr>
            <a:endParaRPr lang="nl-NL">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Tree>
    <p:extLst>
      <p:ext uri="{BB962C8B-B14F-4D97-AF65-F5344CB8AC3E}">
        <p14:creationId xmlns:p14="http://schemas.microsoft.com/office/powerpoint/2010/main" val="40531548"/>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Doing software installation myself is complicated!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latin typeface="+mj-lt"/>
                <a:cs typeface="Courier New"/>
              </a:rPr>
              <a:t>Yes </a:t>
            </a:r>
            <a:r>
              <a:rPr lang="nl-NL" dirty="0" err="1">
                <a:latin typeface="+mj-lt"/>
                <a:cs typeface="Courier New"/>
              </a:rPr>
              <a:t>it</a:t>
            </a:r>
            <a:r>
              <a:rPr lang="nl-NL" dirty="0">
                <a:latin typeface="+mj-lt"/>
                <a:cs typeface="Courier New"/>
              </a:rPr>
              <a:t> is! For </a:t>
            </a:r>
            <a:r>
              <a:rPr lang="nl-NL" dirty="0" err="1">
                <a:latin typeface="+mj-lt"/>
                <a:cs typeface="Courier New"/>
              </a:rPr>
              <a:t>good</a:t>
            </a:r>
            <a:r>
              <a:rPr lang="nl-NL" dirty="0">
                <a:latin typeface="+mj-lt"/>
                <a:cs typeface="Courier New"/>
              </a:rPr>
              <a:t> performance, </a:t>
            </a:r>
            <a:r>
              <a:rPr lang="nl-NL" dirty="0" err="1">
                <a:latin typeface="+mj-lt"/>
                <a:cs typeface="Courier New"/>
              </a:rPr>
              <a:t>you</a:t>
            </a:r>
            <a:r>
              <a:rPr lang="nl-NL" dirty="0">
                <a:latin typeface="+mj-lt"/>
                <a:cs typeface="Courier New"/>
              </a:rPr>
              <a:t> </a:t>
            </a:r>
            <a:r>
              <a:rPr lang="nl-NL" dirty="0" err="1">
                <a:latin typeface="+mj-lt"/>
                <a:cs typeface="Courier New"/>
              </a:rPr>
              <a:t>need</a:t>
            </a:r>
            <a:r>
              <a:rPr lang="nl-NL" dirty="0">
                <a:latin typeface="+mj-lt"/>
                <a:cs typeface="Courier New"/>
              </a:rPr>
              <a:t> </a:t>
            </a:r>
            <a:r>
              <a:rPr lang="nl-NL" dirty="0" err="1">
                <a:latin typeface="+mj-lt"/>
                <a:cs typeface="Courier New"/>
              </a:rPr>
              <a:t>to</a:t>
            </a:r>
            <a:r>
              <a:rPr lang="nl-NL" dirty="0">
                <a:latin typeface="+mj-lt"/>
                <a:cs typeface="Courier New"/>
              </a:rPr>
              <a:t> make </a:t>
            </a:r>
            <a:r>
              <a:rPr lang="nl-NL" dirty="0" err="1">
                <a:latin typeface="+mj-lt"/>
                <a:cs typeface="Courier New"/>
              </a:rPr>
              <a:t>sure</a:t>
            </a:r>
            <a:endParaRPr lang="nl-NL" dirty="0" err="1">
              <a:latin typeface="+mj-lt"/>
              <a:ea typeface="Calibri"/>
              <a:cs typeface="Courier New"/>
            </a:endParaRPr>
          </a:p>
          <a:p>
            <a:pPr>
              <a:buFont typeface="Arial" panose="020B0604020202020204" pitchFamily="34" charset="0"/>
              <a:buChar char="•"/>
            </a:pPr>
            <a:r>
              <a:rPr lang="nl-NL" dirty="0" err="1">
                <a:latin typeface="+mj-lt"/>
                <a:cs typeface="Courier New"/>
              </a:rPr>
              <a:t>you’re</a:t>
            </a:r>
            <a:r>
              <a:rPr lang="nl-NL" dirty="0">
                <a:latin typeface="+mj-lt"/>
                <a:cs typeface="Courier New"/>
              </a:rPr>
              <a:t> software is </a:t>
            </a:r>
            <a:r>
              <a:rPr lang="nl-NL" dirty="0" err="1">
                <a:latin typeface="+mj-lt"/>
                <a:cs typeface="Courier New"/>
              </a:rPr>
              <a:t>optimized</a:t>
            </a:r>
            <a:r>
              <a:rPr lang="nl-NL" dirty="0">
                <a:latin typeface="+mj-lt"/>
                <a:cs typeface="Courier New"/>
              </a:rPr>
              <a:t> </a:t>
            </a:r>
            <a:r>
              <a:rPr lang="nl-NL" dirty="0" err="1">
                <a:latin typeface="+mj-lt"/>
                <a:cs typeface="Courier New"/>
              </a:rPr>
              <a:t>for</a:t>
            </a:r>
            <a:r>
              <a:rPr lang="nl-NL" dirty="0">
                <a:latin typeface="+mj-lt"/>
                <a:cs typeface="Courier New"/>
              </a:rPr>
              <a:t> </a:t>
            </a:r>
            <a:r>
              <a:rPr lang="nl-NL" dirty="0" err="1">
                <a:latin typeface="+mj-lt"/>
                <a:cs typeface="Courier New"/>
              </a:rPr>
              <a:t>the</a:t>
            </a:r>
            <a:r>
              <a:rPr lang="nl-NL" dirty="0">
                <a:latin typeface="+mj-lt"/>
                <a:cs typeface="Courier New"/>
              </a:rPr>
              <a:t> </a:t>
            </a:r>
            <a:r>
              <a:rPr lang="nl-NL" dirty="0" err="1">
                <a:latin typeface="+mj-lt"/>
                <a:cs typeface="Courier New"/>
              </a:rPr>
              <a:t>capabilities</a:t>
            </a:r>
            <a:r>
              <a:rPr lang="nl-NL" dirty="0">
                <a:latin typeface="+mj-lt"/>
                <a:cs typeface="Courier New"/>
              </a:rPr>
              <a:t> of </a:t>
            </a:r>
            <a:r>
              <a:rPr lang="nl-NL" dirty="0" err="1">
                <a:latin typeface="+mj-lt"/>
                <a:cs typeface="Courier New"/>
              </a:rPr>
              <a:t>your</a:t>
            </a:r>
            <a:r>
              <a:rPr lang="nl-NL" dirty="0">
                <a:latin typeface="+mj-lt"/>
                <a:cs typeface="Courier New"/>
              </a:rPr>
              <a:t> hardware</a:t>
            </a:r>
            <a:endParaRPr lang="nl-NL" dirty="0">
              <a:latin typeface="+mj-lt"/>
              <a:ea typeface="Calibri"/>
              <a:cs typeface="Courier New"/>
            </a:endParaRPr>
          </a:p>
          <a:p>
            <a:pPr>
              <a:buFont typeface="Arial" panose="020B0604020202020204" pitchFamily="34" charset="0"/>
              <a:buChar char="•"/>
            </a:pPr>
            <a:r>
              <a:rPr lang="nl-NL" dirty="0" err="1">
                <a:latin typeface="+mj-lt"/>
                <a:cs typeface="Courier New"/>
              </a:rPr>
              <a:t>all</a:t>
            </a:r>
            <a:r>
              <a:rPr lang="nl-NL" dirty="0">
                <a:latin typeface="+mj-lt"/>
                <a:cs typeface="Courier New"/>
              </a:rPr>
              <a:t> </a:t>
            </a:r>
            <a:r>
              <a:rPr lang="nl-NL" dirty="0" err="1">
                <a:latin typeface="+mj-lt"/>
                <a:cs typeface="Courier New"/>
              </a:rPr>
              <a:t>the</a:t>
            </a:r>
            <a:r>
              <a:rPr lang="nl-NL" dirty="0">
                <a:latin typeface="+mj-lt"/>
                <a:cs typeface="Courier New"/>
              </a:rPr>
              <a:t> </a:t>
            </a:r>
            <a:r>
              <a:rPr lang="nl-NL" dirty="0" err="1">
                <a:latin typeface="+mj-lt"/>
                <a:cs typeface="Courier New"/>
              </a:rPr>
              <a:t>dependencies</a:t>
            </a:r>
            <a:r>
              <a:rPr lang="nl-NL" dirty="0">
                <a:latin typeface="+mj-lt"/>
                <a:cs typeface="Courier New"/>
              </a:rPr>
              <a:t> </a:t>
            </a:r>
            <a:r>
              <a:rPr lang="nl-NL" dirty="0" err="1">
                <a:latin typeface="+mj-lt"/>
                <a:cs typeface="Courier New"/>
              </a:rPr>
              <a:t>your</a:t>
            </a:r>
            <a:r>
              <a:rPr lang="nl-NL" dirty="0">
                <a:latin typeface="+mj-lt"/>
                <a:cs typeface="Courier New"/>
              </a:rPr>
              <a:t> software </a:t>
            </a:r>
            <a:r>
              <a:rPr lang="nl-NL" dirty="0" err="1">
                <a:latin typeface="+mj-lt"/>
                <a:cs typeface="Courier New"/>
              </a:rPr>
              <a:t>needs</a:t>
            </a:r>
            <a:r>
              <a:rPr lang="nl-NL" dirty="0">
                <a:latin typeface="+mj-lt"/>
                <a:cs typeface="Courier New"/>
              </a:rPr>
              <a:t> are present (</a:t>
            </a:r>
            <a:r>
              <a:rPr lang="nl-NL" dirty="0" err="1">
                <a:latin typeface="+mj-lt"/>
                <a:cs typeface="Courier New"/>
              </a:rPr>
              <a:t>and</a:t>
            </a:r>
            <a:r>
              <a:rPr lang="nl-NL" dirty="0">
                <a:latin typeface="+mj-lt"/>
                <a:cs typeface="Courier New"/>
              </a:rPr>
              <a:t> found!)</a:t>
            </a:r>
            <a:endParaRPr lang="nl-NL" dirty="0">
              <a:latin typeface="+mj-lt"/>
              <a:ea typeface="Calibri"/>
              <a:cs typeface="Courier New"/>
            </a:endParaRPr>
          </a:p>
          <a:p>
            <a:pPr>
              <a:buFont typeface="Arial" panose="020B0604020202020204" pitchFamily="34" charset="0"/>
              <a:buChar char="•"/>
            </a:pPr>
            <a:r>
              <a:rPr lang="nl-NL" dirty="0" err="1">
                <a:latin typeface="+mj-lt"/>
                <a:cs typeface="Courier New"/>
              </a:rPr>
              <a:t>Your</a:t>
            </a:r>
            <a:r>
              <a:rPr lang="nl-NL" dirty="0">
                <a:latin typeface="+mj-lt"/>
                <a:cs typeface="Courier New"/>
              </a:rPr>
              <a:t> software is </a:t>
            </a:r>
            <a:r>
              <a:rPr lang="nl-NL" dirty="0" err="1">
                <a:latin typeface="+mj-lt"/>
                <a:cs typeface="Courier New"/>
              </a:rPr>
              <a:t>using</a:t>
            </a:r>
            <a:r>
              <a:rPr lang="nl-NL" dirty="0">
                <a:latin typeface="+mj-lt"/>
                <a:cs typeface="Courier New"/>
              </a:rPr>
              <a:t> </a:t>
            </a:r>
            <a:r>
              <a:rPr lang="nl-NL" dirty="0" err="1">
                <a:latin typeface="+mj-lt"/>
                <a:cs typeface="Courier New"/>
              </a:rPr>
              <a:t>the</a:t>
            </a:r>
            <a:r>
              <a:rPr lang="nl-NL" dirty="0">
                <a:latin typeface="+mj-lt"/>
                <a:cs typeface="Courier New"/>
              </a:rPr>
              <a:t> hardware </a:t>
            </a:r>
            <a:r>
              <a:rPr lang="nl-NL" dirty="0" err="1">
                <a:latin typeface="+mj-lt"/>
                <a:cs typeface="Courier New"/>
              </a:rPr>
              <a:t>you</a:t>
            </a:r>
            <a:r>
              <a:rPr lang="nl-NL" dirty="0">
                <a:latin typeface="+mj-lt"/>
                <a:cs typeface="Courier New"/>
              </a:rPr>
              <a:t> </a:t>
            </a:r>
            <a:r>
              <a:rPr lang="nl-NL" dirty="0" err="1">
                <a:latin typeface="+mj-lt"/>
                <a:cs typeface="Courier New"/>
              </a:rPr>
              <a:t>expect</a:t>
            </a:r>
            <a:r>
              <a:rPr lang="nl-NL" dirty="0">
                <a:latin typeface="+mj-lt"/>
                <a:cs typeface="Courier New"/>
              </a:rPr>
              <a:t>, </a:t>
            </a:r>
            <a:r>
              <a:rPr lang="nl-NL" dirty="0" err="1">
                <a:latin typeface="+mj-lt"/>
                <a:cs typeface="Courier New"/>
              </a:rPr>
              <a:t>and</a:t>
            </a:r>
            <a:r>
              <a:rPr lang="nl-NL" dirty="0">
                <a:latin typeface="+mj-lt"/>
                <a:cs typeface="Courier New"/>
              </a:rPr>
              <a:t> is </a:t>
            </a:r>
            <a:r>
              <a:rPr lang="nl-NL" dirty="0" err="1">
                <a:latin typeface="+mj-lt"/>
                <a:cs typeface="Courier New"/>
              </a:rPr>
              <a:t>giving</a:t>
            </a:r>
            <a:r>
              <a:rPr lang="nl-NL" dirty="0">
                <a:latin typeface="+mj-lt"/>
                <a:cs typeface="Courier New"/>
              </a:rPr>
              <a:t> </a:t>
            </a:r>
            <a:r>
              <a:rPr lang="nl-NL" dirty="0" err="1">
                <a:latin typeface="+mj-lt"/>
                <a:cs typeface="Courier New"/>
              </a:rPr>
              <a:t>the</a:t>
            </a:r>
            <a:r>
              <a:rPr lang="nl-NL" dirty="0">
                <a:latin typeface="+mj-lt"/>
                <a:cs typeface="Courier New"/>
              </a:rPr>
              <a:t> performance </a:t>
            </a:r>
            <a:r>
              <a:rPr lang="nl-NL" dirty="0" err="1">
                <a:latin typeface="+mj-lt"/>
                <a:cs typeface="Courier New"/>
              </a:rPr>
              <a:t>you</a:t>
            </a:r>
            <a:r>
              <a:rPr lang="nl-NL" dirty="0">
                <a:latin typeface="+mj-lt"/>
                <a:cs typeface="Courier New"/>
              </a:rPr>
              <a:t> </a:t>
            </a:r>
            <a:r>
              <a:rPr lang="nl-NL" dirty="0" err="1">
                <a:latin typeface="+mj-lt"/>
                <a:cs typeface="Courier New"/>
              </a:rPr>
              <a:t>expect</a:t>
            </a:r>
            <a:r>
              <a:rPr lang="nl-NL" dirty="0">
                <a:latin typeface="+mj-lt"/>
                <a:cs typeface="Courier New"/>
              </a:rPr>
              <a:t> (is </a:t>
            </a:r>
            <a:r>
              <a:rPr lang="nl-NL" i="1" dirty="0" err="1">
                <a:latin typeface="+mj-lt"/>
                <a:cs typeface="Courier New"/>
              </a:rPr>
              <a:t>really</a:t>
            </a:r>
            <a:r>
              <a:rPr lang="nl-NL" dirty="0">
                <a:latin typeface="+mj-lt"/>
                <a:cs typeface="Courier New"/>
              </a:rPr>
              <a:t> </a:t>
            </a:r>
            <a:r>
              <a:rPr lang="nl-NL" dirty="0" err="1">
                <a:latin typeface="+mj-lt"/>
                <a:cs typeface="Courier New"/>
              </a:rPr>
              <a:t>using</a:t>
            </a:r>
            <a:r>
              <a:rPr lang="nl-NL" dirty="0">
                <a:latin typeface="+mj-lt"/>
                <a:cs typeface="Courier New"/>
              </a:rPr>
              <a:t> </a:t>
            </a:r>
            <a:r>
              <a:rPr lang="nl-NL" dirty="0" err="1">
                <a:latin typeface="+mj-lt"/>
                <a:cs typeface="Courier New"/>
              </a:rPr>
              <a:t>the</a:t>
            </a:r>
            <a:r>
              <a:rPr lang="nl-NL" dirty="0">
                <a:latin typeface="+mj-lt"/>
                <a:cs typeface="Courier New"/>
              </a:rPr>
              <a:t> </a:t>
            </a:r>
            <a:r>
              <a:rPr lang="nl-NL" dirty="0" err="1">
                <a:latin typeface="+mj-lt"/>
                <a:cs typeface="Courier New"/>
              </a:rPr>
              <a:t>GPUs</a:t>
            </a:r>
            <a:r>
              <a:rPr lang="nl-NL" dirty="0">
                <a:latin typeface="+mj-lt"/>
                <a:cs typeface="Courier New"/>
              </a:rPr>
              <a:t>?)</a:t>
            </a:r>
            <a:endParaRPr lang="nl-NL" dirty="0">
              <a:latin typeface="+mj-lt"/>
              <a:ea typeface="Calibri"/>
              <a:cs typeface="Courier New"/>
            </a:endParaRPr>
          </a:p>
          <a:p>
            <a:pPr>
              <a:buFont typeface="Arial" panose="020B0604020202020204" pitchFamily="34" charset="0"/>
              <a:buChar char="•"/>
            </a:pPr>
            <a:endParaRPr lang="nl-NL">
              <a:latin typeface="+mj-lt"/>
              <a:cs typeface="Courier New" panose="02070309020205020404" pitchFamily="49" charset="0"/>
            </a:endParaRPr>
          </a:p>
          <a:p>
            <a:pPr marL="0" indent="0">
              <a:buNone/>
            </a:pPr>
            <a:r>
              <a:rPr lang="nl-NL" dirty="0" err="1">
                <a:latin typeface="+mj-lt"/>
                <a:cs typeface="Courier New"/>
              </a:rPr>
              <a:t>What</a:t>
            </a:r>
            <a:r>
              <a:rPr lang="nl-NL" dirty="0">
                <a:latin typeface="+mj-lt"/>
                <a:cs typeface="Courier New"/>
              </a:rPr>
              <a:t> we </a:t>
            </a:r>
            <a:r>
              <a:rPr lang="nl-NL" dirty="0" err="1">
                <a:latin typeface="+mj-lt"/>
                <a:cs typeface="Courier New"/>
              </a:rPr>
              <a:t>should</a:t>
            </a:r>
            <a:r>
              <a:rPr lang="nl-NL" dirty="0">
                <a:latin typeface="+mj-lt"/>
                <a:cs typeface="Courier New"/>
              </a:rPr>
              <a:t> have </a:t>
            </a:r>
            <a:r>
              <a:rPr lang="nl-NL" dirty="0" err="1">
                <a:latin typeface="+mj-lt"/>
                <a:cs typeface="Courier New"/>
              </a:rPr>
              <a:t>done</a:t>
            </a:r>
            <a:r>
              <a:rPr lang="nl-NL" dirty="0">
                <a:latin typeface="+mj-lt"/>
                <a:cs typeface="Courier New"/>
              </a:rPr>
              <a:t>…</a:t>
            </a:r>
            <a:endParaRPr lang="nl-NL" dirty="0">
              <a:latin typeface="+mj-lt"/>
              <a:ea typeface="Calibri"/>
              <a:cs typeface="Courier New"/>
            </a:endParaRPr>
          </a:p>
          <a:p>
            <a:pPr marL="0" indent="0">
              <a:buNone/>
            </a:pPr>
            <a:r>
              <a:rPr lang="nl-NL" dirty="0">
                <a:latin typeface="Courier New"/>
                <a:cs typeface="Courier New"/>
              </a:rPr>
              <a:t>Module load 2023</a:t>
            </a:r>
            <a:endParaRPr lang="nl-NL" dirty="0">
              <a:latin typeface="Courier New" panose="02070309020205020404" pitchFamily="49" charset="0"/>
              <a:cs typeface="Courier New" panose="02070309020205020404" pitchFamily="49" charset="0"/>
            </a:endParaRPr>
          </a:p>
          <a:p>
            <a:pPr marL="0" indent="0">
              <a:buNone/>
            </a:pPr>
            <a:r>
              <a:rPr lang="nl-NL" dirty="0">
                <a:latin typeface="Courier New"/>
                <a:cs typeface="Courier New"/>
              </a:rPr>
              <a:t>Module load </a:t>
            </a:r>
            <a:r>
              <a:rPr lang="nl-NL" err="1">
                <a:latin typeface="Courier New"/>
                <a:ea typeface="+mn-lt"/>
                <a:cs typeface="+mn-lt"/>
              </a:rPr>
              <a:t>PyTorch</a:t>
            </a:r>
            <a:r>
              <a:rPr lang="nl-NL" dirty="0">
                <a:latin typeface="Courier New"/>
                <a:ea typeface="+mn-lt"/>
                <a:cs typeface="+mn-lt"/>
              </a:rPr>
              <a:t>/2.1.2-foss-2023a-CUDA-12.1.1</a:t>
            </a:r>
          </a:p>
          <a:p>
            <a:pPr marL="0" indent="0">
              <a:buNone/>
            </a:pPr>
            <a:r>
              <a:rPr lang="en-US" sz="2000" dirty="0">
                <a:latin typeface="Courier New"/>
                <a:cs typeface="Courier New"/>
              </a:rPr>
              <a:t>python3 -c "import torch; print(</a:t>
            </a:r>
            <a:r>
              <a:rPr lang="en-US" sz="2000" dirty="0" err="1">
                <a:latin typeface="Courier New"/>
                <a:cs typeface="Courier New"/>
              </a:rPr>
              <a:t>torch.__file</a:t>
            </a:r>
            <a:r>
              <a:rPr lang="en-US" sz="2000" dirty="0">
                <a:latin typeface="Courier New"/>
                <a:cs typeface="Courier New"/>
              </a:rPr>
              <a:t>__)"</a:t>
            </a:r>
            <a:endParaRPr lang="nl-NL" dirty="0">
              <a:latin typeface="Courier New"/>
              <a:cs typeface="Courier New"/>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2046114768"/>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Why using software from the module environment is a good idea</a:t>
            </a:r>
          </a:p>
          <a:p>
            <a:pPr>
              <a:buFont typeface="Arial" panose="020B0604020202020204" pitchFamily="34" charset="0"/>
              <a:buChar char="•"/>
            </a:pPr>
            <a:r>
              <a:rPr lang="nl-NL"/>
              <a:t>Convenient!</a:t>
            </a:r>
          </a:p>
          <a:p>
            <a:pPr>
              <a:buFont typeface="Arial" panose="020B0604020202020204" pitchFamily="34" charset="0"/>
              <a:buChar char="•"/>
            </a:pPr>
            <a:r>
              <a:rPr lang="nl-NL"/>
              <a:t>All dependencies are provided by our module environment</a:t>
            </a:r>
          </a:p>
          <a:p>
            <a:pPr>
              <a:buFont typeface="Arial" panose="020B0604020202020204" pitchFamily="34" charset="0"/>
              <a:buChar char="•"/>
            </a:pPr>
            <a:r>
              <a:rPr lang="nl-NL"/>
              <a:t>Optimized for our specific hardware</a:t>
            </a:r>
          </a:p>
          <a:p>
            <a:pPr marL="539750" lvl="1">
              <a:buFont typeface="Arial" panose="020B0604020202020204" pitchFamily="34" charset="0"/>
              <a:buChar char="•"/>
            </a:pPr>
            <a:r>
              <a:rPr lang="nl-NL" err="1"/>
              <a:t>Difference</a:t>
            </a:r>
            <a:r>
              <a:rPr lang="nl-NL"/>
              <a:t> is most </a:t>
            </a:r>
            <a:r>
              <a:rPr lang="nl-NL" err="1"/>
              <a:t>pronounced</a:t>
            </a:r>
            <a:r>
              <a:rPr lang="nl-NL"/>
              <a:t> </a:t>
            </a:r>
            <a:r>
              <a:rPr lang="nl-NL" err="1"/>
              <a:t>for</a:t>
            </a:r>
            <a:r>
              <a:rPr lang="nl-NL"/>
              <a:t> CPU-</a:t>
            </a:r>
            <a:r>
              <a:rPr lang="nl-NL" err="1"/>
              <a:t>based</a:t>
            </a:r>
            <a:r>
              <a:rPr lang="nl-NL"/>
              <a:t> codes. CUDA </a:t>
            </a:r>
            <a:r>
              <a:rPr lang="nl-NL" err="1"/>
              <a:t>binaries</a:t>
            </a:r>
            <a:r>
              <a:rPr lang="nl-NL"/>
              <a:t> are </a:t>
            </a:r>
            <a:r>
              <a:rPr lang="nl-NL" err="1"/>
              <a:t>typically</a:t>
            </a:r>
            <a:r>
              <a:rPr lang="nl-NL"/>
              <a:t> (but </a:t>
            </a:r>
            <a:r>
              <a:rPr lang="nl-NL" err="1"/>
              <a:t>not</a:t>
            </a:r>
            <a:r>
              <a:rPr lang="nl-NL"/>
              <a:t> </a:t>
            </a:r>
            <a:r>
              <a:rPr lang="nl-NL" err="1"/>
              <a:t>always</a:t>
            </a:r>
            <a:r>
              <a:rPr lang="nl-NL"/>
              <a:t>!) </a:t>
            </a:r>
            <a:r>
              <a:rPr lang="nl-NL" err="1"/>
              <a:t>optimized</a:t>
            </a:r>
            <a:r>
              <a:rPr lang="nl-NL"/>
              <a:t> </a:t>
            </a:r>
            <a:r>
              <a:rPr lang="nl-NL" err="1"/>
              <a:t>for</a:t>
            </a:r>
            <a:r>
              <a:rPr lang="nl-NL"/>
              <a:t> a </a:t>
            </a:r>
            <a:r>
              <a:rPr lang="nl-NL" err="1"/>
              <a:t>wide</a:t>
            </a:r>
            <a:r>
              <a:rPr lang="nl-NL"/>
              <a:t> range of GPU </a:t>
            </a:r>
            <a:r>
              <a:rPr lang="nl-NL" err="1"/>
              <a:t>models</a:t>
            </a:r>
            <a:endParaRPr lang="nl-NL"/>
          </a:p>
          <a:p>
            <a:pPr>
              <a:buFont typeface="Arial" panose="020B0604020202020204" pitchFamily="34" charset="0"/>
              <a:buChar char="•"/>
            </a:pPr>
            <a:r>
              <a:rPr lang="nl-NL" err="1"/>
              <a:t>One</a:t>
            </a:r>
            <a:r>
              <a:rPr lang="nl-NL"/>
              <a:t> software stack </a:t>
            </a:r>
            <a:r>
              <a:rPr lang="nl-NL" err="1"/>
              <a:t>to</a:t>
            </a:r>
            <a:r>
              <a:rPr lang="nl-NL"/>
              <a:t> debug in case of </a:t>
            </a:r>
            <a:r>
              <a:rPr lang="nl-NL" err="1"/>
              <a:t>problems</a:t>
            </a:r>
            <a:r>
              <a:rPr lang="nl-NL"/>
              <a:t> (</a:t>
            </a:r>
            <a:r>
              <a:rPr lang="nl-NL" err="1"/>
              <a:t>easier</a:t>
            </a:r>
            <a:r>
              <a:rPr lang="nl-NL"/>
              <a:t> </a:t>
            </a:r>
            <a:r>
              <a:rPr lang="nl-NL" err="1"/>
              <a:t>to</a:t>
            </a:r>
            <a:r>
              <a:rPr lang="nl-NL"/>
              <a:t> debug </a:t>
            </a:r>
            <a:r>
              <a:rPr lang="nl-NL" err="1"/>
              <a:t>then</a:t>
            </a:r>
            <a:r>
              <a:rPr lang="nl-NL"/>
              <a:t> </a:t>
            </a:r>
            <a:r>
              <a:rPr lang="nl-NL" err="1"/>
              <a:t>when</a:t>
            </a:r>
            <a:r>
              <a:rPr lang="nl-NL"/>
              <a:t> users </a:t>
            </a:r>
            <a:r>
              <a:rPr lang="nl-NL" err="1"/>
              <a:t>each</a:t>
            </a:r>
            <a:r>
              <a:rPr lang="nl-NL"/>
              <a:t> have </a:t>
            </a:r>
            <a:r>
              <a:rPr lang="nl-NL" err="1"/>
              <a:t>their</a:t>
            </a:r>
            <a:r>
              <a:rPr lang="nl-NL"/>
              <a:t> </a:t>
            </a:r>
            <a:r>
              <a:rPr lang="nl-NL" err="1"/>
              <a:t>own</a:t>
            </a:r>
            <a:r>
              <a:rPr lang="nl-NL"/>
              <a:t> software </a:t>
            </a:r>
            <a:r>
              <a:rPr lang="nl-NL" err="1"/>
              <a:t>installations</a:t>
            </a:r>
            <a:r>
              <a:rPr lang="nl-NL"/>
              <a:t>!)</a:t>
            </a:r>
          </a:p>
          <a:p>
            <a:pPr>
              <a:buFont typeface="Arial" panose="020B0604020202020204" pitchFamily="34" charset="0"/>
              <a:buChar char="•"/>
            </a:pPr>
            <a:r>
              <a:rPr lang="nl-NL"/>
              <a:t>Many users use the same installation =&gt; bigger chance of spotting problems. </a:t>
            </a:r>
            <a:r>
              <a:rPr lang="nl-NL" err="1"/>
              <a:t>Only</a:t>
            </a:r>
            <a:r>
              <a:rPr lang="nl-NL"/>
              <a:t> have </a:t>
            </a:r>
            <a:r>
              <a:rPr lang="nl-NL" err="1"/>
              <a:t>to</a:t>
            </a:r>
            <a:r>
              <a:rPr lang="nl-NL"/>
              <a:t> </a:t>
            </a:r>
            <a:r>
              <a:rPr lang="nl-NL" err="1"/>
              <a:t>solve</a:t>
            </a:r>
            <a:r>
              <a:rPr lang="nl-NL"/>
              <a:t> </a:t>
            </a:r>
            <a:r>
              <a:rPr lang="nl-NL" err="1"/>
              <a:t>them</a:t>
            </a:r>
            <a:r>
              <a:rPr lang="nl-NL"/>
              <a:t> </a:t>
            </a:r>
            <a:r>
              <a:rPr lang="nl-NL" err="1"/>
              <a:t>once</a:t>
            </a:r>
            <a:r>
              <a:rPr lang="nl-NL"/>
              <a:t>, </a:t>
            </a:r>
            <a:r>
              <a:rPr lang="nl-NL" err="1"/>
              <a:t>and</a:t>
            </a:r>
            <a:r>
              <a:rPr lang="nl-NL"/>
              <a:t> </a:t>
            </a:r>
            <a:r>
              <a:rPr lang="nl-NL" err="1"/>
              <a:t>they’ll</a:t>
            </a:r>
            <a:r>
              <a:rPr lang="nl-NL"/>
              <a:t> </a:t>
            </a:r>
            <a:r>
              <a:rPr lang="nl-NL" err="1"/>
              <a:t>be</a:t>
            </a:r>
            <a:r>
              <a:rPr lang="nl-NL"/>
              <a:t> </a:t>
            </a:r>
            <a:r>
              <a:rPr lang="nl-NL" err="1"/>
              <a:t>solved</a:t>
            </a:r>
            <a:r>
              <a:rPr lang="nl-NL"/>
              <a:t> </a:t>
            </a:r>
            <a:r>
              <a:rPr lang="nl-NL" err="1"/>
              <a:t>for</a:t>
            </a:r>
            <a:r>
              <a:rPr lang="nl-NL"/>
              <a:t> </a:t>
            </a:r>
            <a:r>
              <a:rPr lang="nl-NL" err="1"/>
              <a:t>everyone</a:t>
            </a:r>
            <a:r>
              <a:rPr lang="nl-NL"/>
              <a:t>.</a:t>
            </a:r>
          </a:p>
          <a:p>
            <a:pPr>
              <a:buFont typeface="Arial" panose="020B0604020202020204" pitchFamily="34" charset="0"/>
              <a:buChar char="•"/>
            </a:pPr>
            <a:r>
              <a:rPr lang="nl-NL" err="1"/>
              <a:t>Less</a:t>
            </a:r>
            <a:r>
              <a:rPr lang="nl-NL"/>
              <a:t> </a:t>
            </a:r>
            <a:r>
              <a:rPr lang="nl-NL" err="1"/>
              <a:t>duplication</a:t>
            </a:r>
            <a:r>
              <a:rPr lang="nl-NL"/>
              <a:t> (save disk </a:t>
            </a:r>
            <a:r>
              <a:rPr lang="nl-NL" err="1"/>
              <a:t>space</a:t>
            </a:r>
            <a:r>
              <a:rPr lang="nl-NL"/>
              <a:t>, </a:t>
            </a:r>
            <a:r>
              <a:rPr lang="nl-NL" err="1"/>
              <a:t>reduce</a:t>
            </a:r>
            <a:r>
              <a:rPr lang="nl-NL"/>
              <a:t> </a:t>
            </a:r>
            <a:r>
              <a:rPr lang="nl-NL" err="1"/>
              <a:t>amount</a:t>
            </a:r>
            <a:r>
              <a:rPr lang="nl-NL"/>
              <a:t> of files)</a:t>
            </a: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3601362055"/>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Reasons to still install your own…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a:t>Module environment does not provide my software at all</a:t>
            </a:r>
          </a:p>
          <a:p>
            <a:pPr>
              <a:buFont typeface="Arial" panose="020B0604020202020204" pitchFamily="34" charset="0"/>
              <a:buChar char="•"/>
            </a:pPr>
            <a:r>
              <a:rPr lang="nl-NL"/>
              <a:t>Module environment does provide my software, but not the version I want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Tree>
    <p:extLst>
      <p:ext uri="{BB962C8B-B14F-4D97-AF65-F5344CB8AC3E}">
        <p14:creationId xmlns:p14="http://schemas.microsoft.com/office/powerpoint/2010/main" val="1746175785"/>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Combining virtual environment with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err="1"/>
              <a:t>What</a:t>
            </a:r>
            <a:r>
              <a:rPr lang="nl-NL" dirty="0"/>
              <a:t> do </a:t>
            </a:r>
            <a:r>
              <a:rPr lang="nl-NL" dirty="0" err="1"/>
              <a:t>you</a:t>
            </a:r>
            <a:r>
              <a:rPr lang="nl-NL" dirty="0"/>
              <a:t> do </a:t>
            </a:r>
            <a:r>
              <a:rPr lang="nl-NL" dirty="0" err="1"/>
              <a:t>if</a:t>
            </a:r>
            <a:r>
              <a:rPr lang="nl-NL" dirty="0"/>
              <a:t> </a:t>
            </a:r>
            <a:r>
              <a:rPr lang="nl-NL" dirty="0" err="1"/>
              <a:t>you</a:t>
            </a:r>
            <a:r>
              <a:rPr lang="nl-NL" dirty="0"/>
              <a:t> </a:t>
            </a:r>
            <a:r>
              <a:rPr lang="nl-NL" dirty="0" err="1"/>
              <a:t>need</a:t>
            </a:r>
            <a:r>
              <a:rPr lang="nl-NL" dirty="0"/>
              <a:t> </a:t>
            </a:r>
            <a:r>
              <a:rPr lang="nl-NL" dirty="0" err="1"/>
              <a:t>additional</a:t>
            </a:r>
            <a:r>
              <a:rPr lang="nl-NL" dirty="0"/>
              <a:t> Python packages? </a:t>
            </a:r>
          </a:p>
          <a:p>
            <a:pPr>
              <a:buFont typeface="Arial" panose="020B0604020202020204" pitchFamily="34" charset="0"/>
              <a:buChar char="•"/>
            </a:pPr>
            <a:r>
              <a:rPr lang="nl-NL" dirty="0"/>
              <a:t>Load </a:t>
            </a:r>
            <a:r>
              <a:rPr lang="nl-NL" dirty="0" err="1"/>
              <a:t>whatever</a:t>
            </a:r>
            <a:r>
              <a:rPr lang="nl-NL" dirty="0"/>
              <a:t> </a:t>
            </a:r>
            <a:r>
              <a:rPr lang="nl-NL" dirty="0" err="1"/>
              <a:t>you</a:t>
            </a:r>
            <a:r>
              <a:rPr lang="nl-NL" dirty="0"/>
              <a:t> </a:t>
            </a:r>
            <a:r>
              <a:rPr lang="nl-NL" dirty="0" err="1"/>
              <a:t>can</a:t>
            </a:r>
            <a:r>
              <a:rPr lang="nl-NL" dirty="0"/>
              <a:t>/want </a:t>
            </a:r>
            <a:r>
              <a:rPr lang="nl-NL" dirty="0" err="1"/>
              <a:t>to</a:t>
            </a:r>
            <a:r>
              <a:rPr lang="nl-NL" dirty="0"/>
              <a:t> </a:t>
            </a:r>
            <a:r>
              <a:rPr lang="nl-NL" dirty="0" err="1"/>
              <a:t>use</a:t>
            </a:r>
            <a:r>
              <a:rPr lang="nl-NL" dirty="0"/>
              <a:t> </a:t>
            </a:r>
            <a:r>
              <a:rPr lang="nl-NL" dirty="0" err="1"/>
              <a:t>from</a:t>
            </a:r>
            <a:r>
              <a:rPr lang="nl-NL" dirty="0"/>
              <a:t> </a:t>
            </a:r>
            <a:r>
              <a:rPr lang="nl-NL" dirty="0" err="1"/>
              <a:t>the</a:t>
            </a:r>
            <a:r>
              <a:rPr lang="nl-NL" dirty="0"/>
              <a:t> module environment</a:t>
            </a:r>
            <a:endParaRPr lang="nl-NL" dirty="0">
              <a:ea typeface="Calibri"/>
              <a:cs typeface="Calibri"/>
            </a:endParaRPr>
          </a:p>
          <a:p>
            <a:pPr>
              <a:buFont typeface="Arial" panose="020B0604020202020204" pitchFamily="34" charset="0"/>
              <a:buChar char="•"/>
            </a:pPr>
            <a:r>
              <a:rPr lang="nl-NL" err="1"/>
              <a:t>Create</a:t>
            </a:r>
            <a:r>
              <a:rPr lang="nl-NL" dirty="0"/>
              <a:t> a virtual environment </a:t>
            </a:r>
            <a:r>
              <a:rPr lang="nl-NL" err="1"/>
              <a:t>with</a:t>
            </a:r>
            <a:r>
              <a:rPr lang="nl-NL" dirty="0"/>
              <a:t> </a:t>
            </a:r>
            <a:r>
              <a:rPr lang="nl-NL" dirty="0">
                <a:latin typeface="Courier New"/>
                <a:cs typeface="Courier New"/>
              </a:rPr>
              <a:t>python –m </a:t>
            </a:r>
            <a:r>
              <a:rPr lang="nl-NL" err="1">
                <a:latin typeface="Courier New"/>
                <a:cs typeface="Courier New"/>
              </a:rPr>
              <a:t>venv</a:t>
            </a:r>
            <a:r>
              <a:rPr lang="nl-NL" dirty="0">
                <a:latin typeface="Courier New"/>
                <a:cs typeface="Courier New"/>
              </a:rPr>
              <a:t> &lt;</a:t>
            </a:r>
            <a:r>
              <a:rPr lang="nl-NL" err="1">
                <a:latin typeface="Courier New"/>
                <a:cs typeface="Courier New"/>
              </a:rPr>
              <a:t>venv</a:t>
            </a:r>
            <a:r>
              <a:rPr lang="nl-NL" dirty="0">
                <a:latin typeface="Courier New"/>
                <a:cs typeface="Courier New"/>
              </a:rPr>
              <a:t>-name&gt;</a:t>
            </a:r>
            <a:endParaRPr lang="nl-NL"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NL" dirty="0" err="1"/>
              <a:t>Activate</a:t>
            </a:r>
            <a:r>
              <a:rPr lang="nl-NL" dirty="0"/>
              <a:t> </a:t>
            </a:r>
            <a:r>
              <a:rPr lang="nl-NL" dirty="0" err="1"/>
              <a:t>the</a:t>
            </a:r>
            <a:r>
              <a:rPr lang="nl-NL" dirty="0"/>
              <a:t> virtual environment, </a:t>
            </a:r>
            <a:r>
              <a:rPr lang="nl-NL" dirty="0" err="1"/>
              <a:t>and</a:t>
            </a:r>
            <a:r>
              <a:rPr lang="nl-NL" dirty="0"/>
              <a:t> pip-</a:t>
            </a:r>
            <a:r>
              <a:rPr lang="nl-NL" dirty="0" err="1"/>
              <a:t>install</a:t>
            </a:r>
            <a:r>
              <a:rPr lang="nl-NL" dirty="0"/>
              <a:t> </a:t>
            </a:r>
            <a:r>
              <a:rPr lang="nl-NL" dirty="0" err="1"/>
              <a:t>your</a:t>
            </a:r>
            <a:r>
              <a:rPr lang="nl-NL" dirty="0"/>
              <a:t> </a:t>
            </a:r>
            <a:r>
              <a:rPr lang="nl-NL" dirty="0" err="1"/>
              <a:t>additional</a:t>
            </a:r>
            <a:r>
              <a:rPr lang="nl-NL" dirty="0"/>
              <a:t> package</a:t>
            </a:r>
            <a:endParaRPr lang="nl-NL" dirty="0">
              <a:ea typeface="Calibri"/>
              <a:cs typeface="Calibri"/>
            </a:endParaRP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219919380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Exercise: install PyTorch Lightning on top of the PyTorch module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872921"/>
            <a:ext cx="9882007" cy="4729023"/>
          </a:xfrm>
        </p:spPr>
        <p:txBody>
          <a:bodyPr vert="horz" lIns="0" tIns="0" rIns="0" bIns="0" rtlCol="0" anchor="t">
            <a:noAutofit/>
          </a:bodyPr>
          <a:lstStyle/>
          <a:p>
            <a:pPr marL="0" indent="0">
              <a:buNone/>
            </a:pPr>
            <a:r>
              <a:rPr lang="nl-NL" dirty="0" err="1"/>
              <a:t>We’ll</a:t>
            </a:r>
            <a:r>
              <a:rPr lang="nl-NL" dirty="0"/>
              <a:t> </a:t>
            </a:r>
            <a:r>
              <a:rPr lang="nl-NL" dirty="0" err="1"/>
              <a:t>use</a:t>
            </a:r>
            <a:r>
              <a:rPr lang="nl-NL" dirty="0"/>
              <a:t> </a:t>
            </a:r>
            <a:r>
              <a:rPr lang="nl-NL" dirty="0" err="1"/>
              <a:t>this</a:t>
            </a:r>
            <a:r>
              <a:rPr lang="nl-NL" dirty="0"/>
              <a:t> </a:t>
            </a:r>
            <a:r>
              <a:rPr lang="nl-NL" dirty="0" err="1"/>
              <a:t>installation</a:t>
            </a:r>
            <a:r>
              <a:rPr lang="nl-NL" dirty="0"/>
              <a:t> later </a:t>
            </a:r>
            <a:r>
              <a:rPr lang="nl-NL" dirty="0" err="1"/>
              <a:t>today</a:t>
            </a:r>
            <a:r>
              <a:rPr lang="nl-NL" dirty="0"/>
              <a:t>!</a:t>
            </a:r>
          </a:p>
          <a:p>
            <a:pPr>
              <a:buFont typeface="Arial" panose="020B0604020202020204" pitchFamily="34" charset="0"/>
              <a:buChar char="•"/>
            </a:pPr>
            <a:r>
              <a:rPr lang="nl-NL" dirty="0"/>
              <a:t>On </a:t>
            </a:r>
            <a:r>
              <a:rPr lang="nl-NL" dirty="0" err="1"/>
              <a:t>Snellius</a:t>
            </a:r>
            <a:r>
              <a:rPr lang="nl-NL" dirty="0"/>
              <a:t>, log in </a:t>
            </a:r>
            <a:r>
              <a:rPr lang="nl-NL" dirty="0" err="1"/>
              <a:t>to</a:t>
            </a:r>
            <a:r>
              <a:rPr lang="nl-NL" dirty="0"/>
              <a:t> </a:t>
            </a:r>
            <a:r>
              <a:rPr lang="nl-NL" dirty="0" err="1"/>
              <a:t>the</a:t>
            </a:r>
            <a:r>
              <a:rPr lang="nl-NL" dirty="0"/>
              <a:t> </a:t>
            </a:r>
            <a:r>
              <a:rPr lang="nl-NL" dirty="0" err="1"/>
              <a:t>JupyterHub</a:t>
            </a:r>
            <a:r>
              <a:rPr lang="nl-NL" dirty="0"/>
              <a:t> at </a:t>
            </a:r>
            <a:r>
              <a:rPr lang="nl-NL" dirty="0">
                <a:hlinkClick r:id="rId2"/>
              </a:rPr>
              <a:t>https://jupyter.snellius.surf.nl/jhssrf001</a:t>
            </a:r>
            <a:endParaRPr lang="nl-NL" dirty="0"/>
          </a:p>
          <a:p>
            <a:pPr>
              <a:buFont typeface="Arial" panose="020B0604020202020204" pitchFamily="34" charset="0"/>
              <a:buChar char="•"/>
            </a:pPr>
            <a:r>
              <a:rPr lang="nl-NL" dirty="0"/>
              <a:t>Click ‘New’ =&gt; Terminal</a:t>
            </a:r>
            <a:endParaRPr lang="nl-NL" dirty="0">
              <a:ea typeface="Calibri"/>
              <a:cs typeface="Calibri"/>
            </a:endParaRPr>
          </a:p>
          <a:p>
            <a:pPr>
              <a:buFont typeface="Arial" panose="020B0604020202020204" pitchFamily="34" charset="0"/>
              <a:buChar char="•"/>
            </a:pPr>
            <a:r>
              <a:rPr lang="nl-NL" dirty="0" err="1"/>
              <a:t>Clear</a:t>
            </a:r>
            <a:r>
              <a:rPr lang="nl-NL" dirty="0"/>
              <a:t> </a:t>
            </a:r>
            <a:r>
              <a:rPr lang="nl-NL" dirty="0" err="1"/>
              <a:t>the</a:t>
            </a:r>
            <a:r>
              <a:rPr lang="nl-NL" dirty="0"/>
              <a:t> module environment (we have </a:t>
            </a:r>
            <a:r>
              <a:rPr lang="nl-NL" dirty="0" err="1"/>
              <a:t>some</a:t>
            </a:r>
            <a:r>
              <a:rPr lang="nl-NL" dirty="0"/>
              <a:t> </a:t>
            </a:r>
            <a:r>
              <a:rPr lang="nl-NL" dirty="0" err="1"/>
              <a:t>loaded</a:t>
            </a:r>
            <a:r>
              <a:rPr lang="nl-NL" dirty="0"/>
              <a:t> </a:t>
            </a:r>
            <a:r>
              <a:rPr lang="nl-NL" dirty="0" err="1"/>
              <a:t>by</a:t>
            </a:r>
            <a:r>
              <a:rPr lang="nl-NL" dirty="0"/>
              <a:t> default in </a:t>
            </a:r>
            <a:r>
              <a:rPr lang="nl-NL" dirty="0" err="1"/>
              <a:t>the</a:t>
            </a:r>
            <a:r>
              <a:rPr lang="nl-NL" dirty="0"/>
              <a:t> </a:t>
            </a:r>
            <a:r>
              <a:rPr lang="nl-NL" dirty="0" err="1"/>
              <a:t>Jupyter</a:t>
            </a:r>
            <a:r>
              <a:rPr lang="nl-NL" dirty="0"/>
              <a:t> environment) </a:t>
            </a:r>
            <a:r>
              <a:rPr lang="nl-NL" dirty="0" err="1"/>
              <a:t>using</a:t>
            </a:r>
            <a:r>
              <a:rPr lang="nl-NL" dirty="0"/>
              <a:t> </a:t>
            </a:r>
            <a:r>
              <a:rPr lang="nl-NL" dirty="0">
                <a:latin typeface="Courier New"/>
                <a:cs typeface="Courier New"/>
              </a:rPr>
              <a:t>module purge</a:t>
            </a:r>
          </a:p>
          <a:p>
            <a:pPr>
              <a:buFont typeface="Arial" panose="020B0604020202020204" pitchFamily="34" charset="0"/>
              <a:buChar char="•"/>
            </a:pPr>
            <a:r>
              <a:rPr lang="nl-NL" dirty="0"/>
              <a:t>Load </a:t>
            </a:r>
            <a:r>
              <a:rPr lang="nl-NL" dirty="0" err="1"/>
              <a:t>the</a:t>
            </a:r>
            <a:r>
              <a:rPr lang="nl-NL" dirty="0"/>
              <a:t> </a:t>
            </a:r>
            <a:r>
              <a:rPr lang="nl-NL" dirty="0">
                <a:latin typeface="Courier New"/>
                <a:cs typeface="Courier New"/>
              </a:rPr>
              <a:t>2023</a:t>
            </a:r>
            <a:r>
              <a:rPr lang="nl-NL" dirty="0"/>
              <a:t> environment module (</a:t>
            </a:r>
            <a:r>
              <a:rPr lang="nl-NL" dirty="0">
                <a:latin typeface="Courier New"/>
                <a:cs typeface="Courier New"/>
              </a:rPr>
              <a:t>module load </a:t>
            </a:r>
            <a:r>
              <a:rPr lang="nl-NL" dirty="0"/>
              <a:t>…)</a:t>
            </a:r>
            <a:endParaRPr lang="nl-NL" dirty="0">
              <a:ea typeface="Calibri"/>
              <a:cs typeface="Calibri"/>
            </a:endParaRPr>
          </a:p>
          <a:p>
            <a:pPr>
              <a:buFont typeface="Arial" panose="020B0604020202020204" pitchFamily="34" charset="0"/>
              <a:buChar char="•"/>
            </a:pPr>
            <a:r>
              <a:rPr lang="nl-NL" dirty="0"/>
              <a:t>Load </a:t>
            </a:r>
            <a:r>
              <a:rPr lang="nl-NL" err="1"/>
              <a:t>the</a:t>
            </a:r>
            <a:r>
              <a:rPr lang="nl-NL" dirty="0"/>
              <a:t> </a:t>
            </a:r>
            <a:r>
              <a:rPr lang="nl-NL" err="1">
                <a:latin typeface="Courier New"/>
                <a:ea typeface="+mn-lt"/>
                <a:cs typeface="+mn-lt"/>
              </a:rPr>
              <a:t>PyTorch</a:t>
            </a:r>
            <a:r>
              <a:rPr lang="nl-NL" dirty="0">
                <a:latin typeface="Courier New"/>
                <a:ea typeface="+mn-lt"/>
                <a:cs typeface="+mn-lt"/>
              </a:rPr>
              <a:t>/2.1.2-foss-2023a-CUDA-12.1.1</a:t>
            </a:r>
            <a:r>
              <a:rPr lang="nl-NL" dirty="0"/>
              <a:t> module </a:t>
            </a:r>
            <a:endParaRPr lang="nl-NL" dirty="0">
              <a:ea typeface="Calibri"/>
              <a:cs typeface="Calibri"/>
            </a:endParaRPr>
          </a:p>
          <a:p>
            <a:pPr>
              <a:buFont typeface="Arial" panose="020B0604020202020204" pitchFamily="34" charset="0"/>
              <a:buChar char="•"/>
            </a:pPr>
            <a:r>
              <a:rPr lang="nl-NL" dirty="0"/>
              <a:t>Load </a:t>
            </a:r>
            <a:r>
              <a:rPr lang="nl-NL" err="1"/>
              <a:t>the</a:t>
            </a:r>
            <a:r>
              <a:rPr lang="nl-NL" dirty="0"/>
              <a:t> </a:t>
            </a:r>
            <a:r>
              <a:rPr lang="nl-NL" err="1">
                <a:latin typeface="Courier New"/>
                <a:ea typeface="+mn-lt"/>
                <a:cs typeface="+mn-lt"/>
              </a:rPr>
              <a:t>torchvision</a:t>
            </a:r>
            <a:r>
              <a:rPr lang="nl-NL" dirty="0">
                <a:latin typeface="Courier New"/>
                <a:ea typeface="+mn-lt"/>
                <a:cs typeface="+mn-lt"/>
              </a:rPr>
              <a:t>/0.16.0-foss-2023a-CUDA-12.1.1</a:t>
            </a:r>
            <a:r>
              <a:rPr lang="nl-NL" dirty="0">
                <a:latin typeface="Courier New"/>
                <a:cs typeface="Courier New"/>
              </a:rPr>
              <a:t> </a:t>
            </a:r>
            <a:r>
              <a:rPr lang="nl-NL" dirty="0"/>
              <a:t>module</a:t>
            </a:r>
            <a:endParaRPr lang="nl-NL" dirty="0">
              <a:ea typeface="Calibri"/>
              <a:cs typeface="Calibri"/>
            </a:endParaRPr>
          </a:p>
          <a:p>
            <a:pPr>
              <a:buFont typeface="Arial" panose="020B0604020202020204" pitchFamily="34" charset="0"/>
              <a:buChar char="•"/>
            </a:pPr>
            <a:r>
              <a:rPr lang="nl-NL" err="1"/>
              <a:t>Create</a:t>
            </a:r>
            <a:r>
              <a:rPr lang="nl-NL" dirty="0"/>
              <a:t> a virtual environment </a:t>
            </a:r>
            <a:r>
              <a:rPr lang="nl-NL" err="1"/>
              <a:t>with</a:t>
            </a:r>
            <a:r>
              <a:rPr lang="nl-NL" dirty="0"/>
              <a:t> </a:t>
            </a:r>
            <a:r>
              <a:rPr lang="nl-NL" dirty="0">
                <a:latin typeface="Courier New"/>
                <a:ea typeface="Calibri"/>
                <a:cs typeface="Calibri"/>
              </a:rPr>
              <a:t>python -m </a:t>
            </a:r>
            <a:r>
              <a:rPr lang="nl-NL" err="1">
                <a:latin typeface="Courier New"/>
                <a:ea typeface="Calibri"/>
                <a:cs typeface="Calibri"/>
              </a:rPr>
              <a:t>venv</a:t>
            </a:r>
            <a:r>
              <a:rPr lang="nl-NL" dirty="0">
                <a:latin typeface="Courier New"/>
                <a:cs typeface="Courier New"/>
              </a:rPr>
              <a:t> --system-site-packages ~/</a:t>
            </a:r>
            <a:r>
              <a:rPr lang="nl-NL" err="1">
                <a:latin typeface="Courier New"/>
                <a:cs typeface="Courier New"/>
              </a:rPr>
              <a:t>my_pt_lightning</a:t>
            </a:r>
            <a:endParaRPr lang="nl-NL">
              <a:latin typeface="Courier New"/>
              <a:cs typeface="Courier New"/>
            </a:endParaRPr>
          </a:p>
          <a:p>
            <a:pPr>
              <a:buFont typeface="Arial" panose="020B0604020202020204" pitchFamily="34" charset="0"/>
              <a:buChar char="•"/>
            </a:pPr>
            <a:r>
              <a:rPr lang="nl-NL" dirty="0" err="1"/>
              <a:t>Activate</a:t>
            </a:r>
            <a:r>
              <a:rPr lang="nl-NL" dirty="0"/>
              <a:t> </a:t>
            </a:r>
            <a:r>
              <a:rPr lang="nl-NL" dirty="0" err="1"/>
              <a:t>the</a:t>
            </a:r>
            <a:r>
              <a:rPr lang="nl-NL" dirty="0"/>
              <a:t> virtual environment (</a:t>
            </a:r>
            <a:r>
              <a:rPr lang="nl-NL" dirty="0">
                <a:latin typeface="Courier New"/>
                <a:cs typeface="Courier New"/>
              </a:rPr>
              <a:t>source ~/</a:t>
            </a:r>
            <a:r>
              <a:rPr lang="nl-NL" dirty="0" err="1">
                <a:latin typeface="Courier New"/>
                <a:cs typeface="Courier New"/>
              </a:rPr>
              <a:t>my_pt_lightning</a:t>
            </a:r>
            <a:r>
              <a:rPr lang="nl-NL" dirty="0">
                <a:latin typeface="Courier New"/>
                <a:cs typeface="Courier New"/>
              </a:rPr>
              <a:t>/bin/</a:t>
            </a:r>
            <a:r>
              <a:rPr lang="nl-NL" dirty="0" err="1">
                <a:latin typeface="Courier New"/>
                <a:cs typeface="Courier New"/>
              </a:rPr>
              <a:t>activate</a:t>
            </a:r>
            <a:r>
              <a:rPr lang="nl-NL" dirty="0"/>
              <a:t>)</a:t>
            </a:r>
            <a:endParaRPr lang="nl-NL" dirty="0">
              <a:ea typeface="Calibri"/>
              <a:cs typeface="Calibri"/>
            </a:endParaRPr>
          </a:p>
          <a:p>
            <a:pPr>
              <a:buFont typeface="Arial" panose="020B0604020202020204" pitchFamily="34" charset="0"/>
              <a:buChar char="•"/>
            </a:pPr>
            <a:r>
              <a:rPr lang="nl-NL" dirty="0">
                <a:latin typeface="Courier New"/>
                <a:cs typeface="Courier New"/>
              </a:rPr>
              <a:t>pip3 </a:t>
            </a:r>
            <a:r>
              <a:rPr lang="nl-NL" dirty="0" err="1">
                <a:latin typeface="Courier New"/>
                <a:cs typeface="Courier New"/>
              </a:rPr>
              <a:t>install</a:t>
            </a:r>
            <a:r>
              <a:rPr lang="nl-NL" dirty="0">
                <a:latin typeface="Courier New"/>
                <a:cs typeface="Courier New"/>
              </a:rPr>
              <a:t> </a:t>
            </a:r>
            <a:r>
              <a:rPr lang="nl-NL" dirty="0" err="1">
                <a:latin typeface="Courier New"/>
                <a:cs typeface="Courier New"/>
              </a:rPr>
              <a:t>pytorch-lightning</a:t>
            </a:r>
            <a:endParaRPr lang="nl-NL" dirty="0">
              <a:latin typeface="Courier New"/>
              <a:cs typeface="Courier New"/>
            </a:endParaRPr>
          </a:p>
          <a:p>
            <a:pPr>
              <a:buFont typeface="Arial" panose="020B0604020202020204" pitchFamily="34" charset="0"/>
              <a:buChar char="•"/>
            </a:pPr>
            <a:r>
              <a:rPr lang="nl-NL" dirty="0">
                <a:latin typeface="+mj-lt"/>
                <a:cs typeface="Courier New"/>
              </a:rPr>
              <a:t>As a check, run </a:t>
            </a:r>
            <a:r>
              <a:rPr lang="en-US" dirty="0">
                <a:latin typeface="Courier New"/>
                <a:cs typeface="Courier New"/>
              </a:rPr>
              <a:t>python -c "import </a:t>
            </a:r>
            <a:r>
              <a:rPr lang="en-US" dirty="0" err="1">
                <a:latin typeface="Courier New"/>
                <a:cs typeface="Courier New"/>
              </a:rPr>
              <a:t>pytorch_lightning</a:t>
            </a:r>
            <a:r>
              <a:rPr lang="en-US" dirty="0">
                <a:latin typeface="Courier New"/>
                <a:cs typeface="Courier New"/>
              </a:rPr>
              <a:t> as pt; print(</a:t>
            </a:r>
            <a:r>
              <a:rPr lang="en-US" dirty="0" err="1">
                <a:latin typeface="Courier New"/>
                <a:cs typeface="Courier New"/>
              </a:rPr>
              <a:t>pt.__file</a:t>
            </a:r>
            <a:r>
              <a:rPr lang="en-US" dirty="0">
                <a:latin typeface="Courier New"/>
                <a:cs typeface="Courier New"/>
              </a:rPr>
              <a:t>__)"</a:t>
            </a:r>
            <a:endParaRPr lang="nl-NL" dirty="0">
              <a:latin typeface="Courier New"/>
              <a:cs typeface="Courier New"/>
            </a:endParaRP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811755486"/>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More on the 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t>See </a:t>
            </a:r>
            <a:r>
              <a:rPr lang="nl-NL" dirty="0">
                <a:hlinkClick r:id="rId2"/>
              </a:rPr>
              <a:t>https://servicedesk.surf.nl/wiki/display/WIKI/Environment+Modules</a:t>
            </a:r>
            <a:r>
              <a:rPr lang="nl-NL" dirty="0"/>
              <a:t> </a:t>
            </a:r>
          </a:p>
          <a:p>
            <a:pPr>
              <a:buFont typeface="Arial" panose="020B0604020202020204" pitchFamily="34" charset="0"/>
              <a:buChar char="•"/>
            </a:pPr>
            <a:r>
              <a:rPr lang="nl-NL" dirty="0"/>
              <a:t>module </a:t>
            </a:r>
            <a:r>
              <a:rPr lang="nl-NL" dirty="0" err="1"/>
              <a:t>avail</a:t>
            </a:r>
            <a:r>
              <a:rPr lang="nl-NL" dirty="0"/>
              <a:t> / module av: show </a:t>
            </a:r>
            <a:r>
              <a:rPr lang="nl-NL" dirty="0" err="1"/>
              <a:t>what</a:t>
            </a:r>
            <a:r>
              <a:rPr lang="nl-NL" dirty="0"/>
              <a:t> modules </a:t>
            </a:r>
            <a:r>
              <a:rPr lang="nl-NL" dirty="0" err="1"/>
              <a:t>can</a:t>
            </a:r>
            <a:r>
              <a:rPr lang="nl-NL" dirty="0"/>
              <a:t> </a:t>
            </a:r>
            <a:r>
              <a:rPr lang="nl-NL" dirty="0" err="1"/>
              <a:t>be</a:t>
            </a:r>
            <a:r>
              <a:rPr lang="nl-NL" dirty="0"/>
              <a:t> </a:t>
            </a:r>
            <a:r>
              <a:rPr lang="nl-NL" dirty="0" err="1"/>
              <a:t>loaded</a:t>
            </a:r>
            <a:endParaRPr lang="nl-NL" dirty="0">
              <a:ea typeface="Calibri"/>
              <a:cs typeface="Calibri"/>
            </a:endParaRPr>
          </a:p>
          <a:p>
            <a:pPr>
              <a:buFont typeface="Arial" panose="020B0604020202020204" pitchFamily="34" charset="0"/>
              <a:buChar char="•"/>
            </a:pPr>
            <a:r>
              <a:rPr lang="nl-NL" dirty="0"/>
              <a:t>module spider &lt;</a:t>
            </a:r>
            <a:r>
              <a:rPr lang="nl-NL" dirty="0" err="1"/>
              <a:t>modulename</a:t>
            </a:r>
            <a:r>
              <a:rPr lang="nl-NL" dirty="0"/>
              <a:t>&gt;: show </a:t>
            </a:r>
            <a:r>
              <a:rPr lang="nl-NL" dirty="0" err="1"/>
              <a:t>what</a:t>
            </a:r>
            <a:r>
              <a:rPr lang="nl-NL" dirty="0"/>
              <a:t> modules </a:t>
            </a:r>
            <a:r>
              <a:rPr lang="nl-NL" dirty="0" err="1"/>
              <a:t>can</a:t>
            </a:r>
            <a:r>
              <a:rPr lang="nl-NL" dirty="0"/>
              <a:t> </a:t>
            </a:r>
            <a:r>
              <a:rPr lang="nl-NL" dirty="0" err="1"/>
              <a:t>be</a:t>
            </a:r>
            <a:r>
              <a:rPr lang="nl-NL" dirty="0"/>
              <a:t> </a:t>
            </a:r>
            <a:r>
              <a:rPr lang="nl-NL" dirty="0" err="1"/>
              <a:t>loaded</a:t>
            </a:r>
            <a:r>
              <a:rPr lang="nl-NL" dirty="0"/>
              <a:t> </a:t>
            </a:r>
            <a:r>
              <a:rPr lang="nl-NL" dirty="0" err="1"/>
              <a:t>after</a:t>
            </a:r>
            <a:r>
              <a:rPr lang="nl-NL" dirty="0"/>
              <a:t> </a:t>
            </a:r>
            <a:r>
              <a:rPr lang="nl-NL" dirty="0" err="1"/>
              <a:t>other</a:t>
            </a:r>
            <a:r>
              <a:rPr lang="nl-NL" dirty="0"/>
              <a:t> modules (e.g. 2023) are </a:t>
            </a:r>
            <a:r>
              <a:rPr lang="nl-NL" dirty="0" err="1"/>
              <a:t>loaded</a:t>
            </a:r>
            <a:r>
              <a:rPr lang="nl-NL" dirty="0"/>
              <a:t> first</a:t>
            </a:r>
            <a:endParaRPr lang="nl-NL" dirty="0">
              <a:ea typeface="Calibri"/>
              <a:cs typeface="Calibri"/>
            </a:endParaRPr>
          </a:p>
          <a:p>
            <a:pPr>
              <a:buFont typeface="Arial" panose="020B0604020202020204" pitchFamily="34" charset="0"/>
              <a:buChar char="•"/>
            </a:pPr>
            <a:r>
              <a:rPr lang="nl-NL" dirty="0"/>
              <a:t>module load &lt;</a:t>
            </a:r>
            <a:r>
              <a:rPr lang="nl-NL" dirty="0" err="1"/>
              <a:t>modulename</a:t>
            </a:r>
            <a:r>
              <a:rPr lang="nl-NL" dirty="0"/>
              <a:t>&gt;: load a module</a:t>
            </a:r>
            <a:endParaRPr lang="nl-NL" dirty="0">
              <a:ea typeface="Calibri"/>
              <a:cs typeface="Calibri"/>
            </a:endParaRPr>
          </a:p>
          <a:p>
            <a:pPr>
              <a:buFont typeface="Arial" panose="020B0604020202020204" pitchFamily="34" charset="0"/>
              <a:buChar char="•"/>
            </a:pPr>
            <a:r>
              <a:rPr lang="nl-NL" dirty="0"/>
              <a:t>module display / module show &lt;</a:t>
            </a:r>
            <a:r>
              <a:rPr lang="nl-NL" dirty="0" err="1"/>
              <a:t>modulename</a:t>
            </a:r>
            <a:r>
              <a:rPr lang="nl-NL" dirty="0"/>
              <a:t>&gt;: prints </a:t>
            </a:r>
            <a:r>
              <a:rPr lang="nl-NL" dirty="0" err="1"/>
              <a:t>the</a:t>
            </a:r>
            <a:r>
              <a:rPr lang="nl-NL" dirty="0"/>
              <a:t> </a:t>
            </a:r>
            <a:r>
              <a:rPr lang="nl-NL" dirty="0" err="1"/>
              <a:t>lua</a:t>
            </a:r>
            <a:r>
              <a:rPr lang="nl-NL" dirty="0"/>
              <a:t> script </a:t>
            </a:r>
            <a:r>
              <a:rPr lang="nl-NL" dirty="0" err="1"/>
              <a:t>that</a:t>
            </a:r>
            <a:r>
              <a:rPr lang="nl-NL" dirty="0"/>
              <a:t> a ‘module load’ </a:t>
            </a:r>
            <a:r>
              <a:rPr lang="nl-NL" dirty="0" err="1"/>
              <a:t>will</a:t>
            </a:r>
            <a:r>
              <a:rPr lang="nl-NL" dirty="0"/>
              <a:t> </a:t>
            </a:r>
            <a:r>
              <a:rPr lang="nl-NL" dirty="0" err="1"/>
              <a:t>execute</a:t>
            </a:r>
            <a:endParaRPr lang="nl-NL" dirty="0">
              <a:ea typeface="Calibri"/>
              <a:cs typeface="Calibri"/>
            </a:endParaRPr>
          </a:p>
          <a:p>
            <a:pPr>
              <a:buFont typeface="Arial" panose="020B0604020202020204" pitchFamily="34" charset="0"/>
              <a:buChar char="•"/>
            </a:pPr>
            <a:r>
              <a:rPr lang="nl-NL" dirty="0"/>
              <a:t>module </a:t>
            </a:r>
            <a:r>
              <a:rPr lang="nl-NL" dirty="0" err="1"/>
              <a:t>unload</a:t>
            </a:r>
            <a:r>
              <a:rPr lang="nl-NL" dirty="0"/>
              <a:t> &lt;</a:t>
            </a:r>
            <a:r>
              <a:rPr lang="nl-NL" dirty="0" err="1"/>
              <a:t>modulename</a:t>
            </a:r>
            <a:r>
              <a:rPr lang="nl-NL" dirty="0"/>
              <a:t>&gt;: </a:t>
            </a:r>
            <a:r>
              <a:rPr lang="nl-NL" dirty="0" err="1"/>
              <a:t>unload</a:t>
            </a:r>
            <a:r>
              <a:rPr lang="nl-NL" dirty="0"/>
              <a:t> a module</a:t>
            </a:r>
            <a:endParaRPr lang="nl-NL" dirty="0">
              <a:ea typeface="Calibri"/>
              <a:cs typeface="Calibri"/>
            </a:endParaRPr>
          </a:p>
          <a:p>
            <a:pPr>
              <a:buFont typeface="Arial" panose="020B0604020202020204" pitchFamily="34" charset="0"/>
              <a:buChar char="•"/>
            </a:pPr>
            <a:r>
              <a:rPr lang="nl-NL" dirty="0"/>
              <a:t>module list: show </a:t>
            </a:r>
            <a:r>
              <a:rPr lang="nl-NL" dirty="0" err="1"/>
              <a:t>currently</a:t>
            </a:r>
            <a:r>
              <a:rPr lang="nl-NL" dirty="0"/>
              <a:t> </a:t>
            </a:r>
            <a:r>
              <a:rPr lang="nl-NL" dirty="0" err="1"/>
              <a:t>loaded</a:t>
            </a:r>
            <a:r>
              <a:rPr lang="nl-NL" dirty="0"/>
              <a:t> modules</a:t>
            </a:r>
            <a:endParaRPr lang="nl-NL" dirty="0">
              <a:ea typeface="Calibri"/>
              <a:cs typeface="Calibri"/>
            </a:endParaRPr>
          </a:p>
          <a:p>
            <a:pPr>
              <a:buFont typeface="Arial" panose="020B0604020202020204" pitchFamily="34" charset="0"/>
              <a:buChar char="•"/>
            </a:pPr>
            <a:r>
              <a:rPr lang="nl-NL" dirty="0"/>
              <a:t>module purge: </a:t>
            </a:r>
            <a:r>
              <a:rPr lang="nl-NL" dirty="0" err="1"/>
              <a:t>unload</a:t>
            </a:r>
            <a:r>
              <a:rPr lang="nl-NL" dirty="0"/>
              <a:t> </a:t>
            </a:r>
            <a:r>
              <a:rPr lang="nl-NL" dirty="0" err="1"/>
              <a:t>all</a:t>
            </a:r>
            <a:r>
              <a:rPr lang="nl-NL" dirty="0"/>
              <a:t> modules</a:t>
            </a:r>
            <a:endParaRPr lang="nl-NL" dirty="0">
              <a:ea typeface="Calibri"/>
              <a:cs typeface="Calibri"/>
            </a:endParaRPr>
          </a:p>
          <a:p>
            <a:pPr>
              <a:buFont typeface="Arial" panose="020B0604020202020204" pitchFamily="34" charset="0"/>
              <a:buChar char="•"/>
            </a:pPr>
            <a:endParaRPr lang="nl-NL"/>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3038337618"/>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Requests for additional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vert="horz" lIns="0" tIns="0" rIns="0" bIns="0" rtlCol="0" anchor="t">
            <a:noAutofit/>
          </a:bodyPr>
          <a:lstStyle/>
          <a:p>
            <a:pPr marL="0" indent="0">
              <a:buNone/>
            </a:pPr>
            <a:r>
              <a:rPr lang="nl-NL" dirty="0"/>
              <a:t>See </a:t>
            </a:r>
            <a:r>
              <a:rPr lang="nl-NL" dirty="0" err="1"/>
              <a:t>our</a:t>
            </a:r>
            <a:r>
              <a:rPr lang="nl-NL" dirty="0"/>
              <a:t> module policy at </a:t>
            </a:r>
            <a:r>
              <a:rPr lang="nl-NL" dirty="0">
                <a:ea typeface="+mn-lt"/>
                <a:cs typeface="+mn-lt"/>
              </a:rPr>
              <a:t>https://servicedesk.surf.nl/wiki/display/WIKI/Software+policy+Snellius</a:t>
            </a: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spTree>
    <p:extLst>
      <p:ext uri="{BB962C8B-B14F-4D97-AF65-F5344CB8AC3E}">
        <p14:creationId xmlns:p14="http://schemas.microsoft.com/office/powerpoint/2010/main" val="808069578"/>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Why is conda used so much?</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Anaconda is used widely accross scientific domains. Why?</a:t>
            </a:r>
          </a:p>
          <a:p>
            <a:pPr>
              <a:buFont typeface="Arial" panose="020B0604020202020204" pitchFamily="34" charset="0"/>
              <a:buChar char="•"/>
            </a:pPr>
            <a:r>
              <a:rPr lang="nl-NL"/>
              <a:t>Python virtual environments is limited to managing Python packages. Conda also manages non-Python installations (e.g. CUDA)</a:t>
            </a:r>
          </a:p>
          <a:p>
            <a:pPr marL="512763" lvl="1">
              <a:buFont typeface="Arial" panose="020B0604020202020204" pitchFamily="34" charset="0"/>
              <a:buChar char="•"/>
            </a:pPr>
            <a:r>
              <a:rPr lang="nl-NL"/>
              <a:t>This leads to better reproducibility and less issues with missing libraries, particularly for novice users</a:t>
            </a:r>
          </a:p>
          <a:p>
            <a:pPr>
              <a:buFont typeface="Arial" panose="020B0604020202020204" pitchFamily="34" charset="0"/>
              <a:buChar char="•"/>
            </a:pPr>
            <a:r>
              <a:rPr lang="nl-NL"/>
              <a:t>Many instructions for software installation reference conda</a:t>
            </a:r>
          </a:p>
          <a:p>
            <a:pPr>
              <a:buFont typeface="Arial" panose="020B0604020202020204" pitchFamily="34" charset="0"/>
              <a:buChar char="•"/>
            </a:pPr>
            <a:r>
              <a:rPr lang="nl-NL"/>
              <a:t>Conda does proper dependency resolution (pip doesn’t) to figure out if all packages in an environment are compatible. </a:t>
            </a:r>
          </a:p>
          <a:p>
            <a:pPr marL="512763" lvl="1">
              <a:buFont typeface="Arial" panose="020B0604020202020204" pitchFamily="34" charset="0"/>
              <a:buChar char="•"/>
              <a:tabLst>
                <a:tab pos="512763" algn="l"/>
              </a:tabLst>
            </a:pPr>
            <a:r>
              <a:rPr lang="nl-NL"/>
              <a:t>If package A is used as dependency by packages B and C, and those package have version requirements A &lt; 2.0 and A &gt; 2.5, conda will simply error out and tell you it’s impossible to satisfy both requirements. Pip will install A &lt; 2.0 and then overwrite with A &gt; 2.5.</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spTree>
    <p:extLst>
      <p:ext uri="{BB962C8B-B14F-4D97-AF65-F5344CB8AC3E}">
        <p14:creationId xmlns:p14="http://schemas.microsoft.com/office/powerpoint/2010/main" val="65509251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a:t>Avoid using </a:t>
            </a:r>
            <a:r>
              <a:rPr lang="en-US" err="1"/>
              <a:t>conda</a:t>
            </a:r>
            <a:endParaRPr lang="en-US"/>
          </a:p>
          <a:p>
            <a:pPr marL="569913" lvl="1">
              <a:buFont typeface="Arial" panose="020B0604020202020204" pitchFamily="34" charset="0"/>
              <a:buChar char="•"/>
            </a:pPr>
            <a:r>
              <a:rPr lang="en-US"/>
              <a:t>But if you do, install </a:t>
            </a:r>
            <a:r>
              <a:rPr lang="en-US" i="1"/>
              <a:t>everything</a:t>
            </a:r>
            <a:r>
              <a:rPr lang="en-US"/>
              <a:t> with </a:t>
            </a:r>
            <a:r>
              <a:rPr lang="en-US" err="1"/>
              <a:t>conda</a:t>
            </a:r>
            <a:r>
              <a:rPr lang="en-US"/>
              <a:t>. Don’t combine with modules.</a:t>
            </a:r>
          </a:p>
          <a:p>
            <a:pPr marL="569913" lvl="1">
              <a:buFont typeface="Arial" panose="020B0604020202020204" pitchFamily="34" charset="0"/>
              <a:buChar char="•"/>
            </a:pPr>
            <a:r>
              <a:rPr lang="en-US"/>
              <a:t>Expect little support from us</a:t>
            </a:r>
          </a:p>
          <a:p>
            <a:pPr marL="288925" indent="-288925">
              <a:buFont typeface="Arial" panose="020B0604020202020204" pitchFamily="34" charset="0"/>
              <a:buChar char="•"/>
            </a:pPr>
            <a:r>
              <a:rPr lang="en-US"/>
              <a:t>Use containers with care</a:t>
            </a:r>
          </a:p>
          <a:p>
            <a:pPr marL="569913" lvl="1" indent="-288925">
              <a:buFont typeface="Arial" panose="020B0604020202020204" pitchFamily="34" charset="0"/>
              <a:buChar char="•"/>
            </a:pPr>
            <a:r>
              <a:rPr lang="en-US"/>
              <a:t>Optimization usually ok for GPU, but may be poor for CPU</a:t>
            </a:r>
          </a:p>
          <a:p>
            <a:pPr marL="569913" lvl="1">
              <a:buFont typeface="Arial" panose="020B0604020202020204" pitchFamily="34" charset="0"/>
              <a:buChar char="•"/>
            </a:pPr>
            <a:r>
              <a:rPr lang="en-US"/>
              <a:t>Expect little support from us</a:t>
            </a:r>
          </a:p>
          <a:p>
            <a:pPr marL="569913" lvl="1">
              <a:buFont typeface="Arial" panose="020B0604020202020204" pitchFamily="34" charset="0"/>
              <a:buChar char="•"/>
            </a:pPr>
            <a:r>
              <a:rPr lang="en-US" err="1"/>
              <a:t>Multinode</a:t>
            </a:r>
            <a:r>
              <a:rPr lang="en-US"/>
              <a:t> can be tricky (if MPI is used)</a:t>
            </a:r>
          </a:p>
          <a:p>
            <a:pPr>
              <a:buFont typeface="Arial" panose="020B0604020202020204" pitchFamily="34" charset="0"/>
              <a:buChar char="•"/>
            </a:pPr>
            <a:endParaRPr lang="en-US"/>
          </a:p>
          <a:p>
            <a:pPr>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4161771625"/>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Conda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593229"/>
          </a:xfrm>
        </p:spPr>
        <p:txBody>
          <a:bodyPr/>
          <a:lstStyle/>
          <a:p>
            <a:pPr marL="0" indent="0">
              <a:buNone/>
            </a:pPr>
            <a:r>
              <a:rPr lang="nl-NL" sz="1800"/>
              <a:t>So, why is conda bad on HPC systems?</a:t>
            </a:r>
          </a:p>
          <a:p>
            <a:pPr>
              <a:buFont typeface="Arial" panose="020B0604020202020204" pitchFamily="34" charset="0"/>
              <a:buChar char="•"/>
            </a:pPr>
            <a:r>
              <a:rPr lang="nl-NL" sz="1800"/>
              <a:t>Conda uses generically optimized binaries =&gt; (potentially) bad for performance</a:t>
            </a:r>
          </a:p>
          <a:p>
            <a:pPr>
              <a:buFont typeface="Arial" panose="020B0604020202020204" pitchFamily="34" charset="0"/>
              <a:buChar char="•"/>
            </a:pPr>
            <a:r>
              <a:rPr lang="nl-NL" sz="1800"/>
              <a:t>Conda makes incorrect assumption about the location of system libraries =&gt; Still issues at runtime</a:t>
            </a:r>
          </a:p>
          <a:p>
            <a:pPr>
              <a:buFont typeface="Arial" panose="020B0604020202020204" pitchFamily="34" charset="0"/>
              <a:buChar char="•"/>
            </a:pPr>
            <a:r>
              <a:rPr lang="nl-NL" sz="1800"/>
              <a:t>Conda virtual environments produce enormous amounts of files, easily half your file quotum on an HPC system</a:t>
            </a:r>
          </a:p>
          <a:p>
            <a:pPr marL="512763" lvl="1">
              <a:buFont typeface="Arial" panose="020B0604020202020204" pitchFamily="34" charset="0"/>
              <a:buChar char="•"/>
            </a:pPr>
            <a:r>
              <a:rPr lang="nl-NL" sz="1800"/>
              <a:t>Many small files are hard to handle for HPC file systems, we’ll get back to this</a:t>
            </a:r>
          </a:p>
          <a:p>
            <a:pPr marL="512763" lvl="1">
              <a:buFont typeface="Arial" panose="020B0604020202020204" pitchFamily="34" charset="0"/>
              <a:buChar char="•"/>
            </a:pPr>
            <a:r>
              <a:rPr lang="nl-NL" sz="1800"/>
              <a:t>Conda on LUMI (largest EU system) is only allowed in a container… </a:t>
            </a:r>
            <a:r>
              <a:rPr lang="nl-NL" sz="1800">
                <a:hlinkClick r:id="rId2"/>
              </a:rPr>
              <a:t>https://docs.lumi-supercomputer.eu/software/installing/container-wrapper/</a:t>
            </a:r>
            <a:r>
              <a:rPr lang="nl-NL" sz="1800"/>
              <a:t> </a:t>
            </a:r>
          </a:p>
          <a:p>
            <a:pPr>
              <a:buFont typeface="Arial" panose="020B0604020202020204" pitchFamily="34" charset="0"/>
              <a:buChar char="•"/>
            </a:pPr>
            <a:r>
              <a:rPr lang="nl-NL" sz="1800"/>
              <a:t>Conda modifies the </a:t>
            </a:r>
            <a:r>
              <a:rPr lang="nl-NL" sz="1800">
                <a:latin typeface="Courier New" panose="02070309020205020404" pitchFamily="49" charset="0"/>
                <a:cs typeface="Courier New" panose="02070309020205020404" pitchFamily="49" charset="0"/>
              </a:rPr>
              <a:t>.bashrc </a:t>
            </a:r>
            <a:r>
              <a:rPr lang="nl-NL" sz="1800"/>
              <a:t>file, which can easily cause conflicts or uninteded effects</a:t>
            </a:r>
          </a:p>
          <a:p>
            <a:pPr>
              <a:buFont typeface="Arial" panose="020B0604020202020204" pitchFamily="34" charset="0"/>
              <a:buChar char="•"/>
            </a:pPr>
            <a:r>
              <a:rPr lang="nl-NL" sz="1800"/>
              <a:t>Conda environments are hard to support</a:t>
            </a:r>
          </a:p>
          <a:p>
            <a:pPr marL="512763" lvl="1">
              <a:buFont typeface="Arial" panose="020B0604020202020204" pitchFamily="34" charset="0"/>
              <a:buChar char="•"/>
              <a:tabLst>
                <a:tab pos="512763" algn="l"/>
              </a:tabLst>
            </a:pPr>
            <a:r>
              <a:rPr lang="nl-NL" sz="1800"/>
              <a:t>Each conda environment is a full software stack. Each user might have multiple conda environments (i.e. multiple complete stacks). We simply cannot support all of those</a:t>
            </a:r>
          </a:p>
          <a:p>
            <a:pPr marL="0" lvl="1" indent="0">
              <a:buNone/>
              <a:tabLst>
                <a:tab pos="512763" algn="l"/>
              </a:tabLst>
            </a:pPr>
            <a:r>
              <a:rPr lang="nl-NL" sz="1800"/>
              <a:t>See e.g. </a:t>
            </a:r>
            <a:r>
              <a:rPr lang="nl-NL" sz="1800">
                <a:hlinkClick r:id="rId3"/>
              </a:rPr>
              <a:t>https://docs.alliancecan.ca/wiki/Anaconda/en</a:t>
            </a:r>
            <a:r>
              <a:rPr lang="nl-NL" sz="180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spTree>
    <p:extLst>
      <p:ext uri="{BB962C8B-B14F-4D97-AF65-F5344CB8AC3E}">
        <p14:creationId xmlns:p14="http://schemas.microsoft.com/office/powerpoint/2010/main" val="183048344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Containers…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hlinkClick r:id="rId2"/>
              </a:rPr>
              <a:t>https://docs.alliancecan.ca/wiki/Singularity</a:t>
            </a:r>
            <a:endParaRPr lang="nl-NL"/>
          </a:p>
          <a:p>
            <a:pPr marL="0" indent="0">
              <a:buNone/>
            </a:pPr>
            <a:r>
              <a:rPr lang="nl-NL"/>
              <a:t>Containers are ok-ish on HPC systems. Some remarks </a:t>
            </a:r>
          </a:p>
          <a:p>
            <a:pPr>
              <a:buFont typeface="Arial" panose="020B0604020202020204" pitchFamily="34" charset="0"/>
              <a:buChar char="•"/>
            </a:pPr>
            <a:r>
              <a:rPr lang="nl-NL"/>
              <a:t>Containers are nice for HPC file systems, since they save file I/O</a:t>
            </a:r>
          </a:p>
          <a:p>
            <a:pPr>
              <a:buFont typeface="Arial" panose="020B0604020202020204" pitchFamily="34" charset="0"/>
              <a:buChar char="•"/>
            </a:pPr>
            <a:r>
              <a:rPr lang="nl-NL"/>
              <a:t>Containers generally have generically optimized binaries, so same performance issues apply as to conda / any binary install (Nvidia GPU performance ok, CPU may or may not be ok)</a:t>
            </a:r>
          </a:p>
          <a:p>
            <a:pPr>
              <a:buFont typeface="Arial" panose="020B0604020202020204" pitchFamily="34" charset="0"/>
              <a:buChar char="•"/>
            </a:pPr>
            <a:r>
              <a:rPr lang="nl-NL"/>
              <a:t>Like conda, it is a software stack on its own. We can’t help debug.</a:t>
            </a:r>
          </a:p>
          <a:p>
            <a:pPr>
              <a:buFont typeface="Arial" panose="020B0604020202020204" pitchFamily="34" charset="0"/>
              <a:buChar char="•"/>
            </a:pPr>
            <a:r>
              <a:rPr lang="nl-NL"/>
              <a:t>Very </a:t>
            </a:r>
            <a:r>
              <a:rPr lang="nl-NL" i="1"/>
              <a:t>static</a:t>
            </a:r>
            <a:r>
              <a:rPr lang="nl-NL"/>
              <a:t> software environments, hard to add one package =&gt; Container rebuild needed</a:t>
            </a:r>
          </a:p>
          <a:p>
            <a:pPr>
              <a:buFont typeface="Arial" panose="020B0604020202020204" pitchFamily="34" charset="0"/>
              <a:buChar char="•"/>
            </a:pPr>
            <a:r>
              <a:rPr lang="nl-NL"/>
              <a:t>Need to pull in full container to use one small script</a:t>
            </a:r>
          </a:p>
          <a:p>
            <a:pPr>
              <a:buFont typeface="Arial" panose="020B0604020202020204" pitchFamily="34" charset="0"/>
              <a:buChar char="•"/>
            </a:pPr>
            <a:r>
              <a:rPr lang="nl-NL"/>
              <a:t>Multinode use with MPI applications can be difficult</a:t>
            </a:r>
          </a:p>
          <a:p>
            <a:pPr>
              <a:buFont typeface="Arial" panose="020B0604020202020204" pitchFamily="34" charset="0"/>
              <a:buChar char="•"/>
            </a:pPr>
            <a:endParaRPr lang="nl-NL"/>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Tree>
    <p:extLst>
      <p:ext uri="{BB962C8B-B14F-4D97-AF65-F5344CB8AC3E}">
        <p14:creationId xmlns:p14="http://schemas.microsoft.com/office/powerpoint/2010/main" val="1025517652"/>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Why is performance so important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Questions:</a:t>
            </a:r>
          </a:p>
          <a:p>
            <a:pPr>
              <a:buFont typeface="Arial" panose="020B0604020202020204" pitchFamily="34" charset="0"/>
              <a:buChar char="•"/>
            </a:pPr>
            <a:r>
              <a:rPr lang="nl-NL"/>
              <a:t>How much power do you think Snellius draws?</a:t>
            </a:r>
          </a:p>
          <a:p>
            <a:pPr>
              <a:buFont typeface="Arial" panose="020B0604020202020204" pitchFamily="34" charset="0"/>
              <a:buChar char="•"/>
            </a:pPr>
            <a:r>
              <a:rPr lang="nl-NL"/>
              <a:t>How much money do you think Snellius costs?</a:t>
            </a:r>
          </a:p>
          <a:p>
            <a:pPr marL="0" indent="0">
              <a:buNone/>
            </a:pPr>
            <a:endParaRPr lang="nl-NL"/>
          </a:p>
          <a:p>
            <a:pPr marL="0" indent="0">
              <a:buNone/>
            </a:pPr>
            <a:r>
              <a:rPr lang="nl-NL"/>
              <a:t>With more performance we can</a:t>
            </a:r>
          </a:p>
          <a:p>
            <a:pPr>
              <a:buFont typeface="Arial" panose="020B0604020202020204" pitchFamily="34" charset="0"/>
              <a:buChar char="•"/>
            </a:pPr>
            <a:r>
              <a:rPr lang="nl-NL"/>
              <a:t>Do the same science, for less money / energy</a:t>
            </a:r>
          </a:p>
          <a:p>
            <a:pPr>
              <a:buFont typeface="Arial" panose="020B0604020202020204" pitchFamily="34" charset="0"/>
              <a:buChar char="•"/>
            </a:pPr>
            <a:r>
              <a:rPr lang="nl-NL"/>
              <a:t>Do more science</a:t>
            </a:r>
          </a:p>
          <a:p>
            <a:pPr lvl="1"/>
            <a:endParaRPr lang="nl-NL" sz="1400"/>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spTree>
    <p:extLst>
      <p:ext uri="{BB962C8B-B14F-4D97-AF65-F5344CB8AC3E}">
        <p14:creationId xmlns:p14="http://schemas.microsoft.com/office/powerpoint/2010/main" val="96501935"/>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a:t>Use software from the module environment whenever you can</a:t>
            </a:r>
          </a:p>
          <a:p>
            <a:pPr marL="512763" lvl="1">
              <a:buFont typeface="Arial" panose="020B0604020202020204" pitchFamily="34" charset="0"/>
              <a:buChar char="•"/>
            </a:pPr>
            <a:r>
              <a:rPr lang="en-US"/>
              <a:t>Build on top of the module environment when you have to</a:t>
            </a:r>
          </a:p>
          <a:p>
            <a:pPr>
              <a:buFont typeface="Arial" panose="020B0604020202020204" pitchFamily="34" charset="0"/>
              <a:buChar char="•"/>
            </a:pPr>
            <a:r>
              <a:rPr lang="en-US"/>
              <a:t>Never use system installations of Python/GNU compilers/Perl/</a:t>
            </a:r>
            <a:r>
              <a:rPr lang="en-US" err="1"/>
              <a:t>etc</a:t>
            </a:r>
            <a:endParaRPr lang="en-US"/>
          </a:p>
          <a:p>
            <a:pPr>
              <a:buFont typeface="Arial" panose="020B0604020202020204" pitchFamily="34" charset="0"/>
              <a:buChar char="•"/>
            </a:pPr>
            <a:r>
              <a:rPr lang="en-US"/>
              <a:t>If you need additional Python packages: built a virtual environment on top of software from the module environment</a:t>
            </a:r>
          </a:p>
          <a:p>
            <a:pPr marL="539750" lvl="1">
              <a:buFont typeface="Arial" panose="020B0604020202020204" pitchFamily="34" charset="0"/>
              <a:buChar char="•"/>
            </a:pPr>
            <a:r>
              <a:rPr lang="en-US"/>
              <a:t>Load the modules first, </a:t>
            </a:r>
            <a:r>
              <a:rPr lang="en-US" i="1"/>
              <a:t>then</a:t>
            </a:r>
            <a:r>
              <a:rPr lang="en-US"/>
              <a:t> create / load the virtual environment</a:t>
            </a:r>
          </a:p>
          <a:p>
            <a:pPr>
              <a:buFont typeface="Arial" panose="020B0604020202020204" pitchFamily="34" charset="0"/>
              <a:buChar char="•"/>
            </a:pPr>
            <a:endParaRPr lang="en-US"/>
          </a:p>
          <a:p>
            <a:pPr>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a:t>Avoid using </a:t>
            </a:r>
            <a:r>
              <a:rPr lang="en-US" err="1"/>
              <a:t>conda</a:t>
            </a:r>
            <a:endParaRPr lang="en-US"/>
          </a:p>
          <a:p>
            <a:pPr marL="569913" lvl="1">
              <a:buFont typeface="Arial" panose="020B0604020202020204" pitchFamily="34" charset="0"/>
              <a:buChar char="•"/>
            </a:pPr>
            <a:r>
              <a:rPr lang="en-US"/>
              <a:t>But if you do, install </a:t>
            </a:r>
            <a:r>
              <a:rPr lang="en-US" i="1"/>
              <a:t>everything</a:t>
            </a:r>
            <a:r>
              <a:rPr lang="en-US"/>
              <a:t> with </a:t>
            </a:r>
            <a:r>
              <a:rPr lang="en-US" err="1"/>
              <a:t>conda</a:t>
            </a:r>
            <a:r>
              <a:rPr lang="en-US"/>
              <a:t>. Don’t combine with modules.</a:t>
            </a:r>
          </a:p>
          <a:p>
            <a:pPr marL="569913" lvl="1">
              <a:buFont typeface="Arial" panose="020B0604020202020204" pitchFamily="34" charset="0"/>
              <a:buChar char="•"/>
            </a:pPr>
            <a:r>
              <a:rPr lang="en-US"/>
              <a:t>Expect little support from us</a:t>
            </a:r>
          </a:p>
          <a:p>
            <a:pPr marL="288925" indent="-288925">
              <a:buFont typeface="Arial" panose="020B0604020202020204" pitchFamily="34" charset="0"/>
              <a:buChar char="•"/>
            </a:pPr>
            <a:r>
              <a:rPr lang="en-US"/>
              <a:t>Use containers with care</a:t>
            </a:r>
          </a:p>
          <a:p>
            <a:pPr marL="569913" lvl="1" indent="-288925">
              <a:buFont typeface="Arial" panose="020B0604020202020204" pitchFamily="34" charset="0"/>
              <a:buChar char="•"/>
            </a:pPr>
            <a:r>
              <a:rPr lang="en-US"/>
              <a:t>Optimization usually ok for GPU, but may be poor for CPU</a:t>
            </a:r>
          </a:p>
          <a:p>
            <a:pPr marL="569913" lvl="1">
              <a:buFont typeface="Arial" panose="020B0604020202020204" pitchFamily="34" charset="0"/>
              <a:buChar char="•"/>
            </a:pPr>
            <a:r>
              <a:rPr lang="en-US"/>
              <a:t>Expect little support from us</a:t>
            </a:r>
          </a:p>
          <a:p>
            <a:pPr marL="569913" lvl="1">
              <a:buFont typeface="Arial" panose="020B0604020202020204" pitchFamily="34" charset="0"/>
              <a:buChar char="•"/>
            </a:pPr>
            <a:r>
              <a:rPr lang="en-US" err="1"/>
              <a:t>Multinode</a:t>
            </a:r>
            <a:r>
              <a:rPr lang="en-US"/>
              <a:t> can be tricky (if MPI is used)</a:t>
            </a:r>
          </a:p>
          <a:p>
            <a:pPr>
              <a:buFont typeface="Arial" panose="020B0604020202020204" pitchFamily="34" charset="0"/>
              <a:buChar char="•"/>
            </a:pPr>
            <a:endParaRPr lang="en-US"/>
          </a:p>
          <a:p>
            <a:pPr>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spTree>
    <p:extLst>
      <p:ext uri="{BB962C8B-B14F-4D97-AF65-F5344CB8AC3E}">
        <p14:creationId xmlns:p14="http://schemas.microsoft.com/office/powerpoint/2010/main" val="322665454"/>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Parallel computing </a:t>
            </a:r>
            <a:r>
              <a:rPr lang="nl-NL" err="1"/>
              <a:t>for</a:t>
            </a:r>
            <a:r>
              <a:rPr lang="nl-NL"/>
              <a:t> </a:t>
            </a:r>
            <a:r>
              <a:rPr lang="nl-NL" err="1"/>
              <a:t>Deep</a:t>
            </a:r>
            <a:r>
              <a:rPr lang="nl-NL"/>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a:t>Content</a:t>
            </a:r>
          </a:p>
          <a:p>
            <a:pPr>
              <a:buFont typeface="Arial" panose="020B0604020202020204" pitchFamily="34" charset="0"/>
              <a:buChar char="•"/>
            </a:pPr>
            <a:r>
              <a:rPr lang="nl-NL"/>
              <a:t>Software terminology: libraries, binaries, linking, … what does it all mean?</a:t>
            </a:r>
          </a:p>
          <a:p>
            <a:pPr>
              <a:buFont typeface="Arial" panose="020B0604020202020204" pitchFamily="34" charset="0"/>
              <a:buChar char="•"/>
            </a:pPr>
            <a:r>
              <a:rPr lang="nl-NL"/>
              <a:t>Module environment: what is it, how do I use it, and why?</a:t>
            </a:r>
          </a:p>
          <a:p>
            <a:pPr>
              <a:buFont typeface="Arial" panose="020B0604020202020204" pitchFamily="34" charset="0"/>
              <a:buChar char="•"/>
            </a:pPr>
            <a:r>
              <a:rPr lang="nl-NL"/>
              <a:t>Python virtual environments</a:t>
            </a:r>
          </a:p>
          <a:p>
            <a:pPr marL="642938" lvl="1" indent="-342900">
              <a:buFont typeface="Arial" panose="020B0604020202020204" pitchFamily="34" charset="0"/>
              <a:buChar char="•"/>
            </a:pPr>
            <a:r>
              <a:rPr lang="nl-NL"/>
              <a:t>… and how to combine them with the module environment</a:t>
            </a:r>
          </a:p>
          <a:p>
            <a:pPr>
              <a:buFont typeface="Arial" panose="020B0604020202020204" pitchFamily="34" charset="0"/>
              <a:buChar char="•"/>
            </a:pPr>
            <a:r>
              <a:rPr lang="nl-NL"/>
              <a:t>Conda virtual environments</a:t>
            </a:r>
          </a:p>
          <a:p>
            <a:pPr marL="642938" lvl="1" indent="-342900">
              <a:buFont typeface="Arial" panose="020B0604020202020204" pitchFamily="34" charset="0"/>
              <a:buChar char="•"/>
            </a:pPr>
            <a:r>
              <a:rPr lang="nl-NL"/>
              <a:t>… and why we think you should avoid them on HPC systems</a:t>
            </a:r>
          </a:p>
          <a:p>
            <a:pPr marL="344488" indent="-342900">
              <a:buFont typeface="Arial" panose="020B0604020202020204" pitchFamily="34" charset="0"/>
              <a:buChar char="•"/>
            </a:pPr>
            <a:r>
              <a:rPr lang="nl-NL"/>
              <a:t>Containers</a:t>
            </a:r>
          </a:p>
          <a:p>
            <a:pPr marL="690563" lvl="1" indent="-342900">
              <a:buFont typeface="Arial" panose="020B0604020202020204" pitchFamily="34" charset="0"/>
              <a:buChar char="•"/>
            </a:pPr>
            <a:r>
              <a:rPr lang="nl-NL"/>
              <a:t>… and a word of warning on using them</a:t>
            </a:r>
          </a:p>
          <a:p>
            <a:pPr lvl="1"/>
            <a:endParaRPr lang="nl-NL" sz="1400"/>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a:t>Software </a:t>
            </a:r>
            <a:r>
              <a:rPr lang="nl-NL" err="1"/>
              <a:t>terminology</a:t>
            </a:r>
            <a:endParaRPr lang="nl-NL"/>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err="1"/>
              <a:t>Some</a:t>
            </a:r>
            <a:r>
              <a:rPr lang="nl-NL"/>
              <a:t> </a:t>
            </a:r>
            <a:r>
              <a:rPr lang="nl-NL" err="1"/>
              <a:t>knowledge</a:t>
            </a:r>
            <a:r>
              <a:rPr lang="nl-NL"/>
              <a:t> on </a:t>
            </a:r>
            <a:r>
              <a:rPr lang="nl-NL" err="1"/>
              <a:t>terminology</a:t>
            </a:r>
            <a:r>
              <a:rPr lang="nl-NL"/>
              <a:t> is </a:t>
            </a:r>
            <a:r>
              <a:rPr lang="nl-NL" err="1"/>
              <a:t>essential</a:t>
            </a:r>
            <a:r>
              <a:rPr lang="nl-NL"/>
              <a:t> </a:t>
            </a:r>
            <a:r>
              <a:rPr lang="nl-NL" err="1"/>
              <a:t>to</a:t>
            </a:r>
            <a:r>
              <a:rPr lang="nl-NL"/>
              <a:t> </a:t>
            </a:r>
            <a:r>
              <a:rPr lang="nl-NL" err="1"/>
              <a:t>understand</a:t>
            </a:r>
            <a:r>
              <a:rPr lang="nl-NL"/>
              <a:t> issues </a:t>
            </a:r>
            <a:r>
              <a:rPr lang="nl-NL" err="1"/>
              <a:t>with</a:t>
            </a:r>
            <a:r>
              <a:rPr lang="nl-NL"/>
              <a:t> software </a:t>
            </a:r>
            <a:r>
              <a:rPr lang="nl-NL" err="1"/>
              <a:t>compilations</a:t>
            </a:r>
            <a:r>
              <a:rPr lang="nl-NL"/>
              <a:t>…</a:t>
            </a:r>
          </a:p>
          <a:p>
            <a:pPr>
              <a:buFont typeface="Arial" panose="020B0604020202020204" pitchFamily="34" charset="0"/>
              <a:buChar char="•"/>
            </a:pPr>
            <a:r>
              <a:rPr lang="nl-NL" err="1"/>
              <a:t>Compiled</a:t>
            </a:r>
            <a:r>
              <a:rPr lang="nl-NL"/>
              <a:t> </a:t>
            </a:r>
            <a:r>
              <a:rPr lang="nl-NL" err="1"/>
              <a:t>vs</a:t>
            </a:r>
            <a:r>
              <a:rPr lang="nl-NL"/>
              <a:t> </a:t>
            </a:r>
            <a:r>
              <a:rPr lang="nl-NL" err="1"/>
              <a:t>interpreted</a:t>
            </a:r>
            <a:r>
              <a:rPr lang="nl-NL"/>
              <a:t> </a:t>
            </a:r>
            <a:r>
              <a:rPr lang="nl-NL" err="1"/>
              <a:t>languages</a:t>
            </a:r>
            <a:endParaRPr lang="nl-NL"/>
          </a:p>
          <a:p>
            <a:pPr>
              <a:buFont typeface="Arial" panose="020B0604020202020204" pitchFamily="34" charset="0"/>
              <a:buChar char="•"/>
            </a:pPr>
            <a:r>
              <a:rPr lang="nl-NL"/>
              <a:t>Architecture </a:t>
            </a:r>
            <a:r>
              <a:rPr lang="nl-NL" err="1"/>
              <a:t>and</a:t>
            </a:r>
            <a:r>
              <a:rPr lang="nl-NL"/>
              <a:t> micro-</a:t>
            </a:r>
            <a:r>
              <a:rPr lang="nl-NL" err="1"/>
              <a:t>architecture</a:t>
            </a:r>
            <a:endParaRPr lang="nl-NL"/>
          </a:p>
          <a:p>
            <a:pPr>
              <a:buFont typeface="Arial" panose="020B0604020202020204" pitchFamily="34" charset="0"/>
              <a:buChar char="•"/>
            </a:pPr>
            <a:r>
              <a:rPr lang="nl-NL" err="1"/>
              <a:t>What</a:t>
            </a:r>
            <a:r>
              <a:rPr lang="nl-NL"/>
              <a:t> is a </a:t>
            </a:r>
            <a:r>
              <a:rPr lang="nl-NL" err="1"/>
              <a:t>binary</a:t>
            </a:r>
            <a:r>
              <a:rPr lang="nl-NL"/>
              <a:t> file?</a:t>
            </a:r>
          </a:p>
          <a:p>
            <a:pPr>
              <a:buFont typeface="Arial" panose="020B0604020202020204" pitchFamily="34" charset="0"/>
              <a:buChar char="•"/>
            </a:pPr>
            <a:r>
              <a:rPr lang="nl-NL" err="1"/>
              <a:t>What</a:t>
            </a:r>
            <a:r>
              <a:rPr lang="nl-NL"/>
              <a:t> is a </a:t>
            </a:r>
            <a:r>
              <a:rPr lang="nl-NL" err="1"/>
              <a:t>library</a:t>
            </a:r>
            <a:r>
              <a:rPr lang="nl-NL"/>
              <a:t>?</a:t>
            </a:r>
          </a:p>
          <a:p>
            <a:pPr>
              <a:buFont typeface="Arial" panose="020B0604020202020204" pitchFamily="34" charset="0"/>
              <a:buChar char="•"/>
            </a:pPr>
            <a:r>
              <a:rPr lang="nl-NL" err="1"/>
              <a:t>What</a:t>
            </a:r>
            <a:r>
              <a:rPr lang="nl-NL"/>
              <a:t> is </a:t>
            </a:r>
            <a:r>
              <a:rPr lang="nl-NL" err="1"/>
              <a:t>linking</a:t>
            </a:r>
            <a:r>
              <a:rPr lang="nl-NL"/>
              <a:t>?</a:t>
            </a:r>
          </a:p>
          <a:p>
            <a:pPr>
              <a:buFont typeface="Arial" panose="020B0604020202020204" pitchFamily="34" charset="0"/>
              <a:buChar char="•"/>
            </a:pPr>
            <a:r>
              <a:rPr lang="nl-NL" err="1"/>
              <a:t>What</a:t>
            </a:r>
            <a:r>
              <a:rPr lang="nl-NL"/>
              <a:t> is a </a:t>
            </a:r>
            <a:r>
              <a:rPr lang="nl-NL" err="1"/>
              <a:t>dependency</a:t>
            </a:r>
            <a:r>
              <a:rPr lang="nl-NL"/>
              <a:t>?</a:t>
            </a:r>
          </a:p>
          <a:p>
            <a:endParaRPr lang="nl-NL" sz="140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6</a:t>
            </a:fld>
            <a:endParaRPr lang="nl-NL"/>
          </a:p>
        </p:txBody>
      </p:sp>
    </p:spTree>
    <p:extLst>
      <p:ext uri="{BB962C8B-B14F-4D97-AF65-F5344CB8AC3E}">
        <p14:creationId xmlns:p14="http://schemas.microsoft.com/office/powerpoint/2010/main" val="655926276"/>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a:t>We program in a human-readable programming language (Python, C, Fortran, …)</a:t>
            </a:r>
          </a:p>
          <a:p>
            <a:pPr>
              <a:buFont typeface="Arial" panose="020B0604020202020204" pitchFamily="34" charset="0"/>
              <a:buChar char="•"/>
            </a:pPr>
            <a:r>
              <a:rPr lang="nl-NL"/>
              <a:t>For </a:t>
            </a:r>
            <a:r>
              <a:rPr lang="nl-NL" b="1" err="1"/>
              <a:t>compiled</a:t>
            </a:r>
            <a:r>
              <a:rPr lang="nl-NL" b="1"/>
              <a:t> </a:t>
            </a:r>
            <a:r>
              <a:rPr lang="nl-NL" b="1" err="1"/>
              <a:t>languages</a:t>
            </a:r>
            <a:r>
              <a:rPr lang="nl-NL"/>
              <a:t>, </a:t>
            </a:r>
            <a:r>
              <a:rPr lang="nl-NL" err="1"/>
              <a:t>that</a:t>
            </a:r>
            <a:r>
              <a:rPr lang="nl-NL"/>
              <a:t> human-</a:t>
            </a:r>
            <a:r>
              <a:rPr lang="nl-NL" err="1"/>
              <a:t>readable</a:t>
            </a:r>
            <a:r>
              <a:rPr lang="nl-NL"/>
              <a:t> code is </a:t>
            </a:r>
            <a:r>
              <a:rPr lang="nl-NL" err="1"/>
              <a:t>translated</a:t>
            </a:r>
            <a:r>
              <a:rPr lang="nl-NL"/>
              <a:t> </a:t>
            </a:r>
            <a:r>
              <a:rPr lang="nl-NL" err="1"/>
              <a:t>to</a:t>
            </a:r>
            <a:r>
              <a:rPr lang="nl-NL"/>
              <a:t> machine code (a “</a:t>
            </a:r>
            <a:r>
              <a:rPr lang="nl-NL" err="1"/>
              <a:t>binary</a:t>
            </a:r>
            <a:r>
              <a:rPr lang="nl-NL"/>
              <a:t> file”, i.e. </a:t>
            </a:r>
            <a:r>
              <a:rPr lang="nl-NL" err="1"/>
              <a:t>ones</a:t>
            </a:r>
            <a:r>
              <a:rPr lang="nl-NL"/>
              <a:t> </a:t>
            </a:r>
            <a:r>
              <a:rPr lang="nl-NL" err="1"/>
              <a:t>and</a:t>
            </a:r>
            <a:r>
              <a:rPr lang="nl-NL"/>
              <a:t> </a:t>
            </a:r>
            <a:r>
              <a:rPr lang="nl-NL" err="1"/>
              <a:t>zeroes</a:t>
            </a:r>
            <a:r>
              <a:rPr lang="nl-NL"/>
              <a:t>) prior </a:t>
            </a:r>
            <a:r>
              <a:rPr lang="nl-NL" err="1"/>
              <a:t>to</a:t>
            </a:r>
            <a:r>
              <a:rPr lang="nl-NL"/>
              <a:t> running </a:t>
            </a:r>
            <a:r>
              <a:rPr lang="nl-NL" err="1"/>
              <a:t>it</a:t>
            </a:r>
            <a:endParaRPr lang="nl-NL"/>
          </a:p>
          <a:p>
            <a:pPr marL="539750" lvl="1">
              <a:buFont typeface="Arial" panose="020B0604020202020204" pitchFamily="34" charset="0"/>
              <a:buChar char="•"/>
            </a:pPr>
            <a:r>
              <a:rPr lang="nl-NL" err="1"/>
              <a:t>Binary</a:t>
            </a:r>
            <a:r>
              <a:rPr lang="nl-NL"/>
              <a:t> files are </a:t>
            </a:r>
            <a:r>
              <a:rPr lang="nl-NL" b="1" err="1"/>
              <a:t>architecture</a:t>
            </a:r>
            <a:r>
              <a:rPr lang="nl-NL" i="1"/>
              <a:t> </a:t>
            </a:r>
            <a:r>
              <a:rPr lang="nl-NL" err="1"/>
              <a:t>specific</a:t>
            </a:r>
            <a:r>
              <a:rPr lang="nl-NL"/>
              <a:t>. </a:t>
            </a:r>
            <a:r>
              <a:rPr lang="nl-NL" err="1"/>
              <a:t>Examples</a:t>
            </a:r>
            <a:r>
              <a:rPr lang="nl-NL"/>
              <a:t> of </a:t>
            </a:r>
            <a:r>
              <a:rPr lang="nl-NL" err="1"/>
              <a:t>architectures</a:t>
            </a:r>
            <a:r>
              <a:rPr lang="nl-NL"/>
              <a:t> are X86_64 (</a:t>
            </a:r>
            <a:r>
              <a:rPr lang="nl-NL" err="1"/>
              <a:t>your</a:t>
            </a:r>
            <a:r>
              <a:rPr lang="nl-NL"/>
              <a:t> </a:t>
            </a:r>
            <a:r>
              <a:rPr lang="nl-NL" err="1"/>
              <a:t>typical</a:t>
            </a:r>
            <a:r>
              <a:rPr lang="nl-NL"/>
              <a:t> AMD </a:t>
            </a:r>
            <a:r>
              <a:rPr lang="nl-NL" err="1"/>
              <a:t>and</a:t>
            </a:r>
            <a:r>
              <a:rPr lang="nl-NL"/>
              <a:t> Intel chip are of </a:t>
            </a:r>
            <a:r>
              <a:rPr lang="nl-NL" err="1"/>
              <a:t>this</a:t>
            </a:r>
            <a:r>
              <a:rPr lang="nl-NL"/>
              <a:t> type), aarch64 (</a:t>
            </a:r>
            <a:r>
              <a:rPr lang="nl-NL" err="1"/>
              <a:t>the</a:t>
            </a:r>
            <a:r>
              <a:rPr lang="nl-NL"/>
              <a:t> ARM-</a:t>
            </a:r>
            <a:r>
              <a:rPr lang="nl-NL" err="1"/>
              <a:t>based</a:t>
            </a:r>
            <a:r>
              <a:rPr lang="nl-NL"/>
              <a:t> chip in </a:t>
            </a:r>
            <a:r>
              <a:rPr lang="nl-NL" err="1"/>
              <a:t>your</a:t>
            </a:r>
            <a:r>
              <a:rPr lang="nl-NL"/>
              <a:t> </a:t>
            </a:r>
            <a:r>
              <a:rPr lang="nl-NL" err="1"/>
              <a:t>phone</a:t>
            </a:r>
            <a:r>
              <a:rPr lang="nl-NL"/>
              <a:t> is of </a:t>
            </a:r>
            <a:r>
              <a:rPr lang="nl-NL" err="1"/>
              <a:t>this</a:t>
            </a:r>
            <a:r>
              <a:rPr lang="nl-NL"/>
              <a:t> type). </a:t>
            </a:r>
            <a:r>
              <a:rPr lang="nl-NL" err="1"/>
              <a:t>You</a:t>
            </a:r>
            <a:r>
              <a:rPr lang="nl-NL"/>
              <a:t> </a:t>
            </a:r>
            <a:r>
              <a:rPr lang="nl-NL" err="1"/>
              <a:t>can</a:t>
            </a:r>
            <a:r>
              <a:rPr lang="nl-NL"/>
              <a:t> </a:t>
            </a:r>
            <a:r>
              <a:rPr lang="nl-NL" i="1" err="1"/>
              <a:t>not</a:t>
            </a:r>
            <a:r>
              <a:rPr lang="nl-NL"/>
              <a:t> run a program </a:t>
            </a:r>
            <a:r>
              <a:rPr lang="nl-NL" err="1"/>
              <a:t>compiled</a:t>
            </a:r>
            <a:r>
              <a:rPr lang="nl-NL"/>
              <a:t> </a:t>
            </a:r>
            <a:r>
              <a:rPr lang="nl-NL" err="1"/>
              <a:t>for</a:t>
            </a:r>
            <a:r>
              <a:rPr lang="nl-NL"/>
              <a:t> </a:t>
            </a:r>
            <a:r>
              <a:rPr lang="nl-NL" err="1"/>
              <a:t>an</a:t>
            </a:r>
            <a:r>
              <a:rPr lang="nl-NL"/>
              <a:t> X86_64 on </a:t>
            </a:r>
            <a:r>
              <a:rPr lang="nl-NL" err="1"/>
              <a:t>an</a:t>
            </a:r>
            <a:r>
              <a:rPr lang="nl-NL"/>
              <a:t> aarch64 </a:t>
            </a:r>
            <a:r>
              <a:rPr lang="nl-NL" err="1"/>
              <a:t>based</a:t>
            </a:r>
            <a:r>
              <a:rPr lang="nl-NL"/>
              <a:t> chip.</a:t>
            </a:r>
          </a:p>
          <a:p>
            <a:pPr marL="539750" lvl="1">
              <a:buFont typeface="Arial" panose="020B0604020202020204" pitchFamily="34" charset="0"/>
              <a:buChar char="•"/>
            </a:pPr>
            <a:endParaRPr lang="nl-NL"/>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1292228912"/>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a:t>We program in a human-readable programming language (Python, C, Fortran, …)</a:t>
            </a:r>
          </a:p>
          <a:p>
            <a:pPr>
              <a:buFont typeface="Arial" panose="020B0604020202020204" pitchFamily="34" charset="0"/>
              <a:buChar char="•"/>
            </a:pPr>
            <a:r>
              <a:rPr lang="nl-NL"/>
              <a:t>For </a:t>
            </a:r>
            <a:r>
              <a:rPr lang="nl-NL" b="1" err="1"/>
              <a:t>compiled</a:t>
            </a:r>
            <a:r>
              <a:rPr lang="nl-NL" b="1"/>
              <a:t> </a:t>
            </a:r>
            <a:r>
              <a:rPr lang="nl-NL" b="1" err="1"/>
              <a:t>languages</a:t>
            </a:r>
            <a:r>
              <a:rPr lang="nl-NL"/>
              <a:t>, </a:t>
            </a:r>
            <a:r>
              <a:rPr lang="nl-NL" err="1"/>
              <a:t>that</a:t>
            </a:r>
            <a:r>
              <a:rPr lang="nl-NL"/>
              <a:t> human-</a:t>
            </a:r>
            <a:r>
              <a:rPr lang="nl-NL" err="1"/>
              <a:t>readable</a:t>
            </a:r>
            <a:r>
              <a:rPr lang="nl-NL"/>
              <a:t> code is </a:t>
            </a:r>
            <a:r>
              <a:rPr lang="nl-NL" err="1"/>
              <a:t>translated</a:t>
            </a:r>
            <a:r>
              <a:rPr lang="nl-NL"/>
              <a:t> </a:t>
            </a:r>
            <a:r>
              <a:rPr lang="nl-NL" err="1"/>
              <a:t>to</a:t>
            </a:r>
            <a:r>
              <a:rPr lang="nl-NL"/>
              <a:t> machine code (a “</a:t>
            </a:r>
            <a:r>
              <a:rPr lang="nl-NL" err="1"/>
              <a:t>binary</a:t>
            </a:r>
            <a:r>
              <a:rPr lang="nl-NL"/>
              <a:t> file”, i.e. </a:t>
            </a:r>
            <a:r>
              <a:rPr lang="nl-NL" err="1"/>
              <a:t>ones</a:t>
            </a:r>
            <a:r>
              <a:rPr lang="nl-NL"/>
              <a:t> </a:t>
            </a:r>
            <a:r>
              <a:rPr lang="nl-NL" err="1"/>
              <a:t>and</a:t>
            </a:r>
            <a:r>
              <a:rPr lang="nl-NL"/>
              <a:t> </a:t>
            </a:r>
            <a:r>
              <a:rPr lang="nl-NL" err="1"/>
              <a:t>zeroes</a:t>
            </a:r>
            <a:r>
              <a:rPr lang="nl-NL"/>
              <a:t>) prior </a:t>
            </a:r>
            <a:r>
              <a:rPr lang="nl-NL" err="1"/>
              <a:t>to</a:t>
            </a:r>
            <a:r>
              <a:rPr lang="nl-NL"/>
              <a:t> running </a:t>
            </a:r>
            <a:r>
              <a:rPr lang="nl-NL" err="1"/>
              <a:t>it</a:t>
            </a:r>
            <a:endParaRPr lang="nl-NL"/>
          </a:p>
          <a:p>
            <a:pPr marL="539750" lvl="1">
              <a:buFont typeface="Arial" panose="020B0604020202020204" pitchFamily="34" charset="0"/>
              <a:buChar char="•"/>
            </a:pPr>
            <a:r>
              <a:rPr lang="nl-NL" err="1"/>
              <a:t>Binary</a:t>
            </a:r>
            <a:r>
              <a:rPr lang="nl-NL"/>
              <a:t> files are </a:t>
            </a:r>
            <a:r>
              <a:rPr lang="nl-NL" b="1" err="1"/>
              <a:t>architecture</a:t>
            </a:r>
            <a:r>
              <a:rPr lang="nl-NL" i="1"/>
              <a:t> </a:t>
            </a:r>
            <a:r>
              <a:rPr lang="nl-NL" err="1"/>
              <a:t>specific</a:t>
            </a:r>
            <a:r>
              <a:rPr lang="nl-NL"/>
              <a:t>. </a:t>
            </a:r>
            <a:r>
              <a:rPr lang="nl-NL" err="1"/>
              <a:t>Examples</a:t>
            </a:r>
            <a:r>
              <a:rPr lang="nl-NL"/>
              <a:t> of </a:t>
            </a:r>
            <a:r>
              <a:rPr lang="nl-NL" err="1"/>
              <a:t>architectures</a:t>
            </a:r>
            <a:r>
              <a:rPr lang="nl-NL"/>
              <a:t> are X86_64 (</a:t>
            </a:r>
            <a:r>
              <a:rPr lang="nl-NL" err="1"/>
              <a:t>your</a:t>
            </a:r>
            <a:r>
              <a:rPr lang="nl-NL"/>
              <a:t> </a:t>
            </a:r>
            <a:r>
              <a:rPr lang="nl-NL" err="1"/>
              <a:t>typical</a:t>
            </a:r>
            <a:r>
              <a:rPr lang="nl-NL"/>
              <a:t> AMD </a:t>
            </a:r>
            <a:r>
              <a:rPr lang="nl-NL" err="1"/>
              <a:t>and</a:t>
            </a:r>
            <a:r>
              <a:rPr lang="nl-NL"/>
              <a:t> Intel chip are of </a:t>
            </a:r>
            <a:r>
              <a:rPr lang="nl-NL" err="1"/>
              <a:t>this</a:t>
            </a:r>
            <a:r>
              <a:rPr lang="nl-NL"/>
              <a:t> type), aarch64 (</a:t>
            </a:r>
            <a:r>
              <a:rPr lang="nl-NL" err="1"/>
              <a:t>the</a:t>
            </a:r>
            <a:r>
              <a:rPr lang="nl-NL"/>
              <a:t> ARM-</a:t>
            </a:r>
            <a:r>
              <a:rPr lang="nl-NL" err="1"/>
              <a:t>based</a:t>
            </a:r>
            <a:r>
              <a:rPr lang="nl-NL"/>
              <a:t> chip in </a:t>
            </a:r>
            <a:r>
              <a:rPr lang="nl-NL" err="1"/>
              <a:t>your</a:t>
            </a:r>
            <a:r>
              <a:rPr lang="nl-NL"/>
              <a:t> </a:t>
            </a:r>
            <a:r>
              <a:rPr lang="nl-NL" err="1"/>
              <a:t>phone</a:t>
            </a:r>
            <a:r>
              <a:rPr lang="nl-NL"/>
              <a:t> is of </a:t>
            </a:r>
            <a:r>
              <a:rPr lang="nl-NL" err="1"/>
              <a:t>this</a:t>
            </a:r>
            <a:r>
              <a:rPr lang="nl-NL"/>
              <a:t> type). </a:t>
            </a:r>
            <a:r>
              <a:rPr lang="nl-NL" err="1"/>
              <a:t>You</a:t>
            </a:r>
            <a:r>
              <a:rPr lang="nl-NL"/>
              <a:t> </a:t>
            </a:r>
            <a:r>
              <a:rPr lang="nl-NL" err="1"/>
              <a:t>can</a:t>
            </a:r>
            <a:r>
              <a:rPr lang="nl-NL"/>
              <a:t> </a:t>
            </a:r>
            <a:r>
              <a:rPr lang="nl-NL" i="1" err="1"/>
              <a:t>not</a:t>
            </a:r>
            <a:r>
              <a:rPr lang="nl-NL"/>
              <a:t> run a program </a:t>
            </a:r>
            <a:r>
              <a:rPr lang="nl-NL" err="1"/>
              <a:t>compiled</a:t>
            </a:r>
            <a:r>
              <a:rPr lang="nl-NL"/>
              <a:t> </a:t>
            </a:r>
            <a:r>
              <a:rPr lang="nl-NL" err="1"/>
              <a:t>for</a:t>
            </a:r>
            <a:r>
              <a:rPr lang="nl-NL"/>
              <a:t> </a:t>
            </a:r>
            <a:r>
              <a:rPr lang="nl-NL" err="1"/>
              <a:t>an</a:t>
            </a:r>
            <a:r>
              <a:rPr lang="nl-NL"/>
              <a:t> X86_64 on </a:t>
            </a:r>
            <a:r>
              <a:rPr lang="nl-NL" err="1"/>
              <a:t>an</a:t>
            </a:r>
            <a:r>
              <a:rPr lang="nl-NL"/>
              <a:t> aarch64 </a:t>
            </a:r>
            <a:r>
              <a:rPr lang="nl-NL" err="1"/>
              <a:t>based</a:t>
            </a:r>
            <a:r>
              <a:rPr lang="nl-NL"/>
              <a:t> chip.</a:t>
            </a:r>
          </a:p>
          <a:p>
            <a:pPr>
              <a:buFont typeface="Arial" panose="020B0604020202020204" pitchFamily="34" charset="0"/>
              <a:buChar char="•"/>
            </a:pPr>
            <a:r>
              <a:rPr lang="nl-NL" b="1"/>
              <a:t>Interpreted languages </a:t>
            </a:r>
            <a:r>
              <a:rPr lang="nl-NL"/>
              <a:t>are converted to machine instructions </a:t>
            </a:r>
            <a:r>
              <a:rPr lang="nl-NL" i="1"/>
              <a:t>on the fly</a:t>
            </a:r>
            <a:r>
              <a:rPr lang="nl-NL"/>
              <a:t> (i.e. </a:t>
            </a:r>
            <a:r>
              <a:rPr lang="nl-NL" err="1"/>
              <a:t>while</a:t>
            </a:r>
            <a:r>
              <a:rPr lang="nl-NL"/>
              <a:t> running </a:t>
            </a:r>
            <a:r>
              <a:rPr lang="nl-NL" err="1"/>
              <a:t>it</a:t>
            </a:r>
            <a:r>
              <a:rPr lang="nl-NL"/>
              <a:t>), </a:t>
            </a:r>
            <a:r>
              <a:rPr lang="nl-NL" err="1"/>
              <a:t>by</a:t>
            </a:r>
            <a:r>
              <a:rPr lang="nl-NL"/>
              <a:t> </a:t>
            </a:r>
            <a:r>
              <a:rPr lang="nl-NL" err="1"/>
              <a:t>an</a:t>
            </a:r>
            <a:r>
              <a:rPr lang="nl-NL"/>
              <a:t> </a:t>
            </a:r>
            <a:r>
              <a:rPr lang="nl-NL" err="1"/>
              <a:t>interpreter</a:t>
            </a:r>
            <a:endParaRPr lang="nl-NL"/>
          </a:p>
          <a:p>
            <a:pPr marL="539750" lvl="1">
              <a:buFont typeface="Arial" panose="020B0604020202020204" pitchFamily="34" charset="0"/>
              <a:buChar char="•"/>
            </a:pPr>
            <a:r>
              <a:rPr lang="nl-NL"/>
              <a:t>Interpreted language is portable to other platforms, as long as the </a:t>
            </a:r>
            <a:r>
              <a:rPr lang="nl-NL" i="1"/>
              <a:t>interpreter</a:t>
            </a:r>
            <a:r>
              <a:rPr lang="nl-NL"/>
              <a:t> supports that platform</a:t>
            </a:r>
          </a:p>
          <a:p>
            <a:pPr marL="288925">
              <a:buFont typeface="Arial" panose="020B0604020202020204" pitchFamily="34" charset="0"/>
              <a:buChar char="•"/>
            </a:pPr>
            <a:r>
              <a:rPr lang="nl-NL" b="1"/>
              <a:t>Compiled langauges </a:t>
            </a:r>
            <a:r>
              <a:rPr lang="nl-NL"/>
              <a:t>are often more performant than </a:t>
            </a:r>
            <a:r>
              <a:rPr lang="nl-NL" b="1"/>
              <a:t>interpreted languages</a:t>
            </a:r>
            <a:r>
              <a:rPr lang="nl-NL"/>
              <a:t>, because the separate compilation step allows high degree of optimization by the compiler. This is </a:t>
            </a:r>
            <a:r>
              <a:rPr lang="nl-NL" i="1"/>
              <a:t>somewhat </a:t>
            </a:r>
            <a:r>
              <a:rPr lang="nl-NL"/>
              <a:t>mitigated by just-in-time compilers</a:t>
            </a:r>
          </a:p>
          <a:p>
            <a:pPr marL="539750" lvl="1">
              <a:buFont typeface="Arial" panose="020B0604020202020204" pitchFamily="34" charset="0"/>
              <a:buChar char="•"/>
            </a:pPr>
            <a:endParaRPr lang="nl-NL"/>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8</a:t>
            </a:fld>
            <a:endParaRPr lang="nl-NL"/>
          </a:p>
        </p:txBody>
      </p:sp>
    </p:spTree>
    <p:extLst>
      <p:ext uri="{BB962C8B-B14F-4D97-AF65-F5344CB8AC3E}">
        <p14:creationId xmlns:p14="http://schemas.microsoft.com/office/powerpoint/2010/main" val="2123601930"/>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a:t>Compiled vs interpreted languages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
        <p:nvSpPr>
          <p:cNvPr id="7" name="TextBox 6">
            <a:extLst>
              <a:ext uri="{FF2B5EF4-FFF2-40B4-BE49-F238E27FC236}">
                <a16:creationId xmlns:a16="http://schemas.microsoft.com/office/drawing/2014/main" id="{1F04FD89-7BB4-1C8F-BDDC-B4A803437797}"/>
              </a:ext>
            </a:extLst>
          </p:cNvPr>
          <p:cNvSpPr txBox="1"/>
          <p:nvPr/>
        </p:nvSpPr>
        <p:spPr>
          <a:xfrm>
            <a:off x="2230015" y="6299849"/>
            <a:ext cx="7931022" cy="369332"/>
          </a:xfrm>
          <a:prstGeom prst="rect">
            <a:avLst/>
          </a:prstGeom>
          <a:noFill/>
        </p:spPr>
        <p:txBody>
          <a:bodyPr wrap="square">
            <a:spAutoFit/>
          </a:bodyPr>
          <a:lstStyle/>
          <a:p>
            <a:r>
              <a:rPr lang="en-US">
                <a:hlinkClick r:id="rId2"/>
              </a:rPr>
              <a:t>https://greenlab.di.uminho.pt/wp-content/uploads/2017/09/paperSLE.pdf</a:t>
            </a:r>
            <a:r>
              <a:rPr lang="en-US"/>
              <a:t> </a:t>
            </a:r>
          </a:p>
        </p:txBody>
      </p:sp>
      <p:pic>
        <p:nvPicPr>
          <p:cNvPr id="1026" name="Picture 2" descr="energy efficient">
            <a:extLst>
              <a:ext uri="{FF2B5EF4-FFF2-40B4-BE49-F238E27FC236}">
                <a16:creationId xmlns:a16="http://schemas.microsoft.com/office/drawing/2014/main" id="{2F7D9F3C-5715-EAF6-337E-0F78A0F98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256" y="1000061"/>
            <a:ext cx="5905829" cy="5299788"/>
          </a:xfrm>
          <a:prstGeom prst="rect">
            <a:avLst/>
          </a:prstGeom>
          <a:noFill/>
          <a:extLst>
            <a:ext uri="{909E8E84-426E-40DD-AFC4-6F175D3DCCD1}">
              <a14:hiddenFill xmlns:a14="http://schemas.microsoft.com/office/drawing/2010/main">
                <a:solidFill>
                  <a:srgbClr val="FFFFFF"/>
                </a:solidFill>
              </a14:hiddenFill>
            </a:ext>
          </a:extLst>
        </p:spPr>
      </p:pic>
      <p:sp>
        <p:nvSpPr>
          <p:cNvPr id="10" name="Vertical Text Placeholder 2">
            <a:extLst>
              <a:ext uri="{FF2B5EF4-FFF2-40B4-BE49-F238E27FC236}">
                <a16:creationId xmlns:a16="http://schemas.microsoft.com/office/drawing/2014/main" id="{987F18C4-65BE-656F-B1C8-7BB6E881FC6C}"/>
              </a:ext>
            </a:extLst>
          </p:cNvPr>
          <p:cNvSpPr>
            <a:spLocks noGrp="1"/>
          </p:cNvSpPr>
          <p:nvPr>
            <p:ph type="body" orient="vert" idx="1"/>
          </p:nvPr>
        </p:nvSpPr>
        <p:spPr>
          <a:xfrm>
            <a:off x="516363" y="1145098"/>
            <a:ext cx="4248894" cy="4456846"/>
          </a:xfrm>
        </p:spPr>
        <p:txBody>
          <a:bodyPr/>
          <a:lstStyle/>
          <a:p>
            <a:pPr marL="0" lvl="1" indent="0">
              <a:buNone/>
            </a:pPr>
            <a:r>
              <a:rPr lang="nl-NL"/>
              <a:t>R. Pereira et al (2017) explored the efficiency of different programming language to solve a fixed set of numerical problems </a:t>
            </a:r>
          </a:p>
          <a:p>
            <a:pPr>
              <a:buFont typeface="Arial" panose="020B0604020202020204" pitchFamily="34" charset="0"/>
              <a:buChar char="•"/>
            </a:pPr>
            <a:r>
              <a:rPr lang="nl-NL"/>
              <a:t>C = compiled, i = interpreted, v = virtual machine language</a:t>
            </a:r>
          </a:p>
        </p:txBody>
      </p:sp>
    </p:spTree>
    <p:extLst>
      <p:ext uri="{BB962C8B-B14F-4D97-AF65-F5344CB8AC3E}">
        <p14:creationId xmlns:p14="http://schemas.microsoft.com/office/powerpoint/2010/main" val="3710318610"/>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Application>Microsoft Office PowerPoint</Application>
  <PresentationFormat>Breedbeeld</PresentationFormat>
  <Slides>44</Slides>
  <Notes>1</Notes>
  <HiddenSlides>0</HiddenSlides>
  <ScaleCrop>false</ScaleCrop>
  <HeadingPairs>
    <vt:vector size="4" baseType="variant">
      <vt:variant>
        <vt:lpstr>Thema</vt:lpstr>
      </vt:variant>
      <vt:variant>
        <vt:i4>2</vt:i4>
      </vt:variant>
      <vt:variant>
        <vt:lpstr>Diatitels</vt:lpstr>
      </vt:variant>
      <vt:variant>
        <vt:i4>44</vt:i4>
      </vt:variant>
    </vt:vector>
  </HeadingPairs>
  <TitlesOfParts>
    <vt:vector size="46" baseType="lpstr">
      <vt:lpstr>SURF</vt:lpstr>
      <vt:lpstr>(INSTRUCTIES)</vt:lpstr>
      <vt:lpstr>PowerPoint-presentatie</vt:lpstr>
      <vt:lpstr>Demos, hands-on</vt:lpstr>
      <vt:lpstr>Best practices: software on HPC (1/2)</vt:lpstr>
      <vt:lpstr>Best practices: software on HPC (2/2)</vt:lpstr>
      <vt:lpstr>Parallel computing for Deep Learning</vt:lpstr>
      <vt:lpstr>Software terminology</vt:lpstr>
      <vt:lpstr>Compiled vs interpreted languages</vt:lpstr>
      <vt:lpstr>Compiled vs interpreted languages</vt:lpstr>
      <vt:lpstr>Compiled vs interpreted languages</vt:lpstr>
      <vt:lpstr>Demo: Compute the square of a number in C</vt:lpstr>
      <vt:lpstr>Computer architecture / Instruction Set Architecture (ISA)</vt:lpstr>
      <vt:lpstr>Micro-architecture</vt:lpstr>
      <vt:lpstr>Optimizing for micro-architecture</vt:lpstr>
      <vt:lpstr>Optimizing for micro-architecture</vt:lpstr>
      <vt:lpstr>What is a library?</vt:lpstr>
      <vt:lpstr>What is a dependency?</vt:lpstr>
      <vt:lpstr>What is a dependency?</vt:lpstr>
      <vt:lpstr>What is a dependency?</vt:lpstr>
      <vt:lpstr>How does all this apply to AI?</vt:lpstr>
      <vt:lpstr>How does all this apply to AI?</vt:lpstr>
      <vt:lpstr>How does all this apply to AI?</vt:lpstr>
      <vt:lpstr>What can happen: PyTorch in a virtual environment with pip</vt:lpstr>
      <vt:lpstr>Module environment</vt:lpstr>
      <vt:lpstr>How does e.g. PATH work?</vt:lpstr>
      <vt:lpstr>Attempt 2: PyTorch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So, what did we just do…?</vt:lpstr>
      <vt:lpstr>Doing software installation myself is complicated!</vt:lpstr>
      <vt:lpstr>Module environment</vt:lpstr>
      <vt:lpstr>Reasons to still install your own…</vt:lpstr>
      <vt:lpstr>Combining virtual environment with modules</vt:lpstr>
      <vt:lpstr>Exercise: install PyTorch Lightning on top of the PyTorch module</vt:lpstr>
      <vt:lpstr>More on the module environment</vt:lpstr>
      <vt:lpstr>Requests for additional modules</vt:lpstr>
      <vt:lpstr>Why is conda used so much?</vt:lpstr>
      <vt:lpstr>Conda</vt:lpstr>
      <vt:lpstr>Containers…</vt:lpstr>
      <vt:lpstr>Why is performance so important on an HPC system?</vt:lpstr>
      <vt:lpstr>Best practices: software on HPC (1/2)</vt:lpstr>
      <vt:lpstr>Best practices: software on HPC (2/2)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revision>73</cp:revision>
  <cp:lastPrinted>2019-06-12T07:01:08Z</cp:lastPrinted>
  <dcterms:created xsi:type="dcterms:W3CDTF">2018-10-01T11:25:03Z</dcterms:created>
  <dcterms:modified xsi:type="dcterms:W3CDTF">2024-09-04T14:06:31Z</dcterms:modified>
  <cp:category/>
</cp:coreProperties>
</file>