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7"/>
  </p:notesMasterIdLst>
  <p:handoutMasterIdLst>
    <p:handoutMasterId r:id="rId18"/>
  </p:handoutMasterIdLst>
  <p:sldIdLst>
    <p:sldId id="312" r:id="rId3"/>
    <p:sldId id="536" r:id="rId4"/>
    <p:sldId id="528" r:id="rId5"/>
    <p:sldId id="527" r:id="rId6"/>
    <p:sldId id="529" r:id="rId7"/>
    <p:sldId id="530" r:id="rId8"/>
    <p:sldId id="531" r:id="rId9"/>
    <p:sldId id="484" r:id="rId10"/>
    <p:sldId id="523" r:id="rId11"/>
    <p:sldId id="524" r:id="rId12"/>
    <p:sldId id="532" r:id="rId13"/>
    <p:sldId id="533" r:id="rId14"/>
    <p:sldId id="534" r:id="rId15"/>
    <p:sldId id="535" r:id="rId16"/>
  </p:sldIdLst>
  <p:sldSz cx="12192000" cy="6858000"/>
  <p:notesSz cx="6858000" cy="9144000"/>
  <p:custDataLst>
    <p:tags r:id="rId19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312"/>
            <p14:sldId id="536"/>
            <p14:sldId id="528"/>
            <p14:sldId id="527"/>
            <p14:sldId id="529"/>
            <p14:sldId id="530"/>
            <p14:sldId id="531"/>
            <p14:sldId id="484"/>
            <p14:sldId id="523"/>
            <p14:sldId id="524"/>
            <p14:sldId id="532"/>
            <p14:sldId id="533"/>
            <p14:sldId id="534"/>
            <p14:sldId id="535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46049-E026-83E6-7220-2FE4CB202CDA}" v="36" dt="2024-09-05T11:29:23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8" autoAdjust="0"/>
    <p:restoredTop sz="93395" autoAdjust="0"/>
  </p:normalViewPr>
  <p:slideViewPr>
    <p:cSldViewPr snapToGrid="0">
      <p:cViewPr varScale="1">
        <p:scale>
          <a:sx n="147" d="100"/>
          <a:sy n="147" d="100"/>
        </p:scale>
        <p:origin x="26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374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5-9-2024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5-9-2024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5-9-2024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5-9-2024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5-9-2024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-nl/Packed-Data-Formats" TargetMode="External"/><Relationship Id="rId2" Type="http://schemas.openxmlformats.org/officeDocument/2006/relationships/hyperlink" Target="https://servicedesk.surf.nl/wiki/display/WIKI/Best+Practice+for+Data+Formats+in+Deep+Lear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F5197FE-496E-D64A-A834-A08133B6E9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F489F854-1B18-4521-B332-A14A4D8B044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nl-NL" sz="3200" dirty="0"/>
              <a:t>HPC filesystems &amp; packed data formats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88CE3C-D5D2-4760-B29E-A97C9E422DE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013091" y="2183753"/>
            <a:ext cx="4875645" cy="974116"/>
          </a:xfrm>
        </p:spPr>
        <p:txBody>
          <a:bodyPr/>
          <a:lstStyle/>
          <a:p>
            <a:r>
              <a:rPr lang="nl-NL" dirty="0"/>
              <a:t>Robert Jan </a:t>
            </a:r>
            <a:r>
              <a:rPr lang="nl-NL" dirty="0" err="1"/>
              <a:t>Schlimbach</a:t>
            </a:r>
            <a:endParaRPr lang="nl-NL" dirty="0" err="1">
              <a:ea typeface="Calibri"/>
              <a:cs typeface="Calibri"/>
            </a:endParaRPr>
          </a:p>
          <a:p>
            <a:r>
              <a:rPr lang="nl-NL" dirty="0"/>
              <a:t>High-Performance Machine-Learning </a:t>
            </a:r>
            <a:r>
              <a:rPr lang="nl-NL" dirty="0" err="1"/>
              <a:t>group</a:t>
            </a:r>
            <a:endParaRPr lang="nl-NL" dirty="0" err="1">
              <a:ea typeface="Calibri"/>
              <a:cs typeface="Calibri"/>
            </a:endParaRPr>
          </a:p>
          <a:p>
            <a:r>
              <a:rPr lang="nl-NL" dirty="0"/>
              <a:t>SURF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80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Why packed data format?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HPC systems use a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shared</a:t>
            </a: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 filesystem. Packed data formats…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Reduces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consumption</a:t>
            </a: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Reduces number of I/O operations/s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Reduces slowdown for yourself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other users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7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6"/>
            <a:ext cx="11149188" cy="983879"/>
          </a:xfrm>
        </p:spPr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Hands-on: using and benchmarking a packed file format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</a:rPr>
              <a:t>dataloader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528230"/>
            <a:ext cx="9882007" cy="407371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See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packed_data_formats.ipynb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for instructions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54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Some comments about local scratch disks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Some HPC systems have local disks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the nodes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Snellius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, these can be requested by adding 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–constraint=scratch-node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to your batch script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Note: about half our GPU nodes have local scratch disk. You might be in the queue longer if you request 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scratch-node</a:t>
            </a:r>
            <a:r>
              <a:rPr lang="en-US" spc="-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so only do it if you think you benefit from it</a:t>
            </a:r>
            <a:endParaRPr lang="en-US" b="0" strike="noStrike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Local scratch disks can usually handle much more IOPS</a:t>
            </a: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Local scratch disks are shared between all users in a node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Users on the same node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may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still experience some effects when you ‘hammer’ local scratch with I/O,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but it’s way less bad than on a shared filesystem!</a:t>
            </a: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1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Some comments about local scratch disks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Some HPC systems have local disks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the nodes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If you really need to use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individual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files instead of a packed file format, use local scratch disks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12763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Store zip/tar on shared parallel FS. 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12763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At start of job: extract to local scratch </a:t>
            </a:r>
            <a:r>
              <a:rPr lang="en-US" b="0" strike="noStrike" spc="-1" dirty="0" err="1">
                <a:solidFill>
                  <a:srgbClr val="000000"/>
                </a:solidFill>
                <a:latin typeface="Calibri"/>
              </a:rPr>
              <a:t>dir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 (for every node, if you use multiple)</a:t>
            </a:r>
          </a:p>
          <a:p>
            <a:pPr marL="51276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12763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Do any further I/O from that local scratch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dir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06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74B3-B8BB-965E-A621-6DA620C8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900BD-8D3F-8C43-500F-15191A82E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info </a:t>
            </a:r>
            <a:r>
              <a:rPr lang="en-US" dirty="0">
                <a:hlinkClick r:id="rId2"/>
              </a:rPr>
              <a:t>https://servicedesk.surf.nl/wiki/display/WIKI/Best+Practice+for+Data+Formats+in+Deep+Learning</a:t>
            </a:r>
            <a:endParaRPr lang="en-NL" dirty="0">
              <a:ea typeface="Calibri"/>
              <a:cs typeface="Calibri"/>
            </a:endParaRPr>
          </a:p>
          <a:p>
            <a:pPr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  <a:hlinkClick r:id="rId3"/>
              </a:rPr>
              <a:t>https://github.com/sara-nl/Packed-Data-Formats</a:t>
            </a:r>
            <a:endParaRPr lang="nl-NL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18A6E-1658-DD88-48AB-3BC99648653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033CD-07E0-2A22-6947-89B45CC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19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5525-DCD1-434F-8142-C152653E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34F90-CECA-1B41-905B-5DA979C6EE6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D4F83-230E-3E48-B6DB-92A0755E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3965A-70B8-3844-9C54-2B9D157AD420}"/>
              </a:ext>
            </a:extLst>
          </p:cNvPr>
          <p:cNvSpPr/>
          <p:nvPr/>
        </p:nvSpPr>
        <p:spPr>
          <a:xfrm>
            <a:off x="457399" y="1262990"/>
            <a:ext cx="11272188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nl-NL" sz="4000" dirty="0">
                <a:ea typeface="+mn-lt"/>
                <a:cs typeface="+mn-lt"/>
              </a:rPr>
              <a:t>https://github.com/sara-nl/HPML-course-materials/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90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HPC file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HPC systems typically use parallel shared file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Parallel file system: one file can be distributed over many physical disks, to increase I/O bandwidth.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08" y="2887611"/>
            <a:ext cx="6137717" cy="27143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AFD873-787D-7E94-E35F-27795D756D25}"/>
              </a:ext>
            </a:extLst>
          </p:cNvPr>
          <p:cNvSpPr txBox="1"/>
          <p:nvPr/>
        </p:nvSpPr>
        <p:spPr>
          <a:xfrm>
            <a:off x="8584163" y="6330626"/>
            <a:ext cx="2351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https://wiki.lustre.org/</a:t>
            </a:r>
          </a:p>
        </p:txBody>
      </p:sp>
    </p:spTree>
    <p:extLst>
      <p:ext uri="{BB962C8B-B14F-4D97-AF65-F5344CB8AC3E}">
        <p14:creationId xmlns:p14="http://schemas.microsoft.com/office/powerpoint/2010/main" val="36922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HPC file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main types of parallel filesystems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Lustre</a:t>
            </a:r>
            <a:endParaRPr lang="en-US" dirty="0"/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Metadata (filename, size, location, </a:t>
            </a:r>
            <a:r>
              <a:rPr lang="en-US" dirty="0" err="1"/>
              <a:t>etc</a:t>
            </a:r>
            <a:r>
              <a:rPr lang="en-US" dirty="0"/>
              <a:t>) stored on separate server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Object Storage Target (OST) stores actual file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Striping over multiple OSTs can be managed by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GPFS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Metadata and actual file stored on the same server</a:t>
            </a:r>
          </a:p>
          <a:p>
            <a:pPr marL="520700" lvl="1">
              <a:buFont typeface="Arial" panose="020B0604020202020204" pitchFamily="34" charset="0"/>
              <a:buChar char="•"/>
            </a:pPr>
            <a:r>
              <a:rPr lang="en-US" dirty="0"/>
              <a:t>Striping is managed automatically, by file system. User has no control.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0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HPC file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HPC file systems are optimized for </a:t>
            </a:r>
            <a:r>
              <a:rPr lang="en-US" i="1" dirty="0"/>
              <a:t>bandwidth</a:t>
            </a:r>
            <a:r>
              <a:rPr lang="en-US" dirty="0"/>
              <a:t> not I/O operations per second (IOPS)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/>
              <a:t>Snellius</a:t>
            </a:r>
            <a:r>
              <a:rPr lang="en-US" dirty="0"/>
              <a:t> GPFS: up to 10 GB/s write, 20 GB/s 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when e.g. a 100 node job needs to start from the same 20 GB input file…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HPC file systems are typically </a:t>
            </a:r>
            <a:r>
              <a:rPr lang="en-US" b="1" dirty="0"/>
              <a:t>not</a:t>
            </a:r>
            <a:r>
              <a:rPr lang="en-US" dirty="0"/>
              <a:t> good at AI / data science workloads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workloads are generally: reading lots of small files / parts of a file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46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Inodes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err="1"/>
              <a:t>inode</a:t>
            </a:r>
            <a:r>
              <a:rPr lang="en-US" dirty="0"/>
              <a:t> stores all information about a </a:t>
            </a:r>
            <a:r>
              <a:rPr lang="en-US" dirty="0" err="1"/>
              <a:t>linux</a:t>
            </a:r>
            <a:r>
              <a:rPr lang="en-US" dirty="0"/>
              <a:t> file </a:t>
            </a:r>
            <a:r>
              <a:rPr lang="en-US" i="1" dirty="0"/>
              <a:t>except</a:t>
            </a:r>
            <a:r>
              <a:rPr lang="en-US" dirty="0"/>
              <a:t> its name and data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File size, last change date, file permissions,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most HPC systems, you’ll have an </a:t>
            </a:r>
            <a:r>
              <a:rPr lang="en-US" dirty="0" err="1"/>
              <a:t>inode</a:t>
            </a:r>
            <a:r>
              <a:rPr lang="en-US" dirty="0"/>
              <a:t> quota, in addition to a size quota</a:t>
            </a:r>
          </a:p>
          <a:p>
            <a:pPr marL="512763" lvl="1">
              <a:buFont typeface="Arial" panose="020B0604020202020204" pitchFamily="34" charset="0"/>
              <a:buChar char="•"/>
            </a:pPr>
            <a:r>
              <a:rPr lang="en-US" dirty="0"/>
              <a:t>Like total size, each filesystem has a (fixed) maximum number of </a:t>
            </a:r>
            <a:r>
              <a:rPr lang="en-US" dirty="0" err="1"/>
              <a:t>inodes</a:t>
            </a:r>
            <a:endParaRPr lang="en-US" dirty="0"/>
          </a:p>
          <a:p>
            <a:pPr marL="512763" lvl="1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i="1" dirty="0"/>
              <a:t>also</a:t>
            </a:r>
            <a:r>
              <a:rPr lang="en-US" dirty="0"/>
              <a:t> a way to discourage doing to many IOPS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Seems we’ll run out of </a:t>
            </a:r>
            <a:r>
              <a:rPr lang="en-US" dirty="0" err="1"/>
              <a:t>inodes</a:t>
            </a:r>
            <a:r>
              <a:rPr lang="en-US" dirty="0"/>
              <a:t> before we run out of space on e.g. our home1 filesystem: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IUse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Mounted 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home1            287M   69M  218M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-h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      Size  Used Avail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Mounted 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home1           121T   26T   95T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/home1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Don’t read individual files in your AI pipelines!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3" y="1145098"/>
            <a:ext cx="6406952" cy="4456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your dataset is 10k </a:t>
            </a:r>
            <a:r>
              <a:rPr lang="en-US" dirty="0" err="1"/>
              <a:t>png</a:t>
            </a:r>
            <a:r>
              <a:rPr lang="en-US" dirty="0"/>
              <a:t> files of 2k each…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Home1: 121TB, 287M </a:t>
            </a:r>
            <a:r>
              <a:rPr lang="en-US" dirty="0" err="1"/>
              <a:t>inodes</a:t>
            </a:r>
            <a:r>
              <a:rPr lang="en-US" dirty="0"/>
              <a:t>, so 421k per </a:t>
            </a:r>
            <a:r>
              <a:rPr lang="en-US" dirty="0" err="1"/>
              <a:t>inode</a:t>
            </a:r>
            <a:endParaRPr lang="en-US" dirty="0"/>
          </a:p>
          <a:p>
            <a:pPr marL="512763" lvl="1">
              <a:buFont typeface="Arial" panose="020B0604020202020204" pitchFamily="34" charset="0"/>
              <a:buChar char="•"/>
            </a:pPr>
            <a:r>
              <a:rPr lang="en-US" dirty="0"/>
              <a:t>If everyone does this, the filesystem will be full of </a:t>
            </a:r>
            <a:r>
              <a:rPr lang="en-US" dirty="0" err="1"/>
              <a:t>inodes</a:t>
            </a:r>
            <a:r>
              <a:rPr lang="en-US" dirty="0"/>
              <a:t>, with 99.5% / 120 TB (!) storage still available…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run 100 epochs, you’ll do 1M I/O operations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Your sysadmin won’t like you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Your fellow users won’t like you: everyone suffers slow I/O because of your job!</a:t>
            </a:r>
          </a:p>
          <a:p>
            <a:pPr marL="512763" lvl="1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dirty="0"/>
              <a:t>You shouldn’t like you: your I/O might be holding back your training performance…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25578-917B-04F9-84C8-C1A36F7606B2}"/>
              </a:ext>
            </a:extLst>
          </p:cNvPr>
          <p:cNvPicPr/>
          <p:nvPr/>
        </p:nvPicPr>
        <p:blipFill rotWithShape="1">
          <a:blip r:embed="rId2"/>
          <a:srcRect r="60962"/>
          <a:stretch/>
        </p:blipFill>
        <p:spPr>
          <a:xfrm>
            <a:off x="6839589" y="1943337"/>
            <a:ext cx="2808264" cy="404566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324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Packed data formats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What is a ‘packed data format’?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Group multiple individual files together in a single ‘packed’/archive file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2AB99-2163-0E01-F349-CD8DAB4FDF6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21140" y="2109129"/>
            <a:ext cx="7193652" cy="404566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191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Packed data formats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9882007" cy="445684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What is a ‘packed data format’?</a:t>
            </a: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Group multiple individual files together in a single ‘packed’/archive file</a:t>
            </a:r>
          </a:p>
          <a:p>
            <a:pPr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Examples of packed data formats → ZIP, TAR, LMDB, HDF5, etc.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Does not necessarily involve compression!</a:t>
            </a:r>
            <a:endParaRPr lang="nl-NL" spc="-1" dirty="0">
              <a:solidFill>
                <a:srgbClr val="000000"/>
              </a:solidFill>
              <a:latin typeface="Calibri"/>
            </a:endParaRPr>
          </a:p>
          <a:p>
            <a:pPr marL="569913" lvl="1">
              <a:spcBef>
                <a:spcPts val="601"/>
              </a:spcBef>
              <a:spcAft>
                <a:spcPts val="601"/>
              </a:spcAft>
              <a:buSzPct val="100000"/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Compression is possible, but often runs on single process, so slow to decompress </a:t>
            </a:r>
            <a:endParaRPr lang="nl-NL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nl-NL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70000" indent="-270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7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18653</TotalTime>
  <Words>977</Words>
  <Application>Microsoft Office PowerPoint</Application>
  <PresentationFormat>Breedbeeld</PresentationFormat>
  <Paragraphs>109</Paragraphs>
  <Slides>14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14</vt:i4>
      </vt:variant>
    </vt:vector>
  </HeadingPairs>
  <TitlesOfParts>
    <vt:vector size="16" baseType="lpstr">
      <vt:lpstr>SURF</vt:lpstr>
      <vt:lpstr>(INSTRUCTIES)</vt:lpstr>
      <vt:lpstr>PowerPoint-presentatie</vt:lpstr>
      <vt:lpstr>PowerPoint-presentatie</vt:lpstr>
      <vt:lpstr>HPC file systems</vt:lpstr>
      <vt:lpstr>HPC file systems</vt:lpstr>
      <vt:lpstr>HPC file systems</vt:lpstr>
      <vt:lpstr>Inodes</vt:lpstr>
      <vt:lpstr>Don’t read individual files in your AI pipelines!</vt:lpstr>
      <vt:lpstr>Packed data formats</vt:lpstr>
      <vt:lpstr>Packed data formats</vt:lpstr>
      <vt:lpstr>Why packed data format?</vt:lpstr>
      <vt:lpstr>Hands-on: using and benchmarking a packed file format dataloader</vt:lpstr>
      <vt:lpstr>Some comments about local scratch disks</vt:lpstr>
      <vt:lpstr>Some comments about local scratch disks</vt:lpstr>
      <vt:lpstr>References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523</cp:revision>
  <cp:lastPrinted>2019-06-12T07:01:08Z</cp:lastPrinted>
  <dcterms:created xsi:type="dcterms:W3CDTF">2018-10-01T11:25:03Z</dcterms:created>
  <dcterms:modified xsi:type="dcterms:W3CDTF">2024-09-05T11:29:24Z</dcterms:modified>
  <cp:category/>
</cp:coreProperties>
</file>