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42"/>
  </p:notesMasterIdLst>
  <p:handoutMasterIdLst>
    <p:handoutMasterId r:id="rId43"/>
  </p:handoutMasterIdLst>
  <p:sldIdLst>
    <p:sldId id="312" r:id="rId3"/>
    <p:sldId id="484" r:id="rId4"/>
    <p:sldId id="509" r:id="rId5"/>
    <p:sldId id="510" r:id="rId6"/>
    <p:sldId id="511" r:id="rId7"/>
    <p:sldId id="512" r:id="rId8"/>
    <p:sldId id="513" r:id="rId9"/>
    <p:sldId id="514" r:id="rId10"/>
    <p:sldId id="499" r:id="rId11"/>
    <p:sldId id="505" r:id="rId12"/>
    <p:sldId id="535" r:id="rId13"/>
    <p:sldId id="536" r:id="rId14"/>
    <p:sldId id="537" r:id="rId15"/>
    <p:sldId id="538" r:id="rId16"/>
    <p:sldId id="503" r:id="rId17"/>
    <p:sldId id="539" r:id="rId18"/>
    <p:sldId id="540" r:id="rId19"/>
    <p:sldId id="541" r:id="rId20"/>
    <p:sldId id="542" r:id="rId21"/>
    <p:sldId id="520" r:id="rId22"/>
    <p:sldId id="543" r:id="rId23"/>
    <p:sldId id="521" r:id="rId24"/>
    <p:sldId id="522" r:id="rId25"/>
    <p:sldId id="523" r:id="rId26"/>
    <p:sldId id="524" r:id="rId27"/>
    <p:sldId id="532" r:id="rId28"/>
    <p:sldId id="525" r:id="rId29"/>
    <p:sldId id="526" r:id="rId30"/>
    <p:sldId id="516" r:id="rId31"/>
    <p:sldId id="517" r:id="rId32"/>
    <p:sldId id="518" r:id="rId33"/>
    <p:sldId id="519" r:id="rId34"/>
    <p:sldId id="515" r:id="rId35"/>
    <p:sldId id="527" r:id="rId36"/>
    <p:sldId id="529" r:id="rId37"/>
    <p:sldId id="530" r:id="rId38"/>
    <p:sldId id="544" r:id="rId39"/>
    <p:sldId id="531" r:id="rId40"/>
    <p:sldId id="533" r:id="rId41"/>
  </p:sldIdLst>
  <p:sldSz cx="12192000" cy="6858000"/>
  <p:notesSz cx="6858000" cy="9144000"/>
  <p:custDataLst>
    <p:tags r:id="rId44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312"/>
            <p14:sldId id="484"/>
            <p14:sldId id="509"/>
            <p14:sldId id="510"/>
            <p14:sldId id="511"/>
            <p14:sldId id="512"/>
            <p14:sldId id="513"/>
            <p14:sldId id="514"/>
            <p14:sldId id="499"/>
            <p14:sldId id="505"/>
            <p14:sldId id="535"/>
            <p14:sldId id="536"/>
            <p14:sldId id="537"/>
            <p14:sldId id="538"/>
            <p14:sldId id="503"/>
            <p14:sldId id="539"/>
            <p14:sldId id="540"/>
            <p14:sldId id="541"/>
            <p14:sldId id="542"/>
            <p14:sldId id="520"/>
            <p14:sldId id="543"/>
            <p14:sldId id="521"/>
            <p14:sldId id="522"/>
            <p14:sldId id="523"/>
            <p14:sldId id="524"/>
            <p14:sldId id="532"/>
            <p14:sldId id="525"/>
            <p14:sldId id="526"/>
            <p14:sldId id="516"/>
            <p14:sldId id="517"/>
            <p14:sldId id="518"/>
            <p14:sldId id="519"/>
            <p14:sldId id="515"/>
            <p14:sldId id="527"/>
            <p14:sldId id="529"/>
            <p14:sldId id="530"/>
            <p14:sldId id="544"/>
            <p14:sldId id="531"/>
            <p14:sldId id="533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aspar" initials="C" lastIdx="31" clrIdx="6">
    <p:extLst>
      <p:ext uri="{19B8F6BF-5375-455C-9EA6-DF929625EA0E}">
        <p15:presenceInfo xmlns:p15="http://schemas.microsoft.com/office/powerpoint/2012/main" userId="Caspar" providerId="None"/>
      </p:ext>
    </p:extLst>
  </p:cmAuthor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93395" autoAdjust="0"/>
  </p:normalViewPr>
  <p:slideViewPr>
    <p:cSldViewPr snapToGrid="0">
      <p:cViewPr varScale="1">
        <p:scale>
          <a:sx n="103" d="100"/>
          <a:sy n="103" d="100"/>
        </p:scale>
        <p:origin x="3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1-06-17T15:59:10.859" idx="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23.244" idx="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34.117" idx="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0.381" idx="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8.286" idx="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1-06-17T15:59:10.859" idx="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23.244" idx="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34.117" idx="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0.381" idx="1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8.286" idx="1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1-06-17T15:59:10.859" idx="1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23.244" idx="1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34.117" idx="1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0.381" idx="1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8.286" idx="1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1-06-17T15:59:10.859" idx="17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23.244" idx="18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34.117" idx="19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0.381" idx="20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8.286" idx="21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21-06-17T15:59:10.859" idx="22">
    <p:pos x="3480" y="1631"/>
    <p:text>Matrix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23.244" idx="23">
    <p:pos x="2029" y="2188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34.117" idx="24">
    <p:pos x="2460" y="2204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0.381" idx="25">
    <p:pos x="3468" y="2180"/>
    <p:text>Tensor Ops</p:text>
    <p:extLst>
      <p:ext uri="{C676402C-5697-4E1C-873F-D02D1690AC5C}">
        <p15:threadingInfo xmlns:p15="http://schemas.microsoft.com/office/powerpoint/2012/main" timeZoneBias="-120"/>
      </p:ext>
    </p:extLst>
  </p:cm>
  <p:cm authorId="7" dt="2021-06-17T15:59:48.286" idx="26">
    <p:pos x="4100" y="2180"/>
    <p:text>Tensor Ops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27-6-2022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27-6-2022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374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27-6-2022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27-6-2022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pere_(microarchitecture)" TargetMode="External"/><Relationship Id="rId2" Type="http://schemas.openxmlformats.org/officeDocument/2006/relationships/hyperlink" Target="http://www.prace-ri.eu/IMG/pdf/Best-Practice-Guide-Deep-Learn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display/WIKI/Deep+Learning+on+A100+GP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ce-ri.eu/IMG/pdf/Best-Practice-Guide-AMD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en-us/articles/intel-optimization-for-tensorflow-installation-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memory_format_tutorial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ce-ri.eu/best-practice-guide-parallel-i-o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rovod/horovod/blob/6f400014b8cb45aa013077aad0060032a4dda713/docs/tensor-fusion.rst" TargetMode="External"/><Relationship Id="rId2" Type="http://schemas.openxmlformats.org/officeDocument/2006/relationships/hyperlink" Target="https://docs.nvidia.com/networking/display/SHARPv20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F5197FE-496E-D64A-A834-A08133B6E9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489F854-1B18-4521-B332-A14A4D8B044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nl-NL" sz="3200" dirty="0"/>
              <a:t>High Performance machine </a:t>
            </a:r>
            <a:r>
              <a:rPr lang="nl-NL" sz="3200" dirty="0" err="1"/>
              <a:t>learning</a:t>
            </a:r>
            <a:endParaRPr lang="nl-NL" sz="3200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88CE3C-D5D2-4760-B29E-A97C9E422DE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183753"/>
            <a:ext cx="4875645" cy="974116"/>
          </a:xfrm>
        </p:spPr>
        <p:txBody>
          <a:bodyPr/>
          <a:lstStyle/>
          <a:p>
            <a:r>
              <a:rPr lang="nl-NL" dirty="0"/>
              <a:t>Caspar van Leeuwen</a:t>
            </a:r>
          </a:p>
          <a:p>
            <a:r>
              <a:rPr lang="nl-NL"/>
              <a:t>High Performance ML </a:t>
            </a:r>
            <a:r>
              <a:rPr lang="nl-NL" dirty="0"/>
              <a:t>consultant</a:t>
            </a:r>
          </a:p>
          <a:p>
            <a:r>
              <a:rPr lang="nl-NL" dirty="0"/>
              <a:t>SURF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0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 dirty="0"/>
              <a:t>Source: </a:t>
            </a:r>
            <a:r>
              <a:rPr lang="nl-NL" sz="1400" dirty="0" err="1"/>
              <a:t>Prace</a:t>
            </a:r>
            <a:r>
              <a:rPr lang="nl-NL" sz="1400" dirty="0"/>
              <a:t> best </a:t>
            </a:r>
            <a:r>
              <a:rPr lang="nl-NL" sz="1400" dirty="0" err="1"/>
              <a:t>practice</a:t>
            </a:r>
            <a:r>
              <a:rPr lang="nl-NL" sz="1400" dirty="0"/>
              <a:t> guide – </a:t>
            </a:r>
            <a:r>
              <a:rPr lang="nl-NL" sz="1400" dirty="0" err="1"/>
              <a:t>deep</a:t>
            </a:r>
            <a:r>
              <a:rPr lang="nl-NL" sz="1400" dirty="0"/>
              <a:t> </a:t>
            </a:r>
            <a:r>
              <a:rPr lang="nl-NL" sz="1400" dirty="0" err="1"/>
              <a:t>learning</a:t>
            </a:r>
            <a:endParaRPr lang="nl-NL" sz="1400" dirty="0"/>
          </a:p>
          <a:p>
            <a:pPr algn="ctr"/>
            <a:r>
              <a:rPr lang="nl-NL" sz="1400" dirty="0"/>
              <a:t> </a:t>
            </a:r>
            <a:r>
              <a:rPr lang="en-US" sz="1400" dirty="0">
                <a:hlinkClick r:id="rId2"/>
              </a:rPr>
              <a:t>http://www.prace-ri.eu/IMG/pdf/Best-Practice-Guide-Deep-Learning.pdf</a:t>
            </a:r>
            <a:endParaRPr lang="en-US" sz="1400" dirty="0"/>
          </a:p>
          <a:p>
            <a:pPr algn="ctr"/>
            <a:r>
              <a:rPr lang="nl-NL" sz="1400" dirty="0">
                <a:hlinkClick r:id="rId3"/>
              </a:rPr>
              <a:t>https://en.wikipedia.org/wiki/Ampere_(microarchitecture)</a:t>
            </a:r>
            <a:r>
              <a:rPr lang="en-US" sz="1400" dirty="0"/>
              <a:t> </a:t>
            </a:r>
            <a:endParaRPr lang="nl-NL" sz="1400" dirty="0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80BFC-7F82-2B9C-3AF3-D75E3A00C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INT8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[TOPS]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PCIe</a:t>
                      </a:r>
                      <a:r>
                        <a:rPr lang="en-US" sz="1600" dirty="0">
                          <a:effectLst/>
                        </a:rPr>
                        <a:t> 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Proprietary Interconnect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MI60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58.9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 (2 × 100)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 dirty="0">
                          <a:effectLst/>
                        </a:rPr>
                        <a:t>×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 dirty="0">
                          <a:effectLst/>
                        </a:rPr>
                        <a:t>× 100)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NVIDIA V100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16/32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 (6 × 50)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Intel Xeon Scalable 8180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3.0 / 4.2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  / 2.1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119 (max)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EPYC 7601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 / 1.4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0.56  / 0.69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40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 dirty="0"/>
              <a:t>Source: </a:t>
            </a:r>
            <a:r>
              <a:rPr lang="nl-NL" sz="1400" dirty="0" err="1"/>
              <a:t>Prace</a:t>
            </a:r>
            <a:r>
              <a:rPr lang="nl-NL" sz="1400" dirty="0"/>
              <a:t> best </a:t>
            </a:r>
            <a:r>
              <a:rPr lang="nl-NL" sz="1400" dirty="0" err="1"/>
              <a:t>practice</a:t>
            </a:r>
            <a:r>
              <a:rPr lang="nl-NL" sz="1400" dirty="0"/>
              <a:t> guide – </a:t>
            </a:r>
            <a:r>
              <a:rPr lang="nl-NL" sz="1400" dirty="0" err="1"/>
              <a:t>deep</a:t>
            </a:r>
            <a:r>
              <a:rPr lang="nl-NL" sz="1400" dirty="0"/>
              <a:t> </a:t>
            </a:r>
            <a:r>
              <a:rPr lang="nl-NL" sz="1400" dirty="0" err="1"/>
              <a:t>learning</a:t>
            </a:r>
            <a:endParaRPr lang="nl-NL" sz="1400" dirty="0"/>
          </a:p>
          <a:p>
            <a:pPr algn="ctr"/>
            <a:r>
              <a:rPr lang="nl-NL" sz="1400" dirty="0"/>
              <a:t> </a:t>
            </a:r>
            <a:r>
              <a:rPr lang="en-US" sz="1400" dirty="0">
                <a:hlinkClick r:id="rId2"/>
              </a:rPr>
              <a:t>http://www.prace-ri.eu/IMG/pdf/Best-Practice-Guide-Deep-Learning.pdf</a:t>
            </a:r>
            <a:endParaRPr lang="en-US" sz="1400" dirty="0"/>
          </a:p>
          <a:p>
            <a:pPr algn="ctr"/>
            <a:r>
              <a:rPr lang="nl-NL" sz="1400" dirty="0">
                <a:hlinkClick r:id="rId3"/>
              </a:rPr>
              <a:t>https://en.wikipedia.org/wiki/Ampere_(microarchitecture)</a:t>
            </a:r>
            <a:r>
              <a:rPr lang="en-US" sz="1400" dirty="0"/>
              <a:t> </a:t>
            </a:r>
            <a:endParaRPr lang="nl-NL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336E6-A331-45C1-863B-F9D489DB0B1C}"/>
              </a:ext>
            </a:extLst>
          </p:cNvPr>
          <p:cNvSpPr txBox="1"/>
          <p:nvPr/>
        </p:nvSpPr>
        <p:spPr>
          <a:xfrm>
            <a:off x="3655493" y="229703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 err="1"/>
              <a:t>GPUs</a:t>
            </a:r>
            <a:r>
              <a:rPr lang="nl-NL" dirty="0"/>
              <a:t> support </a:t>
            </a:r>
            <a:r>
              <a:rPr lang="nl-NL" dirty="0" err="1"/>
              <a:t>reduced</a:t>
            </a:r>
            <a:r>
              <a:rPr lang="nl-NL" dirty="0"/>
              <a:t> </a:t>
            </a:r>
            <a:r>
              <a:rPr lang="nl-NL" dirty="0" err="1"/>
              <a:t>precision</a:t>
            </a:r>
            <a:r>
              <a:rPr lang="nl-NL" dirty="0"/>
              <a:t>, has </a:t>
            </a:r>
            <a:r>
              <a:rPr lang="nl-NL" dirty="0" err="1"/>
              <a:t>higher</a:t>
            </a:r>
            <a:r>
              <a:rPr lang="nl-NL" dirty="0"/>
              <a:t> performance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1A7503-BB5E-4AE0-8C81-7C7B35767449}"/>
              </a:ext>
            </a:extLst>
          </p:cNvPr>
          <p:cNvCxnSpPr/>
          <p:nvPr/>
        </p:nvCxnSpPr>
        <p:spPr>
          <a:xfrm flipH="1">
            <a:off x="3372788" y="692128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17B266-C892-FEE7-8C4C-EECDC3D54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INT8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[TOPS]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PCIe</a:t>
                      </a:r>
                      <a:r>
                        <a:rPr lang="en-US" sz="1600" dirty="0">
                          <a:effectLst/>
                        </a:rPr>
                        <a:t> 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Proprietary Interconnect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MI60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58.9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 (2 × 100)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 dirty="0">
                          <a:effectLst/>
                        </a:rPr>
                        <a:t>×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 dirty="0">
                          <a:effectLst/>
                        </a:rPr>
                        <a:t>× 100)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NVIDIA V100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16/32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 (6 × 50)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Intel Xeon Scalable 8180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3.0 / 4.2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  / 2.1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119 (max)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EPYC 7601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 / 1.4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0.56  / 0.69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 dirty="0"/>
              <a:t>Source: </a:t>
            </a:r>
            <a:r>
              <a:rPr lang="nl-NL" sz="1400" dirty="0" err="1"/>
              <a:t>Prace</a:t>
            </a:r>
            <a:r>
              <a:rPr lang="nl-NL" sz="1400" dirty="0"/>
              <a:t> best </a:t>
            </a:r>
            <a:r>
              <a:rPr lang="nl-NL" sz="1400" dirty="0" err="1"/>
              <a:t>practice</a:t>
            </a:r>
            <a:r>
              <a:rPr lang="nl-NL" sz="1400" dirty="0"/>
              <a:t> guide – </a:t>
            </a:r>
            <a:r>
              <a:rPr lang="nl-NL" sz="1400" dirty="0" err="1"/>
              <a:t>deep</a:t>
            </a:r>
            <a:r>
              <a:rPr lang="nl-NL" sz="1400" dirty="0"/>
              <a:t> </a:t>
            </a:r>
            <a:r>
              <a:rPr lang="nl-NL" sz="1400" dirty="0" err="1"/>
              <a:t>learning</a:t>
            </a:r>
            <a:endParaRPr lang="nl-NL" sz="1400" dirty="0"/>
          </a:p>
          <a:p>
            <a:pPr algn="ctr"/>
            <a:r>
              <a:rPr lang="nl-NL" sz="1400" dirty="0"/>
              <a:t> </a:t>
            </a:r>
            <a:r>
              <a:rPr lang="en-US" sz="1400" dirty="0">
                <a:hlinkClick r:id="rId2"/>
              </a:rPr>
              <a:t>http://www.prace-ri.eu/IMG/pdf/Best-Practice-Guide-Deep-Learning.pdf</a:t>
            </a:r>
            <a:endParaRPr lang="en-US" sz="1400" dirty="0"/>
          </a:p>
          <a:p>
            <a:pPr algn="ctr"/>
            <a:r>
              <a:rPr lang="nl-NL" sz="1400" dirty="0">
                <a:hlinkClick r:id="rId3"/>
              </a:rPr>
              <a:t>https://en.wikipedia.org/wiki/Ampere_(microarchitecture)</a:t>
            </a:r>
            <a:r>
              <a:rPr lang="en-US" sz="1400" dirty="0"/>
              <a:t> </a:t>
            </a:r>
            <a:endParaRPr lang="nl-NL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CCA70-021D-4402-975B-A84A52160B06}"/>
              </a:ext>
            </a:extLst>
          </p:cNvPr>
          <p:cNvSpPr txBox="1"/>
          <p:nvPr/>
        </p:nvSpPr>
        <p:spPr>
          <a:xfrm>
            <a:off x="5213045" y="142969"/>
            <a:ext cx="27113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dirty="0" err="1"/>
              <a:t>GPUs</a:t>
            </a:r>
            <a:r>
              <a:rPr lang="nl-NL" dirty="0"/>
              <a:t> have a lot of FLOPS</a:t>
            </a:r>
          </a:p>
          <a:p>
            <a:pPr algn="l"/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CPUs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C6CB1-3DD1-4246-A4B5-B4782B1712BE}"/>
              </a:ext>
            </a:extLst>
          </p:cNvPr>
          <p:cNvCxnSpPr/>
          <p:nvPr/>
        </p:nvCxnSpPr>
        <p:spPr>
          <a:xfrm flipH="1">
            <a:off x="4930340" y="605394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2FA662-BDC4-B3CC-F2C9-D2B29C189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INT8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[TOPS]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PCIe</a:t>
                      </a:r>
                      <a:r>
                        <a:rPr lang="en-US" sz="1600" dirty="0">
                          <a:effectLst/>
                        </a:rPr>
                        <a:t> 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Proprietary Interconnect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MI60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58.9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 (2 × 100)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 dirty="0">
                          <a:effectLst/>
                        </a:rPr>
                        <a:t>×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 dirty="0">
                          <a:effectLst/>
                        </a:rPr>
                        <a:t>× 100)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NVIDIA V100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16/32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 (6 × 50)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Intel Xeon Scalable 8180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3.0 / 4.2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  / 2.1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119 (max)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EPYC 7601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 / 1.4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0.56  / 0.69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2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 dirty="0"/>
              <a:t>Source: </a:t>
            </a:r>
            <a:r>
              <a:rPr lang="nl-NL" sz="1400" dirty="0" err="1"/>
              <a:t>Prace</a:t>
            </a:r>
            <a:r>
              <a:rPr lang="nl-NL" sz="1400" dirty="0"/>
              <a:t> best </a:t>
            </a:r>
            <a:r>
              <a:rPr lang="nl-NL" sz="1400" dirty="0" err="1"/>
              <a:t>practice</a:t>
            </a:r>
            <a:r>
              <a:rPr lang="nl-NL" sz="1400" dirty="0"/>
              <a:t> guide – </a:t>
            </a:r>
            <a:r>
              <a:rPr lang="nl-NL" sz="1400" dirty="0" err="1"/>
              <a:t>deep</a:t>
            </a:r>
            <a:r>
              <a:rPr lang="nl-NL" sz="1400" dirty="0"/>
              <a:t> </a:t>
            </a:r>
            <a:r>
              <a:rPr lang="nl-NL" sz="1400" dirty="0" err="1"/>
              <a:t>learning</a:t>
            </a:r>
            <a:endParaRPr lang="nl-NL" sz="1400" dirty="0"/>
          </a:p>
          <a:p>
            <a:pPr algn="ctr"/>
            <a:r>
              <a:rPr lang="nl-NL" sz="1400" dirty="0"/>
              <a:t> </a:t>
            </a:r>
            <a:r>
              <a:rPr lang="en-US" sz="1400" dirty="0">
                <a:hlinkClick r:id="rId2"/>
              </a:rPr>
              <a:t>http://www.prace-ri.eu/IMG/pdf/Best-Practice-Guide-Deep-Learning.pdf</a:t>
            </a:r>
            <a:endParaRPr lang="en-US" sz="1400" dirty="0"/>
          </a:p>
          <a:p>
            <a:pPr algn="ctr"/>
            <a:r>
              <a:rPr lang="nl-NL" sz="1400" dirty="0">
                <a:hlinkClick r:id="rId3"/>
              </a:rPr>
              <a:t>https://en.wikipedia.org/wiki/Ampere_(microarchitecture)</a:t>
            </a:r>
            <a:r>
              <a:rPr lang="en-US" sz="1400" dirty="0"/>
              <a:t> </a:t>
            </a:r>
            <a:endParaRPr lang="nl-NL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92EE3-005A-467B-AB60-99B792A2BD23}"/>
              </a:ext>
            </a:extLst>
          </p:cNvPr>
          <p:cNvSpPr txBox="1"/>
          <p:nvPr/>
        </p:nvSpPr>
        <p:spPr>
          <a:xfrm>
            <a:off x="6921265" y="80359"/>
            <a:ext cx="47109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182880" tIns="91440" rIns="182880" bIns="91440" rtlCol="0">
            <a:spAutoFit/>
          </a:bodyPr>
          <a:lstStyle/>
          <a:p>
            <a:pPr algn="l"/>
            <a:r>
              <a:rPr lang="nl-NL" dirty="0" err="1"/>
              <a:t>CPUs</a:t>
            </a:r>
            <a:r>
              <a:rPr lang="nl-NL" dirty="0"/>
              <a:t> have a lot of memory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GPUs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AD5E4-BADA-45B3-A40B-8971909C2CB4}"/>
              </a:ext>
            </a:extLst>
          </p:cNvPr>
          <p:cNvCxnSpPr/>
          <p:nvPr/>
        </p:nvCxnSpPr>
        <p:spPr>
          <a:xfrm flipH="1">
            <a:off x="7081230" y="542024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D17697-84D2-9609-3E24-F44E303C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55127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INT8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[TOPS]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PCIe</a:t>
                      </a:r>
                      <a:r>
                        <a:rPr lang="en-US" sz="1600" dirty="0">
                          <a:effectLst/>
                        </a:rPr>
                        <a:t> 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Proprietary Interconnect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MI60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58.9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 (2 × 100)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 dirty="0">
                          <a:effectLst/>
                        </a:rPr>
                        <a:t>×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 dirty="0">
                          <a:effectLst/>
                        </a:rPr>
                        <a:t>× 100)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NVIDIA V100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16/32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 (6 × 50)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Intel Xeon Scalable 8180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3.0 / 4.2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  / 2.1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119 (max)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EPYC 7601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 / 1.4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0.56  / 0.69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16143"/>
              </p:ext>
            </p:extLst>
          </p:nvPr>
        </p:nvGraphicFramePr>
        <p:xfrm>
          <a:off x="374902" y="956215"/>
          <a:ext cx="10331566" cy="487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734977636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31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0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INT8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[TOPS]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FP16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Bloat16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FP32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FP64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[TFLOPS]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Memory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Memory Bandwidth</a:t>
                      </a:r>
                      <a:endParaRPr lang="en-US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[GB/s]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PCIe</a:t>
                      </a:r>
                      <a:r>
                        <a:rPr lang="en-US" sz="1600" dirty="0">
                          <a:effectLst/>
                        </a:rPr>
                        <a:t> 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Proprietary Interconnect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[GB/s]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MI60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58.9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29.5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7.4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 (2 × 100)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184.6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92.3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23.1 / 46.1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31.51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300 (3</a:t>
                      </a:r>
                      <a:r>
                        <a:rPr lang="en-US" sz="1600" kern="100" dirty="0">
                          <a:effectLst/>
                        </a:rPr>
                        <a:t>×</a:t>
                      </a: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100)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873732680"/>
                  </a:ext>
                </a:extLst>
              </a:tr>
              <a:tr h="3975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AMD MI250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362.1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45.3 / 90.5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128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3276.8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31.51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800 (8 </a:t>
                      </a:r>
                      <a:r>
                        <a:rPr lang="en-US" sz="1600" kern="100" dirty="0">
                          <a:effectLst/>
                        </a:rPr>
                        <a:t>× 100)</a:t>
                      </a:r>
                      <a:endParaRPr lang="en-US" sz="1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55590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NVIDIA V100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62.8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31.4 / 125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7.8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16/32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 (6 × 50)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NVIDIA A100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78 / 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312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19.5 / 156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9.7 / 19.5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40/80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1555/2039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2195647227"/>
                  </a:ext>
                </a:extLst>
              </a:tr>
              <a:tr h="10290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Intel Xeon Scalable 8180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3.0 / 4.2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1.5  / 2.1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768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119 (max)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AMD EPYC 7601 (per socket)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 / 1.4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0.56  / 0.69</a:t>
                      </a:r>
                      <a:endParaRPr lang="en-US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2000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>
                          <a:effectLst/>
                        </a:rPr>
                        <a:t>159 (max)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15.75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311" marR="6031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33320" y="6038670"/>
            <a:ext cx="5362494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nl-NL" sz="1400" dirty="0"/>
              <a:t>Source: </a:t>
            </a:r>
            <a:r>
              <a:rPr lang="nl-NL" sz="1400" dirty="0" err="1"/>
              <a:t>Prace</a:t>
            </a:r>
            <a:r>
              <a:rPr lang="nl-NL" sz="1400" dirty="0"/>
              <a:t> best </a:t>
            </a:r>
            <a:r>
              <a:rPr lang="nl-NL" sz="1400" dirty="0" err="1"/>
              <a:t>practice</a:t>
            </a:r>
            <a:r>
              <a:rPr lang="nl-NL" sz="1400" dirty="0"/>
              <a:t> guide – </a:t>
            </a:r>
            <a:r>
              <a:rPr lang="nl-NL" sz="1400" dirty="0" err="1"/>
              <a:t>deep</a:t>
            </a:r>
            <a:r>
              <a:rPr lang="nl-NL" sz="1400" dirty="0"/>
              <a:t> </a:t>
            </a:r>
            <a:r>
              <a:rPr lang="nl-NL" sz="1400" dirty="0" err="1"/>
              <a:t>learning</a:t>
            </a:r>
            <a:endParaRPr lang="nl-NL" sz="1400" dirty="0"/>
          </a:p>
          <a:p>
            <a:pPr algn="ctr"/>
            <a:r>
              <a:rPr lang="nl-NL" sz="1400" dirty="0"/>
              <a:t> </a:t>
            </a:r>
            <a:r>
              <a:rPr lang="en-US" sz="1400" dirty="0">
                <a:hlinkClick r:id="rId2"/>
              </a:rPr>
              <a:t>http://www.prace-ri.eu/IMG/pdf/Best-Practice-Guide-Deep-Learning.pdf</a:t>
            </a:r>
            <a:endParaRPr lang="en-US" sz="1400" dirty="0"/>
          </a:p>
          <a:p>
            <a:pPr algn="ctr"/>
            <a:r>
              <a:rPr lang="nl-NL" sz="1400" dirty="0">
                <a:hlinkClick r:id="rId3"/>
              </a:rPr>
              <a:t>https://en.wikipedia.org/wiki/Ampere_(microarchitecture)</a:t>
            </a:r>
            <a:r>
              <a:rPr lang="en-US" sz="1400" dirty="0"/>
              <a:t> </a:t>
            </a:r>
            <a:endParaRPr lang="nl-NL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80831-4381-49F7-8D55-8AF07A4F6DD8}"/>
              </a:ext>
            </a:extLst>
          </p:cNvPr>
          <p:cNvSpPr txBox="1"/>
          <p:nvPr/>
        </p:nvSpPr>
        <p:spPr>
          <a:xfrm>
            <a:off x="8381666" y="59938"/>
            <a:ext cx="353516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Memory </a:t>
            </a:r>
            <a:r>
              <a:rPr lang="nl-NL" dirty="0" err="1"/>
              <a:t>bandwidth</a:t>
            </a:r>
            <a:r>
              <a:rPr lang="nl-NL" dirty="0"/>
              <a:t> </a:t>
            </a:r>
            <a:r>
              <a:rPr lang="nl-NL" dirty="0" err="1"/>
              <a:t>relative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FLOPS is </a:t>
            </a:r>
            <a:r>
              <a:rPr lang="nl-NL" dirty="0" err="1"/>
              <a:t>approximately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FB8DFF-A191-4761-9B28-62BCF29BA9A4}"/>
              </a:ext>
            </a:extLst>
          </p:cNvPr>
          <p:cNvCxnSpPr/>
          <p:nvPr/>
        </p:nvCxnSpPr>
        <p:spPr>
          <a:xfrm flipH="1">
            <a:off x="8098961" y="584001"/>
            <a:ext cx="282705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Volta (e.g. V100, TitanRTX)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INT8 &amp; FP16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(Volta) Tensor </a:t>
            </a:r>
            <a:r>
              <a:rPr lang="nl-NL" dirty="0" err="1"/>
              <a:t>cores</a:t>
            </a:r>
            <a:r>
              <a:rPr lang="nl-NL" dirty="0"/>
              <a:t>: </a:t>
            </a:r>
            <a:r>
              <a:rPr lang="nl-NL" dirty="0" err="1"/>
              <a:t>fused</a:t>
            </a:r>
            <a:r>
              <a:rPr lang="nl-NL" dirty="0"/>
              <a:t> </a:t>
            </a:r>
            <a:r>
              <a:rPr lang="nl-NL" dirty="0" err="1"/>
              <a:t>multiply-add</a:t>
            </a:r>
            <a:r>
              <a:rPr lang="nl-NL" dirty="0"/>
              <a:t> units </a:t>
            </a:r>
            <a:r>
              <a:rPr lang="nl-NL" dirty="0" err="1"/>
              <a:t>that</a:t>
            </a:r>
            <a:r>
              <a:rPr lang="nl-NL" dirty="0"/>
              <a:t> support mixed </a:t>
            </a:r>
            <a:r>
              <a:rPr lang="nl-NL" dirty="0" err="1"/>
              <a:t>precission</a:t>
            </a:r>
            <a:r>
              <a:rPr lang="nl-NL" dirty="0"/>
              <a:t> (</a:t>
            </a:r>
            <a:r>
              <a:rPr lang="nl-NL" dirty="0" err="1"/>
              <a:t>multiply</a:t>
            </a:r>
            <a:r>
              <a:rPr lang="nl-NL" dirty="0"/>
              <a:t> in FP16, </a:t>
            </a:r>
            <a:r>
              <a:rPr lang="nl-NL" dirty="0" err="1"/>
              <a:t>add</a:t>
            </a:r>
            <a:r>
              <a:rPr lang="nl-NL" dirty="0"/>
              <a:t> in FP32). High performance: 120 TOPS.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High </a:t>
            </a:r>
            <a:r>
              <a:rPr lang="nl-NL" dirty="0" err="1"/>
              <a:t>bandwidth</a:t>
            </a:r>
            <a:r>
              <a:rPr lang="nl-NL" dirty="0"/>
              <a:t> memory, 2nd </a:t>
            </a:r>
            <a:r>
              <a:rPr lang="nl-NL" dirty="0" err="1"/>
              <a:t>generation</a:t>
            </a:r>
            <a:r>
              <a:rPr lang="nl-NL" dirty="0"/>
              <a:t> (HBM2)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NVLink</a:t>
            </a:r>
            <a:r>
              <a:rPr lang="nl-NL" dirty="0"/>
              <a:t>: </a:t>
            </a:r>
            <a:r>
              <a:rPr lang="nl-NL" dirty="0" err="1"/>
              <a:t>allows</a:t>
            </a:r>
            <a:r>
              <a:rPr lang="nl-NL" dirty="0"/>
              <a:t> direct GPU</a:t>
            </a:r>
            <a:r>
              <a:rPr lang="nl-NL" baseline="-25000" dirty="0"/>
              <a:t>1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 GPU</a:t>
            </a:r>
            <a:r>
              <a:rPr lang="nl-NL" baseline="-25000" dirty="0">
                <a:sym typeface="Wingdings" panose="05000000000000000000" pitchFamily="2" charset="2"/>
              </a:rPr>
              <a:t>2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communication</a:t>
            </a:r>
            <a:r>
              <a:rPr lang="nl-NL" dirty="0">
                <a:sym typeface="Wingdings" panose="05000000000000000000" pitchFamily="2" charset="2"/>
              </a:rPr>
              <a:t> in a </a:t>
            </a:r>
            <a:r>
              <a:rPr lang="nl-NL" dirty="0" err="1">
                <a:sym typeface="Wingdings" panose="05000000000000000000" pitchFamily="2" charset="2"/>
              </a:rPr>
              <a:t>multi</a:t>
            </a:r>
            <a:r>
              <a:rPr lang="nl-NL" dirty="0">
                <a:sym typeface="Wingdings" panose="05000000000000000000" pitchFamily="2" charset="2"/>
              </a:rPr>
              <a:t>-GPU node (</a:t>
            </a:r>
            <a:r>
              <a:rPr lang="nl-NL" dirty="0" err="1">
                <a:sym typeface="Wingdings" panose="05000000000000000000" pitchFamily="2" charset="2"/>
              </a:rPr>
              <a:t>much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faster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than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having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to</a:t>
            </a:r>
            <a:r>
              <a:rPr lang="nl-NL" dirty="0">
                <a:sym typeface="Wingdings" panose="05000000000000000000" pitchFamily="2" charset="2"/>
              </a:rPr>
              <a:t> go over </a:t>
            </a:r>
            <a:r>
              <a:rPr lang="nl-NL" dirty="0" err="1">
                <a:sym typeface="Wingdings" panose="05000000000000000000" pitchFamily="2" charset="2"/>
              </a:rPr>
              <a:t>PCIe</a:t>
            </a:r>
            <a:r>
              <a:rPr lang="nl-NL" dirty="0">
                <a:sym typeface="Wingdings" panose="05000000000000000000" pitchFamily="2" charset="2"/>
              </a:rPr>
              <a:t>)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40" y="3113831"/>
            <a:ext cx="7172473" cy="1916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5529" y="935379"/>
            <a:ext cx="61087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Generally </a:t>
            </a:r>
            <a:r>
              <a:rPr lang="nl-NL" i="1" dirty="0" err="1"/>
              <a:t>you</a:t>
            </a:r>
            <a:r>
              <a:rPr lang="nl-NL" dirty="0"/>
              <a:t> are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specifying</a:t>
            </a:r>
            <a:r>
              <a:rPr lang="nl-NL" dirty="0"/>
              <a:t> a </a:t>
            </a:r>
            <a:r>
              <a:rPr lang="nl-NL" dirty="0" err="1"/>
              <a:t>reduced</a:t>
            </a:r>
            <a:r>
              <a:rPr lang="nl-NL" dirty="0"/>
              <a:t> </a:t>
            </a:r>
            <a:r>
              <a:rPr lang="nl-NL" dirty="0" err="1"/>
              <a:t>precision</a:t>
            </a:r>
            <a:r>
              <a:rPr lang="nl-NL" dirty="0"/>
              <a:t>: DL </a:t>
            </a:r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impact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,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etc</a:t>
            </a:r>
            <a:endParaRPr lang="nl-NL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41935" y="1443210"/>
            <a:ext cx="510513" cy="3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32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 (see also </a:t>
            </a:r>
            <a:r>
              <a:rPr lang="nl-NL" dirty="0">
                <a:hlinkClick r:id="rId2"/>
              </a:rPr>
              <a:t>https://servicedesk.surf.nl/wiki/display/WIKI/Deep+Learning+on+A100+GPUs</a:t>
            </a:r>
            <a:r>
              <a:rPr lang="nl-NL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1104882" y="4511467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Mixed precision uses FP16. Reduced range causes (potential) need for gradient scaling to prevent underflows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>
            <a:off x="6223518" y="4823927"/>
            <a:ext cx="597160" cy="14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 (see also </a:t>
            </a:r>
            <a:r>
              <a:rPr lang="nl-NL" dirty="0">
                <a:hlinkClick r:id="rId2"/>
              </a:rPr>
              <a:t>https://servicedesk.surf.nl/wiki/display/WIKI/Deep+Learning+on+A100+GPUs</a:t>
            </a:r>
            <a:r>
              <a:rPr lang="nl-NL" dirty="0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581732"/>
            <a:ext cx="50039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TF32 tries to combine best of both worlds: range of an FP32 (no gradient scaling needed), but with reduced precision (for speedup &amp; less memory)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Ampere GPUs (e.g. A100)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 (see also </a:t>
            </a:r>
            <a:r>
              <a:rPr lang="nl-NL" dirty="0">
                <a:hlinkClick r:id="rId2"/>
              </a:rPr>
              <a:t>https://servicedesk.surf.nl/wiki/display/WIKI/Deep+Learning+on+A100+GPUs</a:t>
            </a:r>
            <a:r>
              <a:rPr lang="nl-NL" dirty="0"/>
              <a:t> 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 Cores support more datatypes (FP64, TF32, FP16, BF16, Int8, Int4, Binary)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TensorFloat32 datatype: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C7618-2F3D-E756-4DA3-AD40CF3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98" y="2880075"/>
            <a:ext cx="5003905" cy="31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AC012-A53C-BB4B-AA5C-14F5B2ABA912}"/>
              </a:ext>
            </a:extLst>
          </p:cNvPr>
          <p:cNvSpPr txBox="1"/>
          <p:nvPr/>
        </p:nvSpPr>
        <p:spPr>
          <a:xfrm>
            <a:off x="232646" y="4487932"/>
            <a:ext cx="5003905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Automatically used </a:t>
            </a:r>
            <a:r>
              <a:rPr lang="nl-NL" i="1" dirty="0"/>
              <a:t>unless</a:t>
            </a:r>
            <a:r>
              <a:rPr lang="nl-NL" dirty="0"/>
              <a:t> </a:t>
            </a:r>
          </a:p>
          <a:p>
            <a:pPr marL="285750" indent="-285750">
              <a:buFontTx/>
              <a:buChar char="-"/>
            </a:pPr>
            <a:r>
              <a:rPr lang="nl-NL" dirty="0"/>
              <a:t>Environment variable </a:t>
            </a:r>
            <a:r>
              <a:rPr lang="en-US" i="1" dirty="0"/>
              <a:t>NVIDIA_TF32_OVERRIDE=0</a:t>
            </a:r>
            <a:r>
              <a:rPr lang="nl-NL" dirty="0"/>
              <a:t> is set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torch.backends.cuda.matmul.allow_tf32 = False </a:t>
            </a:r>
            <a:r>
              <a:rPr lang="en-US" dirty="0"/>
              <a:t>and torch.</a:t>
            </a:r>
            <a:r>
              <a:rPr lang="en-US" i="1" dirty="0"/>
              <a:t>backends.cudnn.allow_tf32 = False</a:t>
            </a:r>
            <a:r>
              <a:rPr lang="en-US" dirty="0"/>
              <a:t> are set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3C999-67D5-69B6-9EF4-8B7725C0B547}"/>
              </a:ext>
            </a:extLst>
          </p:cNvPr>
          <p:cNvCxnSpPr>
            <a:cxnSpLocks/>
          </p:cNvCxnSpPr>
          <p:nvPr/>
        </p:nvCxnSpPr>
        <p:spPr>
          <a:xfrm flipV="1">
            <a:off x="5236551" y="4577183"/>
            <a:ext cx="1397514" cy="51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Ampere GPUs (e.g. A100)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768" y="6368914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B6F0BB-8228-7398-F504-1F879F2E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33696"/>
              </p:ext>
            </p:extLst>
          </p:nvPr>
        </p:nvGraphicFramePr>
        <p:xfrm>
          <a:off x="829815" y="1219811"/>
          <a:ext cx="9732335" cy="4809360"/>
        </p:xfrm>
        <a:graphic>
          <a:graphicData uri="http://schemas.openxmlformats.org/drawingml/2006/table">
            <a:tbl>
              <a:tblPr/>
              <a:tblGrid>
                <a:gridCol w="1946467">
                  <a:extLst>
                    <a:ext uri="{9D8B030D-6E8A-4147-A177-3AD203B41FA5}">
                      <a16:colId xmlns:a16="http://schemas.microsoft.com/office/drawing/2014/main" val="373531038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2004116965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516198633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3553388252"/>
                    </a:ext>
                  </a:extLst>
                </a:gridCol>
                <a:gridCol w="1946467">
                  <a:extLst>
                    <a:ext uri="{9D8B030D-6E8A-4147-A177-3AD203B41FA5}">
                      <a16:colId xmlns:a16="http://schemas.microsoft.com/office/drawing/2014/main" val="12857226"/>
                    </a:ext>
                  </a:extLst>
                </a:gridCol>
              </a:tblGrid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Model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Throughput (img/s)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Speedup (compared to FP32)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70809"/>
                          </a:solidFill>
                          <a:effectLst/>
                        </a:rPr>
                        <a:t>Loss (1st iteration)</a:t>
                      </a:r>
                    </a:p>
                  </a:txBody>
                  <a:tcPr marL="82268" marR="123402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776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455.9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7.457645893096924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6202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750.6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1.65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7.456507205963135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8346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ResNet50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1087.6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2.38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7.45703125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794069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212.7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6.9077839851379395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3773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550.3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2.59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6.907783508300781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823501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VGG19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1099.8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5.17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6.90625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20083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391.9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6.96142053604126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59250"/>
                  </a:ext>
                </a:extLst>
              </a:tr>
              <a:tr h="3521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TF32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591.5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1.51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6.961450576782227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8615"/>
                  </a:ext>
                </a:extLst>
              </a:tr>
              <a:tr h="589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DenseNet121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FP16 (input) + FP32 (accumulator)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876.2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2.24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6.9609375</a:t>
                      </a:r>
                    </a:p>
                  </a:txBody>
                  <a:tcPr marL="82268" marR="82268" marT="57588" marB="57588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1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E4CE7A0-9C5B-A7C2-EFF8-4745C13BAB70}"/>
              </a:ext>
            </a:extLst>
          </p:cNvPr>
          <p:cNvSpPr txBox="1"/>
          <p:nvPr/>
        </p:nvSpPr>
        <p:spPr>
          <a:xfrm>
            <a:off x="1371600" y="6368914"/>
            <a:ext cx="80200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Source: </a:t>
            </a:r>
            <a:r>
              <a:rPr lang="en-US" dirty="0">
                <a:hlinkClick r:id="rId2"/>
              </a:rPr>
              <a:t>https://servicedesk.surf.nl/wiki/display/WIKI/Deep+Learning+on+A100+GPUs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658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Goals:</a:t>
            </a:r>
          </a:p>
          <a:p>
            <a:r>
              <a:rPr lang="nl-NL" dirty="0"/>
              <a:t>Understand </a:t>
            </a:r>
            <a:r>
              <a:rPr lang="nl-NL" dirty="0" err="1"/>
              <a:t>what</a:t>
            </a:r>
            <a:r>
              <a:rPr lang="nl-NL" dirty="0"/>
              <a:t> hardware bottlenecks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limiting</a:t>
            </a:r>
            <a:endParaRPr lang="nl-NL" dirty="0"/>
          </a:p>
          <a:p>
            <a:r>
              <a:rPr lang="nl-NL" dirty="0"/>
              <a:t>Understand pro’s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con’s</a:t>
            </a:r>
            <a:r>
              <a:rPr lang="nl-NL" dirty="0"/>
              <a:t> of </a:t>
            </a:r>
            <a:r>
              <a:rPr lang="nl-NL" dirty="0" err="1"/>
              <a:t>various</a:t>
            </a:r>
            <a:r>
              <a:rPr lang="nl-NL" dirty="0"/>
              <a:t> hardware</a:t>
            </a:r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hardware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DL </a:t>
            </a:r>
            <a:r>
              <a:rPr lang="nl-NL" dirty="0" err="1"/>
              <a:t>task</a:t>
            </a:r>
            <a:endParaRPr lang="nl-NL" dirty="0"/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mitigate</a:t>
            </a:r>
            <a:r>
              <a:rPr lang="nl-NL" dirty="0"/>
              <a:t> bottlenecks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1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Volta / Ampere GPUs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(Low-level) </a:t>
            </a:r>
            <a:r>
              <a:rPr lang="nl-NL" dirty="0" err="1"/>
              <a:t>library</a:t>
            </a:r>
            <a:r>
              <a:rPr lang="nl-NL" dirty="0"/>
              <a:t>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CUDA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cuBLAS</a:t>
            </a:r>
            <a:r>
              <a:rPr lang="nl-NL" dirty="0"/>
              <a:t>: basic </a:t>
            </a:r>
            <a:r>
              <a:rPr lang="nl-NL" dirty="0" err="1"/>
              <a:t>linear</a:t>
            </a:r>
            <a:r>
              <a:rPr lang="nl-NL" dirty="0"/>
              <a:t> algebra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cuSPARSE</a:t>
            </a:r>
            <a:r>
              <a:rPr lang="nl-NL" dirty="0"/>
              <a:t>: </a:t>
            </a:r>
            <a:r>
              <a:rPr lang="nl-NL" dirty="0" err="1"/>
              <a:t>sparse</a:t>
            </a:r>
            <a:r>
              <a:rPr lang="nl-NL" dirty="0"/>
              <a:t> matrix algebra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cuDNN</a:t>
            </a:r>
            <a:r>
              <a:rPr lang="nl-NL" dirty="0"/>
              <a:t>: </a:t>
            </a:r>
            <a:r>
              <a:rPr lang="nl-NL" dirty="0" err="1"/>
              <a:t>primitives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NCCL: NVIDIA </a:t>
            </a:r>
            <a:r>
              <a:rPr lang="nl-NL" dirty="0" err="1"/>
              <a:t>collective</a:t>
            </a:r>
            <a:r>
              <a:rPr lang="nl-NL" dirty="0"/>
              <a:t> </a:t>
            </a:r>
            <a:r>
              <a:rPr lang="nl-NL" dirty="0" err="1"/>
              <a:t>communications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(</a:t>
            </a:r>
            <a:r>
              <a:rPr lang="nl-NL" dirty="0" err="1"/>
              <a:t>implements</a:t>
            </a:r>
            <a:r>
              <a:rPr lang="nl-NL" dirty="0"/>
              <a:t> </a:t>
            </a:r>
            <a:r>
              <a:rPr lang="nl-NL" dirty="0" err="1"/>
              <a:t>efficient</a:t>
            </a:r>
            <a:r>
              <a:rPr lang="nl-NL" dirty="0"/>
              <a:t> </a:t>
            </a:r>
            <a:r>
              <a:rPr lang="nl-NL" dirty="0" err="1"/>
              <a:t>allreduce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supports e.g. </a:t>
            </a:r>
            <a:r>
              <a:rPr lang="nl-NL" dirty="0" err="1"/>
              <a:t>NVLink</a:t>
            </a:r>
            <a:r>
              <a:rPr lang="nl-NL" dirty="0"/>
              <a:t> &amp; RDMA)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Efficient</a:t>
            </a:r>
            <a:r>
              <a:rPr lang="nl-NL" dirty="0"/>
              <a:t> low-level </a:t>
            </a:r>
            <a:r>
              <a:rPr lang="nl-NL" dirty="0" err="1"/>
              <a:t>libraries</a:t>
            </a:r>
            <a:r>
              <a:rPr lang="nl-NL" dirty="0"/>
              <a:t> are </a:t>
            </a:r>
            <a:r>
              <a:rPr lang="nl-NL" dirty="0" err="1"/>
              <a:t>just</a:t>
            </a:r>
            <a:r>
              <a:rPr lang="nl-NL" dirty="0"/>
              <a:t> as important as hardware </a:t>
            </a:r>
            <a:r>
              <a:rPr lang="nl-NL" dirty="0" err="1"/>
              <a:t>itself</a:t>
            </a:r>
            <a:r>
              <a:rPr lang="nl-NL" dirty="0"/>
              <a:t>! </a:t>
            </a:r>
            <a:r>
              <a:rPr lang="nl-NL" dirty="0" err="1"/>
              <a:t>Otherwise</a:t>
            </a:r>
            <a:r>
              <a:rPr lang="nl-NL" dirty="0"/>
              <a:t>, </a:t>
            </a:r>
            <a:r>
              <a:rPr lang="nl-NL" dirty="0" err="1"/>
              <a:t>theoretical</a:t>
            </a:r>
            <a:r>
              <a:rPr lang="nl-NL" dirty="0"/>
              <a:t> hardware </a:t>
            </a:r>
            <a:r>
              <a:rPr lang="nl-NL" dirty="0" err="1"/>
              <a:t>specs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great</a:t>
            </a:r>
            <a:r>
              <a:rPr lang="nl-NL" dirty="0"/>
              <a:t>, but </a:t>
            </a:r>
            <a:r>
              <a:rPr lang="nl-NL" dirty="0" err="1"/>
              <a:t>you’ll</a:t>
            </a:r>
            <a:r>
              <a:rPr lang="nl-NL" dirty="0"/>
              <a:t> never get </a:t>
            </a:r>
            <a:r>
              <a:rPr lang="nl-NL" dirty="0" err="1"/>
              <a:t>that</a:t>
            </a:r>
            <a:r>
              <a:rPr lang="nl-NL" dirty="0"/>
              <a:t> performance!</a:t>
            </a:r>
          </a:p>
          <a:p>
            <a:pPr marL="0" lvl="1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3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AMD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Aldebaran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INT8 &amp; FP16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High </a:t>
            </a:r>
            <a:r>
              <a:rPr lang="nl-NL" dirty="0" err="1"/>
              <a:t>bandwidth</a:t>
            </a:r>
            <a:r>
              <a:rPr lang="nl-NL" dirty="0"/>
              <a:t> memory, 2nd </a:t>
            </a:r>
            <a:r>
              <a:rPr lang="nl-NL" dirty="0" err="1"/>
              <a:t>generation</a:t>
            </a:r>
            <a:r>
              <a:rPr lang="nl-NL" dirty="0"/>
              <a:t> (HBM2)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PCIe</a:t>
            </a:r>
            <a:r>
              <a:rPr lang="nl-NL" dirty="0"/>
              <a:t> 4.0 support (large </a:t>
            </a:r>
            <a:r>
              <a:rPr lang="nl-NL" dirty="0" err="1"/>
              <a:t>bandwidth</a:t>
            </a:r>
            <a:r>
              <a:rPr lang="nl-NL" dirty="0"/>
              <a:t> CPU </a:t>
            </a:r>
            <a:r>
              <a:rPr lang="nl-NL" dirty="0">
                <a:sym typeface="Wingdings" panose="05000000000000000000" pitchFamily="2" charset="2"/>
              </a:rPr>
              <a:t> GPU)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>
                <a:sym typeface="Wingdings" panose="05000000000000000000" pitchFamily="2" charset="2"/>
              </a:rPr>
              <a:t>Infinity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fabric</a:t>
            </a:r>
            <a:r>
              <a:rPr lang="nl-NL" dirty="0">
                <a:sym typeface="Wingdings" panose="05000000000000000000" pitchFamily="2" charset="2"/>
              </a:rPr>
              <a:t>: </a:t>
            </a:r>
            <a:r>
              <a:rPr lang="nl-NL" dirty="0" err="1">
                <a:sym typeface="Wingdings" panose="05000000000000000000" pitchFamily="2" charset="2"/>
              </a:rPr>
              <a:t>proprietary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interconnect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high </a:t>
            </a:r>
            <a:r>
              <a:rPr lang="nl-NL" dirty="0" err="1">
                <a:sym typeface="Wingdings" panose="05000000000000000000" pitchFamily="2" charset="2"/>
              </a:rPr>
              <a:t>bandwidth</a:t>
            </a:r>
            <a:r>
              <a:rPr lang="nl-NL" dirty="0">
                <a:sym typeface="Wingdings" panose="05000000000000000000" pitchFamily="2" charset="2"/>
              </a:rPr>
              <a:t> GPU  GPU </a:t>
            </a:r>
            <a:r>
              <a:rPr lang="nl-NL" dirty="0" err="1">
                <a:sym typeface="Wingdings" panose="05000000000000000000" pitchFamily="2" charset="2"/>
              </a:rPr>
              <a:t>communication</a:t>
            </a:r>
            <a:r>
              <a:rPr lang="nl-NL" dirty="0">
                <a:sym typeface="Wingdings" panose="05000000000000000000" pitchFamily="2" charset="2"/>
              </a:rPr>
              <a:t> in a </a:t>
            </a:r>
            <a:r>
              <a:rPr lang="nl-NL" dirty="0" err="1">
                <a:sym typeface="Wingdings" panose="05000000000000000000" pitchFamily="2" charset="2"/>
              </a:rPr>
              <a:t>multi</a:t>
            </a:r>
            <a:r>
              <a:rPr lang="nl-NL" dirty="0">
                <a:sym typeface="Wingdings" panose="05000000000000000000" pitchFamily="2" charset="2"/>
              </a:rPr>
              <a:t>-GPU node.</a:t>
            </a:r>
            <a:endParaRPr lang="nl-NL" sz="1400" dirty="0"/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6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AMD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Aldebaran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INT8 &amp; FP16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High </a:t>
            </a:r>
            <a:r>
              <a:rPr lang="nl-NL" dirty="0" err="1"/>
              <a:t>bandwidth</a:t>
            </a:r>
            <a:r>
              <a:rPr lang="nl-NL" dirty="0"/>
              <a:t> memory, 2nd </a:t>
            </a:r>
            <a:r>
              <a:rPr lang="nl-NL" dirty="0" err="1"/>
              <a:t>generation</a:t>
            </a:r>
            <a:r>
              <a:rPr lang="nl-NL" dirty="0"/>
              <a:t> (HBM2)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PCIe</a:t>
            </a:r>
            <a:r>
              <a:rPr lang="nl-NL" dirty="0"/>
              <a:t> 4.0 support (large </a:t>
            </a:r>
            <a:r>
              <a:rPr lang="nl-NL" dirty="0" err="1"/>
              <a:t>bandwidth</a:t>
            </a:r>
            <a:r>
              <a:rPr lang="nl-NL" dirty="0"/>
              <a:t> CPU </a:t>
            </a:r>
            <a:r>
              <a:rPr lang="nl-NL" dirty="0">
                <a:sym typeface="Wingdings" panose="05000000000000000000" pitchFamily="2" charset="2"/>
              </a:rPr>
              <a:t> GPU)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>
                <a:sym typeface="Wingdings" panose="05000000000000000000" pitchFamily="2" charset="2"/>
              </a:rPr>
              <a:t>Infinity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fabric</a:t>
            </a:r>
            <a:r>
              <a:rPr lang="nl-NL" dirty="0">
                <a:sym typeface="Wingdings" panose="05000000000000000000" pitchFamily="2" charset="2"/>
              </a:rPr>
              <a:t>: </a:t>
            </a:r>
            <a:r>
              <a:rPr lang="nl-NL" dirty="0" err="1">
                <a:sym typeface="Wingdings" panose="05000000000000000000" pitchFamily="2" charset="2"/>
              </a:rPr>
              <a:t>proprietary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interconnect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for</a:t>
            </a:r>
            <a:r>
              <a:rPr lang="nl-NL" dirty="0">
                <a:sym typeface="Wingdings" panose="05000000000000000000" pitchFamily="2" charset="2"/>
              </a:rPr>
              <a:t> high </a:t>
            </a:r>
            <a:r>
              <a:rPr lang="nl-NL" dirty="0" err="1">
                <a:sym typeface="Wingdings" panose="05000000000000000000" pitchFamily="2" charset="2"/>
              </a:rPr>
              <a:t>bandwidth</a:t>
            </a:r>
            <a:r>
              <a:rPr lang="nl-NL" dirty="0">
                <a:sym typeface="Wingdings" panose="05000000000000000000" pitchFamily="2" charset="2"/>
              </a:rPr>
              <a:t> GPU  GPU </a:t>
            </a:r>
            <a:r>
              <a:rPr lang="nl-NL" dirty="0" err="1">
                <a:sym typeface="Wingdings" panose="05000000000000000000" pitchFamily="2" charset="2"/>
              </a:rPr>
              <a:t>communication</a:t>
            </a:r>
            <a:r>
              <a:rPr lang="nl-NL" dirty="0">
                <a:sym typeface="Wingdings" panose="05000000000000000000" pitchFamily="2" charset="2"/>
              </a:rPr>
              <a:t> in a </a:t>
            </a:r>
            <a:r>
              <a:rPr lang="nl-NL" dirty="0" err="1">
                <a:sym typeface="Wingdings" panose="05000000000000000000" pitchFamily="2" charset="2"/>
              </a:rPr>
              <a:t>multi</a:t>
            </a:r>
            <a:r>
              <a:rPr lang="nl-NL" dirty="0">
                <a:sym typeface="Wingdings" panose="05000000000000000000" pitchFamily="2" charset="2"/>
              </a:rPr>
              <a:t>-GPU node.</a:t>
            </a:r>
            <a:endParaRPr lang="nl-NL" sz="1400" dirty="0"/>
          </a:p>
          <a:p>
            <a:pPr marL="0" indent="0">
              <a:buNone/>
            </a:pPr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9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AMD AMD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(Low-level) </a:t>
            </a:r>
            <a:r>
              <a:rPr lang="nl-NL" dirty="0" err="1"/>
              <a:t>library</a:t>
            </a:r>
            <a:r>
              <a:rPr lang="nl-NL" dirty="0"/>
              <a:t>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Heterogeneous-computing Interface for Portability (HIP): a C++ dialect that was designed to ease conversion of CUDA applications to portable C++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MIOpen</a:t>
            </a:r>
            <a:r>
              <a:rPr lang="en-US" dirty="0"/>
              <a:t>: machine learning primitives (based on the OpenCL or HIP)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rocBLAS</a:t>
            </a:r>
            <a:r>
              <a:rPr lang="en-US" dirty="0"/>
              <a:t>: basic linear algebra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ROCm</a:t>
            </a:r>
            <a:r>
              <a:rPr lang="en-US" dirty="0"/>
              <a:t>: software ecosystem for GPU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ROCm</a:t>
            </a:r>
            <a:r>
              <a:rPr lang="en-US" dirty="0"/>
              <a:t>: has forks of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Caffe</a:t>
            </a:r>
            <a:r>
              <a:rPr lang="en-US" dirty="0"/>
              <a:t> 2,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 and CNTK with </a:t>
            </a:r>
            <a:r>
              <a:rPr lang="en-US" dirty="0" err="1"/>
              <a:t>MIOpen</a:t>
            </a:r>
            <a:r>
              <a:rPr lang="en-US" dirty="0"/>
              <a:t>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software stack is ‘young’ compared to NVidia, performance is competitive – provided the </a:t>
            </a:r>
            <a:r>
              <a:rPr lang="en-US" dirty="0" err="1"/>
              <a:t>ROCm</a:t>
            </a:r>
            <a:r>
              <a:rPr lang="en-US" dirty="0"/>
              <a:t> forks of the frameworks are used when computing on AMD hardware! </a:t>
            </a:r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16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Intel </a:t>
            </a:r>
            <a:r>
              <a:rPr lang="nl-NL" dirty="0" err="1"/>
              <a:t>Xeon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AVX-512 vector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very large memory (more than 1 TB per node)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 Math Kernel Library (MKL): optimized BLAS, LAPACK and FFTW routines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 MKL-DNN: primitives for deep learning.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24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5559298" y="46380"/>
            <a:ext cx="6627687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Pro tip:</a:t>
            </a:r>
          </a:p>
          <a:p>
            <a:pPr algn="l"/>
            <a:r>
              <a:rPr lang="nl-NL" dirty="0"/>
              <a:t>Low-end </a:t>
            </a:r>
            <a:r>
              <a:rPr lang="nl-NL" dirty="0" err="1"/>
              <a:t>Xeon</a:t>
            </a:r>
            <a:r>
              <a:rPr lang="nl-NL" dirty="0"/>
              <a:t> </a:t>
            </a:r>
            <a:r>
              <a:rPr lang="nl-NL" dirty="0" err="1"/>
              <a:t>Scalable</a:t>
            </a:r>
            <a:r>
              <a:rPr lang="nl-NL" dirty="0"/>
              <a:t> processors have </a:t>
            </a:r>
            <a:r>
              <a:rPr lang="nl-NL" dirty="0" err="1"/>
              <a:t>only</a:t>
            </a:r>
            <a:r>
              <a:rPr lang="nl-NL" dirty="0"/>
              <a:t> 1 AVX-512 FMA unit. AVX2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on these processors, </a:t>
            </a:r>
            <a:r>
              <a:rPr lang="nl-NL" dirty="0" err="1"/>
              <a:t>because</a:t>
            </a:r>
            <a:r>
              <a:rPr lang="nl-NL" dirty="0"/>
              <a:t> AVX-512 </a:t>
            </a:r>
            <a:r>
              <a:rPr lang="nl-NL" dirty="0" err="1"/>
              <a:t>instructions</a:t>
            </a:r>
            <a:r>
              <a:rPr lang="nl-NL" dirty="0"/>
              <a:t> are </a:t>
            </a:r>
            <a:r>
              <a:rPr lang="nl-NL" dirty="0" err="1"/>
              <a:t>executed</a:t>
            </a:r>
            <a:r>
              <a:rPr lang="nl-NL" dirty="0"/>
              <a:t> at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speeds!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85144" y="872921"/>
            <a:ext cx="672221" cy="37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AMD Zen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AVX-2 vector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very large memory (more than 1 TB per node)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BLIS: a BLAS implementation optimized for AMD EPYC 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libFLAME</a:t>
            </a:r>
            <a:r>
              <a:rPr lang="en-US" dirty="0"/>
              <a:t>: portable library for dense matrix multiplications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Zen processor is not really marketed as a processor for DL task. DL frameworks don’t generally support its low level libraries.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info: PRACE AMD EPYC best practice guide, </a:t>
            </a:r>
            <a:r>
              <a:rPr lang="en-US" dirty="0">
                <a:hlinkClick r:id="rId2"/>
              </a:rPr>
              <a:t>http://www.prace-ri.eu/IMG/pdf/Best-Practice-Guide-AMD.pdf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Specialized</a:t>
            </a:r>
            <a:r>
              <a:rPr lang="nl-NL" dirty="0"/>
              <a:t> hardware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Tensor processing units (TPU)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Chip designed specifically for machine learning (tensor operations)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only in Google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Cloud TPU v3: 420 TFLOPS, 128 GB HBM. About 8 USD/TPU-hour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Supported in </a:t>
            </a:r>
            <a:r>
              <a:rPr lang="en-US" dirty="0" err="1"/>
              <a:t>TensorFlow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Field Programmable Gate Arrays (FPGA)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Programmable chips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do e.g. compute in any desired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experimental, no framework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Maybe in the future…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8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I/O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systems typically use parallel shared file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file system: one file can be distributed over many physical disks, to increase I/O bandwidth.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27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08" y="2887611"/>
            <a:ext cx="6137717" cy="27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I/O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types of parallel filesystems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Lustre</a:t>
            </a:r>
            <a:endParaRPr lang="en-US" dirty="0"/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(filename, size, location, </a:t>
            </a:r>
            <a:r>
              <a:rPr lang="en-US" dirty="0" err="1"/>
              <a:t>etc</a:t>
            </a:r>
            <a:r>
              <a:rPr lang="en-US" dirty="0"/>
              <a:t>) stored on separate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Object Storage Target (OST) stores actual file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over multiple OSTs can be managed by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GPFS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and actual file stored on the same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is managed automatically, by file system. User has no control.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Mitigate</a:t>
            </a:r>
            <a:r>
              <a:rPr lang="nl-NL" dirty="0"/>
              <a:t> 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29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237683" y="1018098"/>
            <a:ext cx="3468787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high-FLOP hardware (</a:t>
            </a:r>
            <a:r>
              <a:rPr lang="nl-NL" dirty="0" err="1"/>
              <a:t>GPUs</a:t>
            </a:r>
            <a:r>
              <a:rPr lang="nl-NL" dirty="0"/>
              <a:t>, </a:t>
            </a:r>
            <a:r>
              <a:rPr lang="nl-NL" dirty="0" err="1"/>
              <a:t>TPUs</a:t>
            </a:r>
            <a:r>
              <a:rPr lang="nl-NL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specialized</a:t>
            </a:r>
            <a:r>
              <a:rPr lang="nl-NL" dirty="0"/>
              <a:t> vector </a:t>
            </a:r>
            <a:r>
              <a:rPr lang="nl-NL" dirty="0" err="1"/>
              <a:t>instructions</a:t>
            </a:r>
            <a:r>
              <a:rPr lang="nl-NL" dirty="0"/>
              <a:t>: AVX, AVX2, AVX-512 (</a:t>
            </a:r>
            <a:r>
              <a:rPr lang="nl-NL" dirty="0" err="1"/>
              <a:t>CPUs</a:t>
            </a:r>
            <a:r>
              <a:rPr lang="nl-NL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reduced</a:t>
            </a:r>
            <a:r>
              <a:rPr lang="nl-NL" dirty="0"/>
              <a:t> </a:t>
            </a:r>
            <a:r>
              <a:rPr lang="nl-NL" dirty="0" err="1"/>
              <a:t>precision</a:t>
            </a:r>
            <a:r>
              <a:rPr lang="nl-NL" dirty="0"/>
              <a:t> training (</a:t>
            </a:r>
            <a:r>
              <a:rPr lang="nl-NL" dirty="0" err="1"/>
              <a:t>GPUs</a:t>
            </a:r>
            <a:r>
              <a:rPr lang="nl-NL" dirty="0"/>
              <a:t>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distributed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2100" y="12700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83300" y="2324100"/>
            <a:ext cx="1333500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5500" y="40259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nl-NL" cap="all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1217040" y="3728336"/>
            <a:ext cx="9006460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b="1" dirty="0"/>
              <a:t>Pro tip </a:t>
            </a:r>
            <a:r>
              <a:rPr lang="nl-NL" b="1" dirty="0" err="1"/>
              <a:t>for</a:t>
            </a:r>
            <a:r>
              <a:rPr lang="nl-NL" b="1" dirty="0"/>
              <a:t> Tensorflow CPU training</a:t>
            </a:r>
          </a:p>
          <a:p>
            <a:pPr algn="l"/>
            <a:r>
              <a:rPr lang="nl-NL" dirty="0"/>
              <a:t>‘Pip install tensorflow’ installs a TensorFlow binary with only AVX support. Ops that are accelerated with MKL-DNN are ok (use newer AVX instructions), but poor performance for ops that are </a:t>
            </a:r>
            <a:r>
              <a:rPr lang="nl-NL" i="1" dirty="0"/>
              <a:t>not</a:t>
            </a:r>
            <a:r>
              <a:rPr lang="nl-NL" dirty="0"/>
              <a:t> accelerated by MKL-DNN.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source </a:t>
            </a:r>
            <a:r>
              <a:rPr lang="nl-NL" dirty="0" err="1"/>
              <a:t>yourself</a:t>
            </a:r>
            <a:r>
              <a:rPr lang="nl-NL" dirty="0"/>
              <a:t> (tricky, but </a:t>
            </a:r>
            <a:r>
              <a:rPr lang="nl-NL" dirty="0" err="1"/>
              <a:t>allows</a:t>
            </a:r>
            <a:r>
              <a:rPr lang="nl-NL" dirty="0"/>
              <a:t> perfect </a:t>
            </a:r>
            <a:r>
              <a:rPr lang="nl-NL" dirty="0" err="1"/>
              <a:t>optimization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prebuilt</a:t>
            </a:r>
            <a:r>
              <a:rPr lang="nl-NL" dirty="0"/>
              <a:t> Intel </a:t>
            </a:r>
            <a:r>
              <a:rPr lang="nl-NL" dirty="0" err="1"/>
              <a:t>optimized</a:t>
            </a:r>
            <a:r>
              <a:rPr lang="nl-NL" dirty="0"/>
              <a:t> Tensorflow on Intel </a:t>
            </a:r>
            <a:r>
              <a:rPr lang="nl-NL" dirty="0" err="1"/>
              <a:t>CPUs</a:t>
            </a:r>
            <a:r>
              <a:rPr lang="nl-NL" dirty="0"/>
              <a:t>: 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intel</a:t>
            </a:r>
            <a:r>
              <a:rPr lang="nl-NL" dirty="0"/>
              <a:t>-tensorflow, or </a:t>
            </a:r>
            <a:r>
              <a:rPr lang="nl-NL" dirty="0" err="1"/>
              <a:t>conda</a:t>
            </a:r>
            <a:r>
              <a:rPr lang="nl-NL" dirty="0"/>
              <a:t>. (easy, but TF </a:t>
            </a:r>
            <a:r>
              <a:rPr lang="nl-NL" dirty="0" err="1"/>
              <a:t>versions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lag </a:t>
            </a:r>
            <a:r>
              <a:rPr lang="nl-NL" dirty="0" err="1"/>
              <a:t>behind</a:t>
            </a:r>
            <a:r>
              <a:rPr lang="nl-NL" dirty="0"/>
              <a:t>) See </a:t>
            </a:r>
            <a:r>
              <a:rPr lang="en-US" dirty="0">
                <a:hlinkClick r:id="rId2"/>
              </a:rPr>
              <a:t>https://software.intel.com/en-us/articles/intel-optimization-for-tensorflow-installation-guide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15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63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Mitigate</a:t>
            </a:r>
            <a:r>
              <a:rPr lang="nl-NL" dirty="0"/>
              <a:t> 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30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51498"/>
            <a:ext cx="4547917" cy="295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Low level </a:t>
            </a:r>
            <a:r>
              <a:rPr lang="nl-NL" dirty="0" err="1"/>
              <a:t>libraries</a:t>
            </a:r>
            <a:r>
              <a:rPr lang="nl-NL" dirty="0"/>
              <a:t> (</a:t>
            </a:r>
            <a:r>
              <a:rPr lang="nl-NL" dirty="0" err="1"/>
              <a:t>cuDNN</a:t>
            </a:r>
            <a:r>
              <a:rPr lang="nl-NL" dirty="0"/>
              <a:t>, MKL-DNN) have </a:t>
            </a:r>
            <a:r>
              <a:rPr lang="nl-NL" dirty="0" err="1"/>
              <a:t>optimized</a:t>
            </a:r>
            <a:r>
              <a:rPr lang="nl-NL" dirty="0"/>
              <a:t> memory access </a:t>
            </a:r>
            <a:r>
              <a:rPr lang="nl-NL" dirty="0" err="1"/>
              <a:t>patterns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most out of </a:t>
            </a:r>
            <a:r>
              <a:rPr lang="nl-NL" dirty="0" err="1"/>
              <a:t>your</a:t>
            </a:r>
            <a:r>
              <a:rPr lang="nl-NL" dirty="0"/>
              <a:t> memory </a:t>
            </a:r>
            <a:r>
              <a:rPr lang="nl-NL" dirty="0" err="1"/>
              <a:t>bandwidth</a:t>
            </a:r>
            <a:endParaRPr lang="nl-NL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Make sure your DL framework is build against the appropriate low level libraries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Use a tensors in channels-last memory format on Nvidia GPUs (</a:t>
            </a:r>
            <a:r>
              <a:rPr lang="nl-NL" dirty="0">
                <a:hlinkClick r:id="rId2"/>
              </a:rPr>
              <a:t>https://pytorch.org/tutorials/intermediate/memory_format_tutorial.html</a:t>
            </a:r>
            <a:r>
              <a:rPr lang="nl-NL" dirty="0"/>
              <a:t>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36900" y="18034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8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Mitigate</a:t>
            </a:r>
            <a:r>
              <a:rPr lang="nl-NL" dirty="0"/>
              <a:t> 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31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2" y="1588869"/>
            <a:ext cx="576711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Choose</a:t>
            </a:r>
            <a:r>
              <a:rPr lang="nl-NL" dirty="0"/>
              <a:t> different </a:t>
            </a:r>
            <a:r>
              <a:rPr lang="nl-NL" dirty="0" err="1"/>
              <a:t>architecture</a:t>
            </a:r>
            <a:r>
              <a:rPr lang="nl-NL" dirty="0"/>
              <a:t>. E.g. </a:t>
            </a:r>
            <a:r>
              <a:rPr lang="nl-NL" dirty="0" err="1"/>
              <a:t>TPUs</a:t>
            </a:r>
            <a:r>
              <a:rPr lang="nl-NL" dirty="0"/>
              <a:t>, or </a:t>
            </a:r>
            <a:r>
              <a:rPr lang="nl-NL" dirty="0" err="1"/>
              <a:t>CPUs</a:t>
            </a:r>
            <a:r>
              <a:rPr lang="nl-NL" dirty="0"/>
              <a:t> (</a:t>
            </a:r>
            <a:r>
              <a:rPr lang="nl-NL" dirty="0" err="1"/>
              <a:t>distributed</a:t>
            </a:r>
            <a:r>
              <a:rPr lang="nl-NL" dirty="0"/>
              <a:t> CPU training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as </a:t>
            </a:r>
            <a:r>
              <a:rPr lang="nl-NL" dirty="0" err="1"/>
              <a:t>many</a:t>
            </a:r>
            <a:r>
              <a:rPr lang="nl-NL" dirty="0"/>
              <a:t> FLOPS as </a:t>
            </a:r>
            <a:r>
              <a:rPr lang="nl-NL" dirty="0" err="1"/>
              <a:t>serial</a:t>
            </a:r>
            <a:r>
              <a:rPr lang="nl-NL" dirty="0"/>
              <a:t> training on </a:t>
            </a:r>
            <a:r>
              <a:rPr lang="nl-NL" dirty="0" err="1"/>
              <a:t>GPUs</a:t>
            </a:r>
            <a:r>
              <a:rPr lang="nl-NL" dirty="0"/>
              <a:t>, but </a:t>
            </a:r>
            <a:r>
              <a:rPr lang="nl-NL" dirty="0" err="1"/>
              <a:t>much</a:t>
            </a:r>
            <a:r>
              <a:rPr lang="nl-NL" dirty="0"/>
              <a:t> more memory!)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Prune </a:t>
            </a:r>
            <a:r>
              <a:rPr lang="nl-NL" dirty="0" err="1"/>
              <a:t>your</a:t>
            </a:r>
            <a:r>
              <a:rPr lang="nl-NL" dirty="0"/>
              <a:t> model,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Model/pipeline parallelism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3683" y="22352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0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Mitigate</a:t>
            </a:r>
            <a:r>
              <a:rPr lang="nl-NL" dirty="0"/>
              <a:t> 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32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020860" y="1983770"/>
            <a:ext cx="750744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/>
              <a:t>Depends on </a:t>
            </a: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limiting</a:t>
            </a:r>
            <a:r>
              <a:rPr lang="nl-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IOPS: pack small files </a:t>
            </a:r>
            <a:r>
              <a:rPr lang="nl-NL" dirty="0" err="1"/>
              <a:t>into</a:t>
            </a:r>
            <a:r>
              <a:rPr lang="nl-NL" dirty="0"/>
              <a:t> large files.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frameworks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dedicated</a:t>
            </a:r>
            <a:r>
              <a:rPr lang="nl-NL" dirty="0"/>
              <a:t> file formats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(</a:t>
            </a:r>
            <a:r>
              <a:rPr lang="nl-NL" dirty="0" err="1"/>
              <a:t>TensorFlows</a:t>
            </a:r>
            <a:r>
              <a:rPr lang="nl-NL" dirty="0"/>
              <a:t>: </a:t>
            </a:r>
            <a:r>
              <a:rPr lang="nl-NL" dirty="0" err="1"/>
              <a:t>TFRecords</a:t>
            </a:r>
            <a:r>
              <a:rPr lang="nl-NL" dirty="0"/>
              <a:t>, </a:t>
            </a:r>
            <a:r>
              <a:rPr lang="nl-NL" dirty="0" err="1"/>
              <a:t>Caffe</a:t>
            </a:r>
            <a:r>
              <a:rPr lang="nl-NL" dirty="0"/>
              <a:t>: LMDB),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packed</a:t>
            </a:r>
            <a:r>
              <a:rPr lang="nl-NL" dirty="0"/>
              <a:t> data formats </a:t>
            </a:r>
            <a:r>
              <a:rPr lang="nl-NL" dirty="0" err="1"/>
              <a:t>such</a:t>
            </a:r>
            <a:r>
              <a:rPr lang="nl-NL" dirty="0"/>
              <a:t> as HDF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similar</a:t>
            </a:r>
            <a:r>
              <a:rPr lang="nl-NL" dirty="0"/>
              <a:t> performance benefits. Particularly important if reading from Lustre filesystem: metadata servers don’t scale!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Bandwidth</a:t>
            </a:r>
            <a:r>
              <a:rPr lang="nl-NL" dirty="0"/>
              <a:t>: </a:t>
            </a:r>
            <a:r>
              <a:rPr lang="nl-NL" dirty="0" err="1"/>
              <a:t>exploit</a:t>
            </a:r>
            <a:r>
              <a:rPr lang="nl-NL" dirty="0"/>
              <a:t> parallel </a:t>
            </a:r>
            <a:r>
              <a:rPr lang="nl-NL" dirty="0" err="1"/>
              <a:t>filesystems</a:t>
            </a:r>
            <a:r>
              <a:rPr lang="nl-NL" dirty="0"/>
              <a:t>. E.g. </a:t>
            </a:r>
            <a:r>
              <a:rPr lang="nl-NL" dirty="0" err="1"/>
              <a:t>use</a:t>
            </a:r>
            <a:r>
              <a:rPr lang="nl-NL" dirty="0"/>
              <a:t> Lustre striping. See PRACE Parallel I/O best </a:t>
            </a:r>
            <a:r>
              <a:rPr lang="nl-NL" dirty="0" err="1"/>
              <a:t>practice</a:t>
            </a:r>
            <a:r>
              <a:rPr lang="nl-NL" dirty="0"/>
              <a:t> guide </a:t>
            </a:r>
            <a:r>
              <a:rPr lang="en-US" dirty="0">
                <a:hlinkClick r:id="rId2"/>
              </a:rPr>
              <a:t>http://www.prace-ri.eu/best-practice-guide-parallel-i-o/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Stage on </a:t>
            </a:r>
            <a:r>
              <a:rPr lang="nl-NL" dirty="0" err="1"/>
              <a:t>local</a:t>
            </a:r>
            <a:r>
              <a:rPr lang="nl-NL" dirty="0"/>
              <a:t> disks,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have it. </a:t>
            </a:r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read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shared filesystem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occurs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– </a:t>
            </a:r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reads</a:t>
            </a:r>
            <a:r>
              <a:rPr lang="nl-NL" dirty="0"/>
              <a:t> (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epoch</a:t>
            </a:r>
            <a:r>
              <a:rPr lang="nl-NL" dirty="0"/>
              <a:t>) are </a:t>
            </a:r>
            <a:r>
              <a:rPr lang="nl-NL" dirty="0" err="1"/>
              <a:t>done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Stage in RAM (/</a:t>
            </a:r>
            <a:r>
              <a:rPr lang="nl-NL" dirty="0" err="1"/>
              <a:t>dev</a:t>
            </a:r>
            <a:r>
              <a:rPr lang="nl-NL" dirty="0"/>
              <a:t>/</a:t>
            </a:r>
            <a:r>
              <a:rPr lang="nl-NL" dirty="0" err="1"/>
              <a:t>shm</a:t>
            </a:r>
            <a:r>
              <a:rPr lang="nl-NL" dirty="0"/>
              <a:t>).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option </a:t>
            </a:r>
            <a:r>
              <a:rPr lang="nl-NL" dirty="0" err="1"/>
              <a:t>for</a:t>
            </a:r>
            <a:r>
              <a:rPr lang="nl-NL" dirty="0"/>
              <a:t> small datasets.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62061" y="27686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Mitigate</a:t>
            </a:r>
            <a:r>
              <a:rPr lang="nl-NL" dirty="0"/>
              <a:t> 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33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275282" y="2283100"/>
            <a:ext cx="6999387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/>
              <a:t>Depends on </a:t>
            </a:r>
            <a:r>
              <a:rPr lang="nl-NL" dirty="0" err="1"/>
              <a:t>limiting</a:t>
            </a:r>
            <a:r>
              <a:rPr lang="nl-NL" dirty="0"/>
              <a:t> factor: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Latency</a:t>
            </a:r>
            <a:r>
              <a:rPr lang="nl-NL" dirty="0"/>
              <a:t>: </a:t>
            </a:r>
            <a:r>
              <a:rPr lang="nl-NL" dirty="0" err="1"/>
              <a:t>bundle</a:t>
            </a:r>
            <a:r>
              <a:rPr lang="nl-NL" dirty="0"/>
              <a:t> small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</a:t>
            </a:r>
            <a:r>
              <a:rPr lang="nl-NL" dirty="0" err="1"/>
              <a:t>ones</a:t>
            </a:r>
            <a:r>
              <a:rPr lang="nl-NL" dirty="0"/>
              <a:t> (e.g. tensor </a:t>
            </a:r>
            <a:r>
              <a:rPr lang="nl-NL" dirty="0" err="1"/>
              <a:t>fusion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Bandwidth</a:t>
            </a:r>
            <a:r>
              <a:rPr lang="nl-NL" dirty="0"/>
              <a:t>: </a:t>
            </a:r>
            <a:r>
              <a:rPr lang="nl-NL" dirty="0" err="1"/>
              <a:t>send</a:t>
            </a:r>
            <a:r>
              <a:rPr lang="nl-NL" dirty="0"/>
              <a:t> as </a:t>
            </a:r>
            <a:r>
              <a:rPr lang="nl-NL" dirty="0" err="1"/>
              <a:t>little</a:t>
            </a:r>
            <a:r>
              <a:rPr lang="nl-NL" dirty="0"/>
              <a:t> data as </a:t>
            </a:r>
            <a:r>
              <a:rPr lang="nl-NL" dirty="0" err="1"/>
              <a:t>possible</a:t>
            </a:r>
            <a:r>
              <a:rPr lang="nl-NL" dirty="0"/>
              <a:t> (</a:t>
            </a:r>
            <a:r>
              <a:rPr lang="nl-NL" dirty="0" err="1"/>
              <a:t>efficient</a:t>
            </a:r>
            <a:r>
              <a:rPr lang="nl-NL" dirty="0"/>
              <a:t> </a:t>
            </a:r>
            <a:r>
              <a:rPr lang="nl-NL" dirty="0" err="1"/>
              <a:t>reduction</a:t>
            </a:r>
            <a:r>
              <a:rPr lang="nl-NL" dirty="0"/>
              <a:t> </a:t>
            </a:r>
            <a:r>
              <a:rPr lang="nl-NL" dirty="0" err="1"/>
              <a:t>operation</a:t>
            </a:r>
            <a:r>
              <a:rPr lang="nl-NL" dirty="0"/>
              <a:t>) </a:t>
            </a:r>
            <a:r>
              <a:rPr lang="nl-NL" dirty="0" err="1"/>
              <a:t>using</a:t>
            </a:r>
            <a:r>
              <a:rPr lang="nl-NL" dirty="0"/>
              <a:t> as </a:t>
            </a:r>
            <a:r>
              <a:rPr lang="nl-NL" dirty="0" err="1"/>
              <a:t>much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 (parameter server = single bottleneck)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Load imbalance: use homogeneous node types, all with same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SHARP (</a:t>
            </a:r>
            <a:r>
              <a:rPr lang="nl-NL" dirty="0">
                <a:hlinkClick r:id="rId2"/>
              </a:rPr>
              <a:t>https://docs.nvidia.com/networking/display/SHARPv200</a:t>
            </a:r>
            <a:r>
              <a:rPr lang="nl-NL" dirty="0"/>
              <a:t>) capable switches can do e.g. reduction operations, substantially reducing the amount of memory sent over the network for MPI_All* operations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16483" y="315683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564685" y="57279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More </a:t>
            </a:r>
            <a:r>
              <a:rPr lang="nl-NL" dirty="0" err="1"/>
              <a:t>about</a:t>
            </a:r>
            <a:r>
              <a:rPr lang="nl-NL" dirty="0"/>
              <a:t> tensor </a:t>
            </a:r>
            <a:r>
              <a:rPr lang="nl-NL" dirty="0" err="1"/>
              <a:t>fusion</a:t>
            </a:r>
            <a:r>
              <a:rPr lang="nl-NL" dirty="0"/>
              <a:t>: </a:t>
            </a:r>
            <a:r>
              <a:rPr lang="en-US" dirty="0">
                <a:hlinkClick r:id="rId3"/>
              </a:rPr>
              <a:t>https://github.com/horovod/horovod/blob/6f400014b8cb45aa013077aad0060032a4dda713/docs/tensor-fusion.rst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731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Launching</a:t>
            </a:r>
            <a:r>
              <a:rPr lang="nl-NL" dirty="0"/>
              <a:t> parallel </a:t>
            </a:r>
            <a:r>
              <a:rPr lang="nl-NL" dirty="0" err="1"/>
              <a:t>workloads</a:t>
            </a:r>
            <a:r>
              <a:rPr lang="nl-NL" dirty="0"/>
              <a:t> on CPU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NUMA </a:t>
            </a:r>
            <a:r>
              <a:rPr lang="nl-NL" dirty="0" err="1"/>
              <a:t>domains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from</a:t>
            </a:r>
            <a:r>
              <a:rPr lang="nl-NL" dirty="0"/>
              <a:t> CPU 0 </a:t>
            </a:r>
            <a:r>
              <a:rPr lang="nl-NL" dirty="0" err="1"/>
              <a:t>and</a:t>
            </a:r>
            <a:r>
              <a:rPr lang="nl-NL" dirty="0"/>
              <a:t> CPU 1 is ‘</a:t>
            </a:r>
            <a:r>
              <a:rPr lang="nl-NL" dirty="0" err="1"/>
              <a:t>one</a:t>
            </a:r>
            <a:r>
              <a:rPr lang="nl-NL" dirty="0"/>
              <a:t> memory’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programmers</a:t>
            </a:r>
            <a:r>
              <a:rPr lang="nl-NL" dirty="0"/>
              <a:t> point of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Cores from CPU 0 can access memory from CPU 1, but is slower!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Dual socket: 2 tasks (data parallel) per node ≈ 20-50% faster than 1 task per node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34</a:t>
            </a:fld>
            <a:endParaRPr lang="nl-NL"/>
          </a:p>
        </p:txBody>
      </p:sp>
      <p:grpSp>
        <p:nvGrpSpPr>
          <p:cNvPr id="12" name="Group 11"/>
          <p:cNvGrpSpPr/>
          <p:nvPr/>
        </p:nvGrpSpPr>
        <p:grpSpPr>
          <a:xfrm>
            <a:off x="2094600" y="3180845"/>
            <a:ext cx="7036169" cy="3303670"/>
            <a:chOff x="2660643" y="2830430"/>
            <a:chExt cx="7036169" cy="3303670"/>
          </a:xfrm>
        </p:grpSpPr>
        <p:pic>
          <p:nvPicPr>
            <p:cNvPr id="3074" name="Picture 2" descr="https://fatmintech.files.wordpress.com/2016/06/understanding-dpdk-31-638.jpg?w=67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55"/>
            <a:stretch/>
          </p:blipFill>
          <p:spPr bwMode="auto">
            <a:xfrm>
              <a:off x="2897816" y="3240433"/>
              <a:ext cx="6798996" cy="285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660643" y="2830430"/>
              <a:ext cx="6965242" cy="33036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7801" y="2930156"/>
              <a:ext cx="161198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nl-NL" dirty="0"/>
                <a:t>Dual socket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1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Launching</a:t>
            </a:r>
            <a:r>
              <a:rPr lang="nl-NL" dirty="0"/>
              <a:t> parallel </a:t>
            </a:r>
            <a:r>
              <a:rPr lang="nl-NL" dirty="0" err="1"/>
              <a:t>workloads</a:t>
            </a:r>
            <a:r>
              <a:rPr lang="nl-NL" dirty="0"/>
              <a:t> on CPU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Performance hit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moves </a:t>
            </a:r>
            <a:r>
              <a:rPr lang="nl-NL" dirty="0" err="1"/>
              <a:t>from</a:t>
            </a:r>
            <a:r>
              <a:rPr lang="nl-NL" dirty="0"/>
              <a:t> CPU 0 =&gt; CPU 1 (NUMA)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Potential</a:t>
            </a:r>
            <a:r>
              <a:rPr lang="nl-NL" dirty="0"/>
              <a:t> performance hit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multithreading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 sockets (NUMA)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Cache misses </a:t>
            </a:r>
            <a:r>
              <a:rPr lang="nl-NL" dirty="0" err="1"/>
              <a:t>if</a:t>
            </a:r>
            <a:r>
              <a:rPr lang="nl-NL" dirty="0"/>
              <a:t> thread is </a:t>
            </a:r>
            <a:r>
              <a:rPr lang="nl-NL" dirty="0" err="1"/>
              <a:t>moved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(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multithreading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Launch</a:t>
            </a:r>
            <a:r>
              <a:rPr lang="nl-NL" dirty="0"/>
              <a:t> 1 </a:t>
            </a:r>
            <a:r>
              <a:rPr lang="nl-NL" dirty="0" err="1"/>
              <a:t>worker</a:t>
            </a:r>
            <a:r>
              <a:rPr lang="nl-NL" dirty="0"/>
              <a:t> per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Bind (MPI) </a:t>
            </a:r>
            <a:r>
              <a:rPr lang="nl-NL" dirty="0" err="1"/>
              <a:t>processes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sockets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Set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threads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cores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per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Bind </a:t>
            </a:r>
            <a:r>
              <a:rPr lang="nl-NL" dirty="0" err="1"/>
              <a:t>threads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cores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8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Launching</a:t>
            </a:r>
            <a:r>
              <a:rPr lang="nl-NL" dirty="0"/>
              <a:t> parallel </a:t>
            </a:r>
            <a:r>
              <a:rPr lang="nl-NL" dirty="0" err="1"/>
              <a:t>workloads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, 2-socket node, 12 </a:t>
            </a:r>
            <a:r>
              <a:rPr lang="nl-NL" dirty="0" err="1"/>
              <a:t>cores</a:t>
            </a:r>
            <a:r>
              <a:rPr lang="nl-NL" dirty="0"/>
              <a:t> per socket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KMP_AFFINITY="granularity=fine,compact,1,0" OMP_NUM_THREADS=12 </a:t>
            </a:r>
            <a:r>
              <a:rPr lang="en-US" dirty="0" err="1"/>
              <a:t>mpirun</a:t>
            </a:r>
            <a:r>
              <a:rPr lang="en-US" dirty="0"/>
              <a:t> -np 2 --map-by ppr:1:socket --bind-to socket python train.py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Tip: specify ‘--report-bindings’ to get verbose output from </a:t>
            </a:r>
            <a:r>
              <a:rPr lang="en-US" i="1" dirty="0" err="1"/>
              <a:t>mpirun</a:t>
            </a:r>
            <a:r>
              <a:rPr lang="en-US" dirty="0"/>
              <a:t> on how processes are mapped / bound.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Tip: specify ‘KMP_AFFINITY="granularity=fine,verbose,compact,1,0“ to get verbose output on how threads are bound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36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5896101" y="273167"/>
            <a:ext cx="253669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threads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(</a:t>
            </a:r>
            <a:r>
              <a:rPr lang="nl-NL" dirty="0" err="1"/>
              <a:t>hyperthreading</a:t>
            </a:r>
            <a:r>
              <a:rPr lang="nl-NL" dirty="0"/>
              <a:t>)</a:t>
            </a:r>
            <a:r>
              <a:rPr lang="nl-NL" dirty="0" err="1"/>
              <a:t>cores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75200" y="1006188"/>
            <a:ext cx="1120901" cy="5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2571" y="272177"/>
            <a:ext cx="253669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/>
              <a:t>Set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threads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cores</a:t>
            </a:r>
            <a:r>
              <a:rPr lang="nl-NL" dirty="0"/>
              <a:t> per socket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861670" y="1005198"/>
            <a:ext cx="1120901" cy="58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4221" y="2826424"/>
            <a:ext cx="268414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 err="1"/>
              <a:t>Launches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processes</a:t>
            </a:r>
            <a:endParaRPr lang="nl-NL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68136" y="1968500"/>
            <a:ext cx="301499" cy="83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462" y="2808144"/>
            <a:ext cx="230303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 err="1"/>
              <a:t>Maps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socket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943100" y="2347742"/>
            <a:ext cx="149276" cy="4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59329" y="2808144"/>
            <a:ext cx="23030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socket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831789" y="2347742"/>
            <a:ext cx="167524" cy="46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9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Launching parallel workloads on AMD CPUs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AMD CPUs nowadays have many numa domains, because a single CPU consists of ‘chiplets’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Use ‘lstopo’ command to see number of numa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Launch 1 MPI process per numa domain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37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CF5F9-5BCD-05E4-0F2E-CDC71313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9474" r="35561" b="40039"/>
          <a:stretch/>
        </p:blipFill>
        <p:spPr>
          <a:xfrm>
            <a:off x="6675950" y="3759009"/>
            <a:ext cx="3405174" cy="26170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665A0-59C8-9AC2-6D30-EBC8FA323286}"/>
              </a:ext>
            </a:extLst>
          </p:cNvPr>
          <p:cNvCxnSpPr>
            <a:cxnSpLocks/>
          </p:cNvCxnSpPr>
          <p:nvPr/>
        </p:nvCxnSpPr>
        <p:spPr>
          <a:xfrm>
            <a:off x="5831633" y="5343570"/>
            <a:ext cx="1511559" cy="14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E426A4-DA1C-B4C1-FDDD-1827C704C04D}"/>
              </a:ext>
            </a:extLst>
          </p:cNvPr>
          <p:cNvSpPr txBox="1"/>
          <p:nvPr/>
        </p:nvSpPr>
        <p:spPr>
          <a:xfrm>
            <a:off x="3433681" y="4974238"/>
            <a:ext cx="230303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/>
              <a:t>8 Chiplets on an AMD ZEN3 CPU</a:t>
            </a:r>
          </a:p>
        </p:txBody>
      </p:sp>
    </p:spTree>
    <p:extLst>
      <p:ext uri="{BB962C8B-B14F-4D97-AF65-F5344CB8AC3E}">
        <p14:creationId xmlns:p14="http://schemas.microsoft.com/office/powerpoint/2010/main" val="34445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Launching</a:t>
            </a:r>
            <a:r>
              <a:rPr lang="nl-NL" dirty="0"/>
              <a:t> parallel </a:t>
            </a:r>
            <a:r>
              <a:rPr lang="nl-NL" dirty="0" err="1"/>
              <a:t>workloads</a:t>
            </a:r>
            <a:r>
              <a:rPr lang="nl-NL" dirty="0"/>
              <a:t> on GPU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Depends on </a:t>
            </a:r>
            <a:r>
              <a:rPr lang="nl-NL" dirty="0" err="1"/>
              <a:t>the</a:t>
            </a:r>
            <a:r>
              <a:rPr lang="nl-NL" dirty="0"/>
              <a:t> code! </a:t>
            </a:r>
          </a:p>
          <a:p>
            <a:pPr marL="0" indent="0">
              <a:buNone/>
            </a:pPr>
            <a:r>
              <a:rPr lang="nl-NL" dirty="0"/>
              <a:t>Code </a:t>
            </a:r>
            <a:r>
              <a:rPr lang="nl-NL" dirty="0" err="1"/>
              <a:t>designed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multi</a:t>
            </a:r>
            <a:r>
              <a:rPr lang="nl-NL" dirty="0"/>
              <a:t>-GPU node (e.g.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tf.device</a:t>
            </a:r>
            <a:r>
              <a:rPr lang="nl-NL" dirty="0"/>
              <a:t>(‘/gpu:0’), </a:t>
            </a:r>
            <a:r>
              <a:rPr lang="nl-NL" dirty="0" err="1"/>
              <a:t>tf.device</a:t>
            </a:r>
            <a:r>
              <a:rPr lang="nl-NL" dirty="0"/>
              <a:t>(‘/gpu:1’) </a:t>
            </a:r>
            <a:r>
              <a:rPr lang="nl-NL" dirty="0" err="1"/>
              <a:t>etc</a:t>
            </a:r>
            <a:r>
              <a:rPr lang="nl-NL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Launch</a:t>
            </a:r>
            <a:r>
              <a:rPr lang="nl-NL" dirty="0"/>
              <a:t> a single </a:t>
            </a:r>
            <a:r>
              <a:rPr lang="nl-NL" dirty="0" err="1"/>
              <a:t>process</a:t>
            </a:r>
            <a:r>
              <a:rPr lang="nl-NL" dirty="0"/>
              <a:t> per node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r>
              <a:rPr lang="nl-NL" dirty="0"/>
              <a:t>Code </a:t>
            </a:r>
            <a:r>
              <a:rPr lang="nl-NL" dirty="0" err="1"/>
              <a:t>designed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single-GPU, but </a:t>
            </a:r>
            <a:r>
              <a:rPr lang="nl-NL" dirty="0" err="1"/>
              <a:t>parallelized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e.g. </a:t>
            </a:r>
            <a:r>
              <a:rPr lang="nl-NL" dirty="0" err="1"/>
              <a:t>Horovod</a:t>
            </a:r>
            <a:r>
              <a:rPr lang="nl-NL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Typically</a:t>
            </a:r>
            <a:r>
              <a:rPr lang="nl-NL" dirty="0"/>
              <a:t>: </a:t>
            </a:r>
            <a:r>
              <a:rPr lang="nl-NL" dirty="0" err="1"/>
              <a:t>launch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(MPI) </a:t>
            </a:r>
            <a:r>
              <a:rPr lang="nl-NL" dirty="0" err="1"/>
              <a:t>process</a:t>
            </a:r>
            <a:r>
              <a:rPr lang="nl-NL" dirty="0"/>
              <a:t> per GPU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08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Goals:</a:t>
            </a:r>
          </a:p>
          <a:p>
            <a:r>
              <a:rPr lang="nl-NL" dirty="0"/>
              <a:t>Understand </a:t>
            </a:r>
            <a:r>
              <a:rPr lang="nl-NL" dirty="0" err="1"/>
              <a:t>what</a:t>
            </a:r>
            <a:r>
              <a:rPr lang="nl-NL" dirty="0"/>
              <a:t> hardware bottlenecks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limiting</a:t>
            </a:r>
            <a:endParaRPr lang="nl-NL" dirty="0"/>
          </a:p>
          <a:p>
            <a:r>
              <a:rPr lang="nl-NL" dirty="0"/>
              <a:t>Understand pro’s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con’s</a:t>
            </a:r>
            <a:r>
              <a:rPr lang="nl-NL" dirty="0"/>
              <a:t> of </a:t>
            </a:r>
            <a:r>
              <a:rPr lang="nl-NL" dirty="0" err="1"/>
              <a:t>various</a:t>
            </a:r>
            <a:r>
              <a:rPr lang="nl-NL" dirty="0"/>
              <a:t> hardware</a:t>
            </a:r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hardware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DL </a:t>
            </a:r>
            <a:r>
              <a:rPr lang="nl-NL" dirty="0" err="1"/>
              <a:t>task</a:t>
            </a:r>
            <a:endParaRPr lang="nl-NL" dirty="0"/>
          </a:p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mitigate</a:t>
            </a:r>
            <a:r>
              <a:rPr lang="nl-NL" dirty="0"/>
              <a:t> bottlenecks</a:t>
            </a:r>
          </a:p>
          <a:p>
            <a:endParaRPr lang="nl-NL" dirty="0"/>
          </a:p>
          <a:p>
            <a:pPr marL="0" lvl="1" indent="0">
              <a:buNone/>
            </a:pPr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94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237683" y="1018098"/>
            <a:ext cx="3468787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algn="l"/>
            <a:r>
              <a:rPr lang="nl-NL" dirty="0"/>
              <a:t>E.g. training a </a:t>
            </a:r>
            <a:r>
              <a:rPr lang="nl-NL" dirty="0" err="1"/>
              <a:t>compute</a:t>
            </a:r>
            <a:r>
              <a:rPr lang="nl-NL" dirty="0"/>
              <a:t> intensive </a:t>
            </a:r>
            <a:r>
              <a:rPr lang="nl-NL" dirty="0" err="1"/>
              <a:t>network</a:t>
            </a:r>
            <a:r>
              <a:rPr lang="nl-NL" dirty="0"/>
              <a:t> on a single node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642100" y="12700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51498"/>
            <a:ext cx="4547917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/>
              <a:t>Data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processor in time 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compute</a:t>
            </a:r>
            <a:r>
              <a:rPr lang="nl-NL" dirty="0"/>
              <a:t>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dirty="0" err="1"/>
              <a:t>Many</a:t>
            </a:r>
            <a:r>
              <a:rPr lang="nl-NL" dirty="0"/>
              <a:t> codes are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memory </a:t>
            </a:r>
            <a:r>
              <a:rPr lang="nl-NL" dirty="0" err="1"/>
              <a:t>bandwidth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36900" y="18034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32483" y="1588869"/>
            <a:ext cx="5337256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or </a:t>
            </a:r>
            <a:r>
              <a:rPr lang="nl-NL" dirty="0" err="1"/>
              <a:t>wide</a:t>
            </a:r>
            <a:r>
              <a:rPr lang="nl-NL" dirty="0"/>
              <a:t> </a:t>
            </a:r>
            <a:r>
              <a:rPr lang="nl-NL" dirty="0" err="1"/>
              <a:t>networks</a:t>
            </a:r>
            <a:r>
              <a:rPr lang="nl-NL" dirty="0"/>
              <a:t>, or </a:t>
            </a:r>
            <a:r>
              <a:rPr lang="nl-NL" dirty="0" err="1"/>
              <a:t>networks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large input/output </a:t>
            </a:r>
            <a:r>
              <a:rPr lang="nl-NL" dirty="0" err="1"/>
              <a:t>layers</a:t>
            </a:r>
            <a:r>
              <a:rPr lang="nl-NL" dirty="0"/>
              <a:t> (e.g. high </a:t>
            </a:r>
            <a:r>
              <a:rPr lang="nl-NL" dirty="0" err="1"/>
              <a:t>resolution</a:t>
            </a:r>
            <a:r>
              <a:rPr lang="nl-NL" dirty="0"/>
              <a:t> images)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memory </a:t>
            </a:r>
            <a:r>
              <a:rPr lang="nl-NL" dirty="0" err="1"/>
              <a:t>size</a:t>
            </a:r>
            <a:r>
              <a:rPr lang="nl-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a performance bottleneck, but a no-go!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3683" y="22352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3" y="1932970"/>
            <a:ext cx="533725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HPC systems </a:t>
            </a:r>
            <a:r>
              <a:rPr lang="nl-NL" dirty="0" err="1"/>
              <a:t>typically</a:t>
            </a:r>
            <a:r>
              <a:rPr lang="nl-NL" dirty="0"/>
              <a:t> have shared file systems, 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bandwidth</a:t>
            </a:r>
            <a:r>
              <a:rPr lang="nl-NL" dirty="0"/>
              <a:t>, but (</a:t>
            </a:r>
            <a:r>
              <a:rPr lang="nl-NL" dirty="0" err="1"/>
              <a:t>relatively</a:t>
            </a:r>
            <a:r>
              <a:rPr lang="nl-NL" dirty="0"/>
              <a:t>) low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(</a:t>
            </a:r>
            <a:r>
              <a:rPr lang="nl-NL" dirty="0" err="1"/>
              <a:t>Very</a:t>
            </a:r>
            <a:r>
              <a:rPr lang="nl-NL" dirty="0"/>
              <a:t>) common bottleneck in </a:t>
            </a:r>
            <a:r>
              <a:rPr lang="nl-NL" dirty="0" err="1"/>
              <a:t>distributed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!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reading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filesystem.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Other</a:t>
            </a:r>
            <a:r>
              <a:rPr lang="nl-NL" dirty="0"/>
              <a:t> users (&amp; </a:t>
            </a:r>
            <a:r>
              <a:rPr lang="nl-NL" dirty="0" err="1"/>
              <a:t>sysadmins</a:t>
            </a:r>
            <a:r>
              <a:rPr lang="nl-NL" dirty="0"/>
              <a:t>)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dislike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I/O in a </a:t>
            </a:r>
            <a:r>
              <a:rPr lang="nl-NL" dirty="0" err="1"/>
              <a:t>naive</a:t>
            </a:r>
            <a:r>
              <a:rPr lang="nl-NL" dirty="0"/>
              <a:t> way!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271780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0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bottlenecks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Compute</a:t>
            </a:r>
            <a:r>
              <a:rPr lang="nl-NL" dirty="0"/>
              <a:t> (</a:t>
            </a:r>
            <a:r>
              <a:rPr lang="nl-NL" dirty="0" err="1"/>
              <a:t>floating</a:t>
            </a:r>
            <a:r>
              <a:rPr lang="nl-NL" dirty="0"/>
              <a:t> point operations per second, FLOPS)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bandwidth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Memory </a:t>
            </a:r>
            <a:r>
              <a:rPr lang="nl-NL" dirty="0" err="1"/>
              <a:t>size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Communication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3707082" y="2295800"/>
            <a:ext cx="603381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0" tIns="91440" rIns="182880" bIns="91440" rtlCol="0">
            <a:spAutoFit/>
          </a:bodyPr>
          <a:lstStyle/>
          <a:p>
            <a:r>
              <a:rPr lang="nl-NL" dirty="0"/>
              <a:t>Communication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limiting</a:t>
            </a:r>
            <a:r>
              <a:rPr lang="nl-NL" dirty="0"/>
              <a:t> in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Latency</a:t>
            </a:r>
            <a:r>
              <a:rPr lang="nl-NL" dirty="0"/>
              <a:t> (</a:t>
            </a:r>
            <a:r>
              <a:rPr lang="nl-NL" dirty="0" err="1"/>
              <a:t>many</a:t>
            </a:r>
            <a:r>
              <a:rPr lang="nl-NL" dirty="0"/>
              <a:t>, small </a:t>
            </a:r>
            <a:r>
              <a:rPr lang="nl-NL" dirty="0" err="1"/>
              <a:t>message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Bandwidth</a:t>
            </a:r>
            <a:r>
              <a:rPr lang="nl-NL" dirty="0"/>
              <a:t> (few, large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Load imbalance (some workers in distributed job are slower / have more work; others have to wait when synchronization is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CPU </a:t>
            </a:r>
            <a:r>
              <a:rPr lang="nl-NL" dirty="0">
                <a:sym typeface="Wingdings" panose="05000000000000000000" pitchFamily="2" charset="2"/>
              </a:rPr>
              <a:t> GPU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48283" y="3169530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1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Hardware </a:t>
            </a:r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 look at </a:t>
            </a:r>
            <a:r>
              <a:rPr lang="nl-NL" dirty="0" err="1"/>
              <a:t>the</a:t>
            </a:r>
            <a:r>
              <a:rPr lang="nl-NL" dirty="0"/>
              <a:t> hardware, </a:t>
            </a:r>
            <a:r>
              <a:rPr lang="nl-NL" dirty="0" err="1"/>
              <a:t>from</a:t>
            </a:r>
            <a:r>
              <a:rPr lang="nl-NL" dirty="0"/>
              <a:t> a DL </a:t>
            </a:r>
            <a:r>
              <a:rPr lang="nl-NL" dirty="0" err="1"/>
              <a:t>perspective</a:t>
            </a:r>
            <a:r>
              <a:rPr lang="nl-NL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Nvidia Pascal / Volta </a:t>
            </a:r>
            <a:r>
              <a:rPr lang="nl-NL" dirty="0" err="1"/>
              <a:t>GPUs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AMD Vega / Vega20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Intel </a:t>
            </a:r>
            <a:r>
              <a:rPr lang="nl-NL" dirty="0" err="1"/>
              <a:t>Xeon</a:t>
            </a:r>
            <a:r>
              <a:rPr lang="nl-NL" dirty="0"/>
              <a:t> </a:t>
            </a:r>
            <a:r>
              <a:rPr lang="nl-NL" dirty="0" err="1"/>
              <a:t>Scalable</a:t>
            </a:r>
            <a:endParaRPr lang="nl-NL" dirty="0"/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AMD 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Specialized</a:t>
            </a:r>
            <a:r>
              <a:rPr lang="nl-NL" dirty="0"/>
              <a:t>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I/O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 err="1"/>
              <a:t>Interconnects</a:t>
            </a:r>
            <a:endParaRPr lang="nl-NL" dirty="0"/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025" t="34769" r="52725" b="29933"/>
          <a:stretch/>
        </p:blipFill>
        <p:spPr>
          <a:xfrm>
            <a:off x="3987101" y="2062240"/>
            <a:ext cx="6411268" cy="4052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10470" y="61144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Source: Demystifying Parallel and Distributed Deep Learning: An In-Depth Concurrency Analysis, Ben-Nun &amp; </a:t>
            </a:r>
            <a:r>
              <a:rPr lang="en-US" sz="1400" dirty="0" err="1"/>
              <a:t>Hoefler</a:t>
            </a:r>
            <a:r>
              <a:rPr lang="en-US" sz="1400" dirty="0"/>
              <a:t> 2018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647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18122</TotalTime>
  <Words>3725</Words>
  <Application>Microsoft Office PowerPoint</Application>
  <PresentationFormat>Widescreen</PresentationFormat>
  <Paragraphs>857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Open Sans</vt:lpstr>
      <vt:lpstr>Oswald</vt:lpstr>
      <vt:lpstr>Times New Roman</vt:lpstr>
      <vt:lpstr>SURF</vt:lpstr>
      <vt:lpstr>(INSTRUCTIES)</vt:lpstr>
      <vt:lpstr>PowerPoint Presentation</vt:lpstr>
      <vt:lpstr>Hardware</vt:lpstr>
      <vt:lpstr>Hardware bottlenecks</vt:lpstr>
      <vt:lpstr>Hardware bottlenecks</vt:lpstr>
      <vt:lpstr>Hardware bottlenecks</vt:lpstr>
      <vt:lpstr>Hardware bottlenecks</vt:lpstr>
      <vt:lpstr>Hardware bottlenecks</vt:lpstr>
      <vt:lpstr>Hardware bottlenecks</vt:lpstr>
      <vt:lpstr>Hardware overview</vt:lpstr>
      <vt:lpstr>Hardware overview</vt:lpstr>
      <vt:lpstr>Hardware overview</vt:lpstr>
      <vt:lpstr>Hardware overview</vt:lpstr>
      <vt:lpstr>Hardware overview</vt:lpstr>
      <vt:lpstr>Hardware overview</vt:lpstr>
      <vt:lpstr>Nvidia Volta (e.g. V100, TitanRTX)</vt:lpstr>
      <vt:lpstr>Nvidia Ampere GPUs (e.g. A100)</vt:lpstr>
      <vt:lpstr>Nvidia Ampere GPUs (e.g. A100)</vt:lpstr>
      <vt:lpstr>Nvidia Ampere GPUs (e.g. A100)</vt:lpstr>
      <vt:lpstr>Nvidia Ampere GPUs (e.g. A100)</vt:lpstr>
      <vt:lpstr>Nvidia Volta / Ampere GPUs</vt:lpstr>
      <vt:lpstr>AMD Aldebaran</vt:lpstr>
      <vt:lpstr>AMD Aldebaran</vt:lpstr>
      <vt:lpstr>AMD AMD</vt:lpstr>
      <vt:lpstr>Intel Xeon Scalable</vt:lpstr>
      <vt:lpstr>AMD Zen</vt:lpstr>
      <vt:lpstr>Specialized hardware</vt:lpstr>
      <vt:lpstr>I/O</vt:lpstr>
      <vt:lpstr>I/O</vt:lpstr>
      <vt:lpstr>Mitigate hardware bottlenecks</vt:lpstr>
      <vt:lpstr>Mitigate hardware bottlenecks</vt:lpstr>
      <vt:lpstr>Mitigate hardware bottlenecks</vt:lpstr>
      <vt:lpstr>Mitigate hardware bottlenecks</vt:lpstr>
      <vt:lpstr>Mitigate hardware bottlenecks</vt:lpstr>
      <vt:lpstr>Launching parallel workloads on CPU</vt:lpstr>
      <vt:lpstr>Launching parallel workloads on CPU</vt:lpstr>
      <vt:lpstr>Launching parallel workloads</vt:lpstr>
      <vt:lpstr>Launching parallel workloads on AMD CPUs</vt:lpstr>
      <vt:lpstr>Launching parallel workloads on GPU</vt:lpstr>
      <vt:lpstr>Recap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520</cp:revision>
  <cp:lastPrinted>2019-06-12T06:59:46Z</cp:lastPrinted>
  <dcterms:created xsi:type="dcterms:W3CDTF">2018-10-01T11:25:03Z</dcterms:created>
  <dcterms:modified xsi:type="dcterms:W3CDTF">2022-06-27T16:18:06Z</dcterms:modified>
  <cp:category/>
</cp:coreProperties>
</file>