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6"/>
  </p:notesMasterIdLst>
  <p:handoutMasterIdLst>
    <p:handoutMasterId r:id="rId47"/>
  </p:handoutMasterIdLst>
  <p:sldIdLst>
    <p:sldId id="312" r:id="rId3"/>
    <p:sldId id="501" r:id="rId4"/>
    <p:sldId id="475" r:id="rId5"/>
    <p:sldId id="484" r:id="rId6"/>
    <p:sldId id="499" r:id="rId7"/>
    <p:sldId id="502" r:id="rId8"/>
    <p:sldId id="462" r:id="rId9"/>
    <p:sldId id="503" r:id="rId10"/>
    <p:sldId id="430" r:id="rId11"/>
    <p:sldId id="463" r:id="rId12"/>
    <p:sldId id="464" r:id="rId13"/>
    <p:sldId id="465" r:id="rId14"/>
    <p:sldId id="467" r:id="rId15"/>
    <p:sldId id="468" r:id="rId16"/>
    <p:sldId id="469" r:id="rId17"/>
    <p:sldId id="513" r:id="rId18"/>
    <p:sldId id="472" r:id="rId19"/>
    <p:sldId id="473" r:id="rId20"/>
    <p:sldId id="474" r:id="rId21"/>
    <p:sldId id="476" r:id="rId22"/>
    <p:sldId id="478" r:id="rId23"/>
    <p:sldId id="504" r:id="rId24"/>
    <p:sldId id="479" r:id="rId25"/>
    <p:sldId id="492" r:id="rId26"/>
    <p:sldId id="493" r:id="rId27"/>
    <p:sldId id="495" r:id="rId28"/>
    <p:sldId id="480" r:id="rId29"/>
    <p:sldId id="481" r:id="rId30"/>
    <p:sldId id="482" r:id="rId31"/>
    <p:sldId id="486" r:id="rId32"/>
    <p:sldId id="496" r:id="rId33"/>
    <p:sldId id="485" r:id="rId34"/>
    <p:sldId id="487" r:id="rId35"/>
    <p:sldId id="488" r:id="rId36"/>
    <p:sldId id="489" r:id="rId37"/>
    <p:sldId id="490" r:id="rId38"/>
    <p:sldId id="497" r:id="rId39"/>
    <p:sldId id="506" r:id="rId40"/>
    <p:sldId id="509" r:id="rId41"/>
    <p:sldId id="511" r:id="rId42"/>
    <p:sldId id="500" r:id="rId43"/>
    <p:sldId id="498" r:id="rId44"/>
    <p:sldId id="491" r:id="rId45"/>
  </p:sldIdLst>
  <p:sldSz cx="12192000" cy="6858000"/>
  <p:notesSz cx="6858000" cy="9144000"/>
  <p:custDataLst>
    <p:tags r:id="rId48"/>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484"/>
            <p14:sldId id="499"/>
            <p14:sldId id="502"/>
            <p14:sldId id="462"/>
            <p14:sldId id="503"/>
            <p14:sldId id="430"/>
            <p14:sldId id="463"/>
            <p14:sldId id="464"/>
            <p14:sldId id="465"/>
            <p14:sldId id="467"/>
            <p14:sldId id="468"/>
            <p14:sldId id="469"/>
            <p14:sldId id="513"/>
            <p14:sldId id="472"/>
            <p14:sldId id="473"/>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11"/>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8" autoAdjust="0"/>
    <p:restoredTop sz="93395" autoAdjust="0"/>
  </p:normalViewPr>
  <p:slideViewPr>
    <p:cSldViewPr snapToGrid="0">
      <p:cViewPr varScale="1">
        <p:scale>
          <a:sx n="103" d="100"/>
          <a:sy n="103" d="100"/>
        </p:scale>
        <p:origin x="336" y="1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27-6-2022</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27-6-2022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17</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38</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27-6-2022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27-6-2022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27-6-2022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27-6-2022</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27-6-2022</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27-6-2022</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for</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How does one ‘divide’ DL tasks?</a:t>
            </a:r>
          </a:p>
          <a:p>
            <a:pPr>
              <a:buFont typeface="Arial" panose="020B0604020202020204" pitchFamily="34" charset="0"/>
              <a:buChar char="•"/>
            </a:pPr>
            <a:r>
              <a:rPr lang="en-US" dirty="0"/>
              <a:t>Data parallelism</a:t>
            </a:r>
            <a:endParaRPr lang="nl-NL" dirty="0"/>
          </a:p>
          <a:p>
            <a:pPr>
              <a:buFont typeface="Arial" panose="020B0604020202020204" pitchFamily="34" charset="0"/>
              <a:buChar char="•"/>
            </a:pPr>
            <a:r>
              <a:rPr lang="nl-NL" dirty="0"/>
              <a:t>Model </a:t>
            </a:r>
            <a:r>
              <a:rPr lang="nl-NL" dirty="0" err="1"/>
              <a:t>parallelism</a:t>
            </a:r>
            <a:endParaRPr lang="nl-NL" dirty="0"/>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cxnSp>
        <p:nvCxnSpPr>
          <p:cNvPr id="7" name="Straight Arrow Connector 6"/>
          <p:cNvCxnSpPr/>
          <p:nvPr/>
        </p:nvCxnSpPr>
        <p:spPr>
          <a:xfrm>
            <a:off x="4956048" y="1855242"/>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54581" y="2251666"/>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14160508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80378" y="5182513"/>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80378" y="3689374"/>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36099" y="3703919"/>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36099" y="5131307"/>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77937" y="3973642"/>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55221" y="489734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55220" y="3474216"/>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13382" y="5429878"/>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24320" y="404598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15286" y="4445822"/>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93138" y="4104284"/>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31032" y="4841147"/>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908938" y="2483708"/>
            <a:ext cx="9069672" cy="4059499"/>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for</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Very generic statements (there are exceptions) on model vs data parallelism</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r>
              <a:rPr lang="en-US" dirty="0"/>
              <a:t>Use data parallel whenever you can. Use model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Use pipeline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3920929778"/>
              </p:ext>
            </p:extLst>
          </p:nvPr>
        </p:nvGraphicFramePr>
        <p:xfrm>
          <a:off x="787846" y="1591350"/>
          <a:ext cx="8446083" cy="2123440"/>
        </p:xfrm>
        <a:graphic>
          <a:graphicData uri="http://schemas.openxmlformats.org/drawingml/2006/table">
            <a:tbl>
              <a:tblPr firstRow="1" firstCol="1" bandRow="1">
                <a:tableStyleId>{5C22544A-7EE6-4342-B048-85BDC9FD1C3A}</a:tableStyleId>
              </a:tblPr>
              <a:tblGrid>
                <a:gridCol w="2815361">
                  <a:extLst>
                    <a:ext uri="{9D8B030D-6E8A-4147-A177-3AD203B41FA5}">
                      <a16:colId xmlns:a16="http://schemas.microsoft.com/office/drawing/2014/main" val="280654740"/>
                    </a:ext>
                  </a:extLst>
                </a:gridCol>
                <a:gridCol w="2815361">
                  <a:extLst>
                    <a:ext uri="{9D8B030D-6E8A-4147-A177-3AD203B41FA5}">
                      <a16:colId xmlns:a16="http://schemas.microsoft.com/office/drawing/2014/main" val="20000"/>
                    </a:ext>
                  </a:extLst>
                </a:gridCol>
                <a:gridCol w="2815361">
                  <a:extLst>
                    <a:ext uri="{9D8B030D-6E8A-4147-A177-3AD203B41FA5}">
                      <a16:colId xmlns:a16="http://schemas.microsoft.com/office/drawing/2014/main" val="20001"/>
                    </a:ext>
                  </a:extLst>
                </a:gridCol>
              </a:tblGrid>
              <a:tr h="370840">
                <a:tc>
                  <a:txBody>
                    <a:bodyPr/>
                    <a:lstStyle/>
                    <a:p>
                      <a:endParaRPr lang="nl-NL" dirty="0"/>
                    </a:p>
                  </a:txBody>
                  <a:tcPr/>
                </a:tc>
                <a:tc>
                  <a:txBody>
                    <a:bodyPr/>
                    <a:lstStyle/>
                    <a:p>
                      <a:r>
                        <a:rPr lang="nl-NL" dirty="0"/>
                        <a:t>Data parallel</a:t>
                      </a:r>
                    </a:p>
                  </a:txBody>
                  <a:tcPr/>
                </a:tc>
                <a:tc>
                  <a:txBody>
                    <a:bodyPr/>
                    <a:lstStyle/>
                    <a:p>
                      <a:r>
                        <a:rPr lang="nl-NL" dirty="0"/>
                        <a:t>Model parallel</a:t>
                      </a:r>
                    </a:p>
                  </a:txBody>
                  <a:tcPr/>
                </a:tc>
                <a:extLst>
                  <a:ext uri="{0D108BD9-81ED-4DB2-BD59-A6C34878D82A}">
                    <a16:rowId xmlns:a16="http://schemas.microsoft.com/office/drawing/2014/main" val="10000"/>
                  </a:ext>
                </a:extLst>
              </a:tr>
              <a:tr h="370840">
                <a:tc>
                  <a:txBody>
                    <a:bodyPr/>
                    <a:lstStyle/>
                    <a:p>
                      <a:r>
                        <a:rPr lang="nl-NL" dirty="0"/>
                        <a:t>Throughput</a:t>
                      </a:r>
                    </a:p>
                  </a:txBody>
                  <a:tcPr/>
                </a:tc>
                <a:tc>
                  <a:txBody>
                    <a:bodyPr/>
                    <a:lstStyle/>
                    <a:p>
                      <a:r>
                        <a:rPr lang="nl-NL" dirty="0"/>
                        <a:t>Increases</a:t>
                      </a:r>
                    </a:p>
                  </a:txBody>
                  <a:tcPr/>
                </a:tc>
                <a:tc>
                  <a:txBody>
                    <a:bodyPr/>
                    <a:lstStyle/>
                    <a:p>
                      <a:r>
                        <a:rPr lang="nl-NL" baseline="0" dirty="0"/>
                        <a:t>Decreases</a:t>
                      </a:r>
                      <a:endParaRPr lang="nl-NL" dirty="0"/>
                    </a:p>
                  </a:txBody>
                  <a:tcPr/>
                </a:tc>
                <a:extLst>
                  <a:ext uri="{0D108BD9-81ED-4DB2-BD59-A6C34878D82A}">
                    <a16:rowId xmlns:a16="http://schemas.microsoft.com/office/drawing/2014/main" val="10001"/>
                  </a:ext>
                </a:extLst>
              </a:tr>
              <a:tr h="370840">
                <a:tc>
                  <a:txBody>
                    <a:bodyPr/>
                    <a:lstStyle/>
                    <a:p>
                      <a:r>
                        <a:rPr lang="nl-NL" dirty="0"/>
                        <a:t>Implementation</a:t>
                      </a:r>
                    </a:p>
                  </a:txBody>
                  <a:tcPr/>
                </a:tc>
                <a:tc>
                  <a:txBody>
                    <a:bodyPr/>
                    <a:lstStyle/>
                    <a:p>
                      <a:r>
                        <a:rPr lang="nl-NL" dirty="0"/>
                        <a:t>Relatively straigtforward</a:t>
                      </a:r>
                    </a:p>
                  </a:txBody>
                  <a:tcPr/>
                </a:tc>
                <a:tc>
                  <a:txBody>
                    <a:bodyPr/>
                    <a:lstStyle/>
                    <a:p>
                      <a:r>
                        <a:rPr lang="nl-NL" dirty="0"/>
                        <a:t>More difficult</a:t>
                      </a:r>
                    </a:p>
                  </a:txBody>
                  <a:tcPr/>
                </a:tc>
                <a:extLst>
                  <a:ext uri="{0D108BD9-81ED-4DB2-BD59-A6C34878D82A}">
                    <a16:rowId xmlns:a16="http://schemas.microsoft.com/office/drawing/2014/main" val="10002"/>
                  </a:ext>
                </a:extLst>
              </a:tr>
              <a:tr h="370840">
                <a:tc>
                  <a:txBody>
                    <a:bodyPr/>
                    <a:lstStyle/>
                    <a:p>
                      <a:r>
                        <a:rPr lang="nl-NL" dirty="0"/>
                        <a:t>Communication</a:t>
                      </a:r>
                    </a:p>
                  </a:txBody>
                  <a:tcPr/>
                </a:tc>
                <a:tc>
                  <a:txBody>
                    <a:bodyPr/>
                    <a:lstStyle/>
                    <a:p>
                      <a:r>
                        <a:rPr lang="nl-NL" dirty="0"/>
                        <a:t>Low to moderate</a:t>
                      </a:r>
                    </a:p>
                  </a:txBody>
                  <a:tcPr/>
                </a:tc>
                <a:tc>
                  <a:txBody>
                    <a:bodyPr/>
                    <a:lstStyle/>
                    <a:p>
                      <a:r>
                        <a:rPr lang="nl-NL" dirty="0"/>
                        <a:t>High</a:t>
                      </a:r>
                    </a:p>
                  </a:txBody>
                  <a:tcPr/>
                </a:tc>
                <a:extLst>
                  <a:ext uri="{0D108BD9-81ED-4DB2-BD59-A6C34878D82A}">
                    <a16:rowId xmlns:a16="http://schemas.microsoft.com/office/drawing/2014/main" val="10003"/>
                  </a:ext>
                </a:extLst>
              </a:tr>
              <a:tr h="370840">
                <a:tc>
                  <a:txBody>
                    <a:bodyPr/>
                    <a:lstStyle/>
                    <a:p>
                      <a:r>
                        <a:rPr lang="nl-NL" dirty="0"/>
                        <a:t>Typical use case</a:t>
                      </a:r>
                    </a:p>
                  </a:txBody>
                  <a:tcPr/>
                </a:tc>
                <a:tc>
                  <a:txBody>
                    <a:bodyPr/>
                    <a:lstStyle/>
                    <a:p>
                      <a:r>
                        <a:rPr lang="nl-NL" dirty="0"/>
                        <a:t>Speedup training</a:t>
                      </a:r>
                    </a:p>
                  </a:txBody>
                  <a:tcPr/>
                </a:tc>
                <a:tc>
                  <a:txBody>
                    <a:bodyPr/>
                    <a:lstStyle/>
                    <a:p>
                      <a:r>
                        <a:rPr lang="nl-NL" dirty="0"/>
                        <a:t>Models with large memory requirement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81487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9359678" cy="707886"/>
          </a:xfrm>
          <a:prstGeom prst="rect">
            <a:avLst/>
          </a:prstGeom>
        </p:spPr>
        <p:txBody>
          <a:bodyPr wrap="none">
            <a:spAutoFit/>
          </a:bodyPr>
          <a:lstStyle/>
          <a:p>
            <a:r>
              <a:rPr lang="nl-NL" sz="4000" dirty="0"/>
              <a:t>https://github.com/sara-nl/PraceHPML2022</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 xmlns:p14="http://schemas.microsoft.com/office/powerpoint/2010/main" xmlns:p15="http://schemas.microsoft.com/office/powerpoint/2012/main"/>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 2nd </a:t>
            </a:r>
            <a:r>
              <a:rPr lang="nl-NL" dirty="0" err="1"/>
              <a:t>day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9:00 – 9:45	Introduction to Parallel Computing (for Deep Learning) (Caspar van Leeuwen)</a:t>
            </a:r>
          </a:p>
          <a:p>
            <a:r>
              <a:rPr lang="nl-NL" sz="1400" dirty="0"/>
              <a:t>9:45 – 10:30	Understanding your hardware and hardware bottlenecks (Caspar van Leeuwen)</a:t>
            </a:r>
          </a:p>
          <a:p>
            <a:r>
              <a:rPr lang="nl-NL" sz="1400" dirty="0"/>
              <a:t>10:30 – 11:00	Coffee break</a:t>
            </a:r>
          </a:p>
          <a:p>
            <a:r>
              <a:rPr lang="nl-NL" sz="1400" dirty="0"/>
              <a:t>11:00 – 12:00	</a:t>
            </a:r>
            <a:r>
              <a:rPr lang="en-US" sz="1400" dirty="0"/>
              <a:t>Structure of Deep Learning Frameworks: computational graph, </a:t>
            </a:r>
            <a:r>
              <a:rPr lang="en-US" sz="1400" dirty="0" err="1"/>
              <a:t>autodiff</a:t>
            </a:r>
            <a:r>
              <a:rPr lang="en-US" sz="1400" dirty="0"/>
              <a:t>, and optimizers (Robert Jan </a:t>
            </a:r>
            <a:r>
              <a:rPr lang="nl-NL" sz="1400" dirty="0"/>
              <a:t>Schlimbach</a:t>
            </a:r>
            <a:r>
              <a:rPr lang="en-US" sz="1400" dirty="0"/>
              <a:t>)</a:t>
            </a:r>
          </a:p>
          <a:p>
            <a:r>
              <a:rPr lang="nl-NL" sz="1400" dirty="0"/>
              <a:t>12:00 – 13:00	Lunch Break</a:t>
            </a:r>
          </a:p>
          <a:p>
            <a:r>
              <a:rPr lang="nl-NL" sz="1400" dirty="0"/>
              <a:t>13:00 – 14:00	</a:t>
            </a:r>
            <a:r>
              <a:rPr lang="en-US" sz="1400" dirty="0"/>
              <a:t>Hands-on: Profiling </a:t>
            </a:r>
            <a:r>
              <a:rPr lang="en-US" sz="1400" dirty="0" err="1"/>
              <a:t>PyTorch</a:t>
            </a:r>
            <a:r>
              <a:rPr lang="en-US" sz="1400" dirty="0"/>
              <a:t> with </a:t>
            </a:r>
            <a:r>
              <a:rPr lang="en-US" sz="1400" dirty="0" err="1"/>
              <a:t>TensorBoard</a:t>
            </a:r>
            <a:r>
              <a:rPr lang="en-US" sz="1400" dirty="0"/>
              <a:t> (Caspar van Leeuwen)</a:t>
            </a:r>
            <a:endParaRPr lang="nl-NL" sz="1400" dirty="0"/>
          </a:p>
          <a:p>
            <a:r>
              <a:rPr lang="nl-NL" sz="1400" dirty="0"/>
              <a:t>14:00 – 15:00	</a:t>
            </a:r>
            <a:r>
              <a:rPr lang="en-US" sz="1400" dirty="0"/>
              <a:t>Hands-on: Data Parallelism with </a:t>
            </a:r>
            <a:r>
              <a:rPr lang="en-US" sz="1400" dirty="0" err="1"/>
              <a:t>PyTorch</a:t>
            </a:r>
            <a:r>
              <a:rPr lang="en-US" sz="1400" dirty="0"/>
              <a:t> Distributed (CIFAR10) (Bryan Cardenas Guevara)</a:t>
            </a:r>
            <a:endParaRPr lang="nl-NL" sz="1400" dirty="0"/>
          </a:p>
          <a:p>
            <a:r>
              <a:rPr lang="nl-NL" sz="1400" dirty="0"/>
              <a:t>15:00 – 15:30	Coffee break</a:t>
            </a:r>
          </a:p>
          <a:p>
            <a:r>
              <a:rPr lang="nl-NL" sz="1400" dirty="0"/>
              <a:t>15:30 – 16:00	Model sharding (Robert Jan Schlimbach)</a:t>
            </a:r>
          </a:p>
          <a:p>
            <a:r>
              <a:rPr lang="nl-NL" sz="1400" dirty="0"/>
              <a:t>16:00 –	…	Open Discussion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Goals: to understand…</a:t>
            </a:r>
          </a:p>
          <a:p>
            <a:r>
              <a:rPr lang="nl-NL" dirty="0"/>
              <a:t>benefits of parallellization</a:t>
            </a:r>
          </a:p>
          <a:p>
            <a:r>
              <a:rPr lang="nl-NL" dirty="0"/>
              <a:t>parallellization strategies </a:t>
            </a:r>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Performance considerations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Bottlenecks can be:</a:t>
            </a:r>
          </a:p>
          <a:p>
            <a:pPr>
              <a:buFont typeface="Arial" panose="020B0604020202020204" pitchFamily="34" charset="0"/>
              <a:buChar char="•"/>
            </a:pPr>
            <a:r>
              <a:rPr lang="nl-NL" dirty="0"/>
              <a:t>I/O, especially with distributed training (many processes reading the same files)</a:t>
            </a:r>
          </a:p>
          <a:p>
            <a:pPr marL="514350" lvl="1">
              <a:buFont typeface="Arial" panose="020B0604020202020204" pitchFamily="34" charset="0"/>
              <a:buChar char="•"/>
            </a:pPr>
            <a:r>
              <a:rPr lang="nl-NL" dirty="0"/>
              <a:t>Tip: don’t read many small files, pack samples together into a few large files</a:t>
            </a:r>
          </a:p>
          <a:p>
            <a:pPr>
              <a:buFont typeface="Arial" panose="020B0604020202020204" pitchFamily="34" charset="0"/>
              <a:buChar char="•"/>
            </a:pPr>
            <a:r>
              <a:rPr lang="nl-NL" dirty="0"/>
              <a:t>Communication</a:t>
            </a:r>
          </a:p>
          <a:p>
            <a:pPr marL="514350" lvl="1">
              <a:buFont typeface="Arial" panose="020B0604020202020204" pitchFamily="34" charset="0"/>
              <a:buChar char="•"/>
            </a:pPr>
            <a:r>
              <a:rPr lang="nl-NL" dirty="0"/>
              <a:t>Don’t use parameter servers. Use NCCL backend on NVIDIA GPUs. Don’t try to parallelize very light workloads – communication overhead too large</a:t>
            </a:r>
          </a:p>
          <a:p>
            <a:pPr>
              <a:buFont typeface="Arial" panose="020B0604020202020204" pitchFamily="34" charset="0"/>
              <a:buChar char="•"/>
            </a:pPr>
            <a:r>
              <a:rPr lang="en-US" dirty="0"/>
              <a:t>Memory bandwidth</a:t>
            </a:r>
          </a:p>
          <a:p>
            <a:pPr marL="514350" lvl="1">
              <a:buFont typeface="Arial" panose="020B0604020202020204" pitchFamily="34" charset="0"/>
              <a:buChar char="•"/>
            </a:pPr>
            <a:r>
              <a:rPr lang="en-US" dirty="0"/>
              <a:t>High level frameworks (</a:t>
            </a:r>
            <a:r>
              <a:rPr lang="en-US" dirty="0" err="1"/>
              <a:t>PyTorch</a:t>
            </a:r>
            <a:r>
              <a:rPr lang="en-US" dirty="0"/>
              <a:t>, TensorFlow) use optimized low level libraries (</a:t>
            </a:r>
            <a:r>
              <a:rPr lang="en-US" dirty="0" err="1"/>
              <a:t>cuDNN</a:t>
            </a:r>
            <a:r>
              <a:rPr lang="en-US" dirty="0"/>
              <a:t>, MKL-DNN, </a:t>
            </a:r>
            <a:r>
              <a:rPr lang="en-US" dirty="0" err="1"/>
              <a:t>etc</a:t>
            </a:r>
            <a:r>
              <a:rPr lang="en-US" dirty="0"/>
              <a:t>) for optimized</a:t>
            </a:r>
          </a:p>
          <a:p>
            <a:pPr marL="0" lvl="1" indent="0">
              <a:buNone/>
            </a:pP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5384448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18079</TotalTime>
  <Words>3025</Words>
  <Application>Microsoft Office PowerPoint</Application>
  <PresentationFormat>Widescreen</PresentationFormat>
  <Paragraphs>542</Paragraphs>
  <Slides>43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Cambria Math</vt:lpstr>
      <vt:lpstr>Courier New</vt:lpstr>
      <vt:lpstr>Helvetica Neue</vt:lpstr>
      <vt:lpstr>Open Sans</vt:lpstr>
      <vt:lpstr>Oswald</vt:lpstr>
      <vt:lpstr>SURF</vt:lpstr>
      <vt:lpstr>(INSTRUCTIES)</vt:lpstr>
      <vt:lpstr>PowerPoint Presentation</vt:lpstr>
      <vt:lpstr>PowerPoint Presentation</vt:lpstr>
      <vt:lpstr>Program, 2nd day</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Parallelization for deep learning</vt:lpstr>
      <vt:lpstr>Data Parallelism</vt:lpstr>
      <vt:lpstr>Model parallelism</vt:lpstr>
      <vt:lpstr>Hybrid model/data parallelism</vt:lpstr>
      <vt:lpstr>Pipeline parallelism</vt:lpstr>
      <vt:lpstr>Parallelization for deep learning</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Performance considerations</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486</cp:revision>
  <cp:lastPrinted>2019-06-12T07:01:08Z</cp:lastPrinted>
  <dcterms:created xsi:type="dcterms:W3CDTF">2018-10-01T11:25:03Z</dcterms:created>
  <dcterms:modified xsi:type="dcterms:W3CDTF">2022-06-27T16:19:52Z</dcterms:modified>
  <cp:category/>
</cp:coreProperties>
</file>