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52"/>
  </p:notesMasterIdLst>
  <p:handoutMasterIdLst>
    <p:handoutMasterId r:id="rId53"/>
  </p:handoutMasterIdLst>
  <p:sldIdLst>
    <p:sldId id="312" r:id="rId3"/>
    <p:sldId id="501" r:id="rId4"/>
    <p:sldId id="523" r:id="rId5"/>
    <p:sldId id="484" r:id="rId6"/>
    <p:sldId id="499" r:id="rId7"/>
    <p:sldId id="502" r:id="rId8"/>
    <p:sldId id="462" r:id="rId9"/>
    <p:sldId id="503" r:id="rId10"/>
    <p:sldId id="430" r:id="rId11"/>
    <p:sldId id="463" r:id="rId12"/>
    <p:sldId id="464" r:id="rId13"/>
    <p:sldId id="465" r:id="rId14"/>
    <p:sldId id="514" r:id="rId15"/>
    <p:sldId id="515" r:id="rId16"/>
    <p:sldId id="516" r:id="rId17"/>
    <p:sldId id="468" r:id="rId18"/>
    <p:sldId id="469" r:id="rId19"/>
    <p:sldId id="513" r:id="rId20"/>
    <p:sldId id="472" r:id="rId21"/>
    <p:sldId id="517" r:id="rId22"/>
    <p:sldId id="519" r:id="rId23"/>
    <p:sldId id="520" r:id="rId24"/>
    <p:sldId id="518" r:id="rId25"/>
    <p:sldId id="521" r:id="rId26"/>
    <p:sldId id="474" r:id="rId27"/>
    <p:sldId id="476" r:id="rId28"/>
    <p:sldId id="478" r:id="rId29"/>
    <p:sldId id="504" r:id="rId30"/>
    <p:sldId id="479" r:id="rId31"/>
    <p:sldId id="492" r:id="rId32"/>
    <p:sldId id="493" r:id="rId33"/>
    <p:sldId id="495" r:id="rId34"/>
    <p:sldId id="480" r:id="rId35"/>
    <p:sldId id="481" r:id="rId36"/>
    <p:sldId id="482" r:id="rId37"/>
    <p:sldId id="486" r:id="rId38"/>
    <p:sldId id="496" r:id="rId39"/>
    <p:sldId id="485" r:id="rId40"/>
    <p:sldId id="487" r:id="rId41"/>
    <p:sldId id="488" r:id="rId42"/>
    <p:sldId id="489" r:id="rId43"/>
    <p:sldId id="490" r:id="rId44"/>
    <p:sldId id="497" r:id="rId45"/>
    <p:sldId id="506" r:id="rId46"/>
    <p:sldId id="509" r:id="rId47"/>
    <p:sldId id="522" r:id="rId48"/>
    <p:sldId id="500" r:id="rId49"/>
    <p:sldId id="498" r:id="rId50"/>
    <p:sldId id="491" r:id="rId51"/>
  </p:sldIdLst>
  <p:sldSz cx="12192000" cy="6858000"/>
  <p:notesSz cx="6858000" cy="9144000"/>
  <p:custDataLst>
    <p:tags r:id="rId54"/>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523"/>
            <p14:sldId id="484"/>
            <p14:sldId id="499"/>
            <p14:sldId id="502"/>
            <p14:sldId id="462"/>
            <p14:sldId id="503"/>
            <p14:sldId id="430"/>
            <p14:sldId id="463"/>
            <p14:sldId id="464"/>
            <p14:sldId id="465"/>
            <p14:sldId id="514"/>
            <p14:sldId id="515"/>
            <p14:sldId id="516"/>
            <p14:sldId id="468"/>
            <p14:sldId id="469"/>
            <p14:sldId id="513"/>
            <p14:sldId id="472"/>
            <p14:sldId id="517"/>
            <p14:sldId id="519"/>
            <p14:sldId id="520"/>
            <p14:sldId id="518"/>
            <p14:sldId id="521"/>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22"/>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8" autoAdjust="0"/>
    <p:restoredTop sz="93395" autoAdjust="0"/>
  </p:normalViewPr>
  <p:slideViewPr>
    <p:cSldViewPr snapToGrid="0">
      <p:cViewPr varScale="1">
        <p:scale>
          <a:sx n="147" d="100"/>
          <a:sy n="147" d="100"/>
        </p:scale>
        <p:origin x="260"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5-10-2023</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5-10-2023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At the top, you see a model parallel training. Each color indicates a part of the model. However, since device 1 has to wait for the output of device zero, there is a lot of wait-time in model parallel training. </a:t>
            </a:r>
            <a:r>
              <a:rPr lang="en-US" dirty="0" err="1"/>
              <a:t>Essenitally</a:t>
            </a:r>
            <a:r>
              <a:rPr lang="en-US" dirty="0"/>
              <a:t>, all of the white space in this top figure represents devices that are idling. We can do this in a more efficient way using pipeline parallelism. In pipeline parallelism, we also shard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19</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44</a:t>
            </a:fld>
            <a:endParaRPr lang="nl-NL"/>
          </a:p>
        </p:txBody>
      </p:sp>
    </p:spTree>
    <p:extLst>
      <p:ext uri="{BB962C8B-B14F-4D97-AF65-F5344CB8AC3E}">
        <p14:creationId xmlns:p14="http://schemas.microsoft.com/office/powerpoint/2010/main" val="309952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5-10-2023</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microsoft.com/office/2007/relationships/hdphoto" Target="../media/hdphoto4.wdp"/><Relationship Id="rId3" Type="http://schemas.openxmlformats.org/officeDocument/2006/relationships/image" Target="../media/image30.jpeg"/><Relationship Id="rId7" Type="http://schemas.microsoft.com/office/2007/relationships/hdphoto" Target="../media/hdphoto1.wdp"/><Relationship Id="rId12" Type="http://schemas.openxmlformats.org/officeDocument/2006/relationships/image" Target="../media/image36.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hdphoto" Target="../media/hdphoto3.wdp"/><Relationship Id="rId5" Type="http://schemas.openxmlformats.org/officeDocument/2006/relationships/image" Target="../media/image32.jpeg"/><Relationship Id="rId10" Type="http://schemas.openxmlformats.org/officeDocument/2006/relationships/image" Target="../media/image35.png"/><Relationship Id="rId4" Type="http://schemas.openxmlformats.org/officeDocument/2006/relationships/image" Target="../media/image31.jpe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30.jpeg"/><Relationship Id="rId12" Type="http://schemas.openxmlformats.org/officeDocument/2006/relationships/image" Target="../media/image34.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jpe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struction-level_paralleli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Embarrassingly_parall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1811.06965" TargetMode="External"/><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orovod.readthedocs.io/en/stable/tensorflow.html" TargetMode="External"/><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 Id="rId6" Type="http://schemas.openxmlformats.org/officeDocument/2006/relationships/hyperlink" Target="https://pytorch-lightning.readthedocs.io/en/latest/clouds/cluster.html#slurm-managed-cluster" TargetMode="External"/><Relationship Id="rId5" Type="http://schemas.openxmlformats.org/officeDocument/2006/relationships/hyperlink" Target="https://horovod.readthedocs.io/en/stable/pytorch.html" TargetMode="External"/><Relationship Id="rId4" Type="http://schemas.openxmlformats.org/officeDocument/2006/relationships/hyperlink" Target="https://pytorch.org/tutorials/intermediate/dist_tuto.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What types of parallelization exist?</a:t>
            </a:r>
          </a:p>
          <a:p>
            <a:pPr>
              <a:buFont typeface="Arial" panose="020B0604020202020204" pitchFamily="34" charset="0"/>
              <a:buChar char="•"/>
            </a:pPr>
            <a:r>
              <a:rPr lang="en-US" dirty="0"/>
              <a:t>Instruction level parallelism</a:t>
            </a:r>
          </a:p>
          <a:p>
            <a:pPr>
              <a:buFont typeface="Arial" panose="020B0604020202020204" pitchFamily="34" charset="0"/>
              <a:buChar char="•"/>
            </a:pPr>
            <a:r>
              <a:rPr lang="en-US" dirty="0"/>
              <a:t>Embarrassingly parallel</a:t>
            </a:r>
          </a:p>
          <a:p>
            <a:pPr>
              <a:buFont typeface="Arial" panose="020B0604020202020204" pitchFamily="34" charset="0"/>
              <a:buChar char="•"/>
            </a:pPr>
            <a:r>
              <a:rPr lang="en-US" dirty="0"/>
              <a:t>Data parallel</a:t>
            </a:r>
            <a:endParaRPr lang="nl-NL" dirty="0"/>
          </a:p>
          <a:p>
            <a:pPr>
              <a:buFont typeface="Arial" panose="020B0604020202020204" pitchFamily="34" charset="0"/>
              <a:buChar char="•"/>
            </a:pPr>
            <a:r>
              <a:rPr lang="nl-NL" dirty="0"/>
              <a:t>Model parallel</a:t>
            </a:r>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t>Pipeline </a:t>
            </a:r>
            <a:r>
              <a:rPr lang="nl-NL" dirty="0" err="1"/>
              <a:t>parallelism</a:t>
            </a:r>
            <a:endParaRPr lang="nl-NL"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cxnSp>
        <p:nvCxnSpPr>
          <p:cNvPr id="10" name="Straight Arrow Connector 9">
            <a:extLst>
              <a:ext uri="{FF2B5EF4-FFF2-40B4-BE49-F238E27FC236}">
                <a16:creationId xmlns:a16="http://schemas.microsoft.com/office/drawing/2014/main" id="{51199A66-A9AA-E73B-5F76-39349F5C0FBF}"/>
              </a:ext>
            </a:extLst>
          </p:cNvPr>
          <p:cNvCxnSpPr/>
          <p:nvPr/>
        </p:nvCxnSpPr>
        <p:spPr>
          <a:xfrm>
            <a:off x="5515886" y="2280716"/>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418611-AE1F-9A8C-6234-EBE85BDC8AD0}"/>
              </a:ext>
            </a:extLst>
          </p:cNvPr>
          <p:cNvSpPr txBox="1"/>
          <p:nvPr/>
        </p:nvSpPr>
        <p:spPr>
          <a:xfrm>
            <a:off x="6223749" y="2644610"/>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37347362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Instruction level parallelism</a:t>
            </a:r>
          </a:p>
          <a:p>
            <a:pPr marL="569913" lvl="1">
              <a:buFont typeface="Arial" panose="020B0604020202020204" pitchFamily="34" charset="0"/>
              <a:buChar char="•"/>
            </a:pPr>
            <a:r>
              <a:rPr lang="en-US" dirty="0"/>
              <a:t>Executing multiple instructions (e.g. additions) in parallel</a:t>
            </a:r>
          </a:p>
          <a:p>
            <a:pPr marL="569913" lvl="1">
              <a:buFont typeface="Arial" panose="020B0604020202020204" pitchFamily="34" charset="0"/>
              <a:buChar char="•"/>
            </a:pPr>
            <a:r>
              <a:rPr lang="en-US" dirty="0"/>
              <a:t>Examples: vector instructions (CPU), Tensor Cores (GPU)</a:t>
            </a:r>
          </a:p>
          <a:p>
            <a:pPr marL="569913" lvl="1">
              <a:buFont typeface="Arial" panose="020B0604020202020204" pitchFamily="34" charset="0"/>
              <a:buChar char="•"/>
            </a:pPr>
            <a:r>
              <a:rPr lang="en-US" dirty="0">
                <a:hlinkClick r:id="rId2"/>
              </a:rPr>
              <a:t>https://en.wikipedia.org/wiki/Instruction-level_parallelism</a:t>
            </a:r>
            <a:r>
              <a:rPr lang="en-US" dirty="0"/>
              <a:t> </a:t>
            </a:r>
          </a:p>
          <a:p>
            <a:pPr marL="569913" lvl="1">
              <a:buFont typeface="Arial" panose="020B0604020202020204" pitchFamily="34" charset="0"/>
              <a:buChar char="•"/>
            </a:pPr>
            <a:r>
              <a:rPr lang="en-US" dirty="0"/>
              <a:t>More this afternoon!</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graphicFrame>
        <p:nvGraphicFramePr>
          <p:cNvPr id="6" name="Table 2">
            <a:extLst>
              <a:ext uri="{FF2B5EF4-FFF2-40B4-BE49-F238E27FC236}">
                <a16:creationId xmlns:a16="http://schemas.microsoft.com/office/drawing/2014/main" id="{7142D620-9FF3-1DAE-FA9E-07BEB322F5FD}"/>
              </a:ext>
            </a:extLst>
          </p:cNvPr>
          <p:cNvGraphicFramePr>
            <a:graphicFrameLocks noGrp="1"/>
          </p:cNvGraphicFramePr>
          <p:nvPr>
            <p:extLst>
              <p:ext uri="{D42A27DB-BD31-4B8C-83A1-F6EECF244321}">
                <p14:modId xmlns:p14="http://schemas.microsoft.com/office/powerpoint/2010/main" val="535561961"/>
              </p:ext>
            </p:extLst>
          </p:nvPr>
        </p:nvGraphicFramePr>
        <p:xfrm>
          <a:off x="2797322" y="4533275"/>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1.1</a:t>
                      </a:r>
                    </a:p>
                  </a:txBody>
                  <a:tcPr anchor="ctr">
                    <a:solidFill>
                      <a:srgbClr val="BACAD0"/>
                    </a:solidFill>
                  </a:tcPr>
                </a:tc>
                <a:tc>
                  <a:txBody>
                    <a:bodyPr/>
                    <a:lstStyle/>
                    <a:p>
                      <a:pPr algn="ctr"/>
                      <a:r>
                        <a:rPr lang="en-US" dirty="0">
                          <a:solidFill>
                            <a:schemeClr val="tx1"/>
                          </a:solidFill>
                        </a:rPr>
                        <a:t>3.7</a:t>
                      </a:r>
                    </a:p>
                  </a:txBody>
                  <a:tcPr anchor="ctr">
                    <a:solidFill>
                      <a:srgbClr val="BACAD0"/>
                    </a:solidFill>
                  </a:tcPr>
                </a:tc>
                <a:tc>
                  <a:txBody>
                    <a:bodyPr/>
                    <a:lstStyle/>
                    <a:p>
                      <a:pPr algn="ctr"/>
                      <a:r>
                        <a:rPr lang="en-US" dirty="0">
                          <a:solidFill>
                            <a:schemeClr val="tx1"/>
                          </a:solidFill>
                        </a:rPr>
                        <a:t>-1.6</a:t>
                      </a:r>
                    </a:p>
                  </a:txBody>
                  <a:tcPr anchor="ctr">
                    <a:solidFill>
                      <a:srgbClr val="BACAD0"/>
                    </a:solidFill>
                  </a:tcPr>
                </a:tc>
                <a:tc>
                  <a:txBody>
                    <a:bodyPr/>
                    <a:lstStyle/>
                    <a:p>
                      <a:pPr algn="ctr"/>
                      <a:r>
                        <a:rPr lang="en-US" dirty="0">
                          <a:solidFill>
                            <a:schemeClr val="tx1"/>
                          </a:solidFill>
                        </a:rPr>
                        <a:t>2.3</a:t>
                      </a:r>
                    </a:p>
                  </a:txBody>
                  <a:tcPr anchor="ctr">
                    <a:solidFill>
                      <a:srgbClr val="BACAD0"/>
                    </a:solidFill>
                  </a:tcPr>
                </a:tc>
                <a:extLst>
                  <a:ext uri="{0D108BD9-81ED-4DB2-BD59-A6C34878D82A}">
                    <a16:rowId xmlns:a16="http://schemas.microsoft.com/office/drawing/2014/main" val="4071202945"/>
                  </a:ext>
                </a:extLst>
              </a:tr>
            </a:tbl>
          </a:graphicData>
        </a:graphic>
      </p:graphicFrame>
      <p:graphicFrame>
        <p:nvGraphicFramePr>
          <p:cNvPr id="7" name="Table 2">
            <a:extLst>
              <a:ext uri="{FF2B5EF4-FFF2-40B4-BE49-F238E27FC236}">
                <a16:creationId xmlns:a16="http://schemas.microsoft.com/office/drawing/2014/main" id="{59E5D436-A3FB-76EE-7B42-B58EBF8E93E1}"/>
              </a:ext>
            </a:extLst>
          </p:cNvPr>
          <p:cNvGraphicFramePr>
            <a:graphicFrameLocks noGrp="1"/>
          </p:cNvGraphicFramePr>
          <p:nvPr>
            <p:extLst>
              <p:ext uri="{D42A27DB-BD31-4B8C-83A1-F6EECF244321}">
                <p14:modId xmlns:p14="http://schemas.microsoft.com/office/powerpoint/2010/main" val="986842396"/>
              </p:ext>
            </p:extLst>
          </p:nvPr>
        </p:nvGraphicFramePr>
        <p:xfrm>
          <a:off x="2797322" y="5312039"/>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-3.4</a:t>
                      </a:r>
                    </a:p>
                  </a:txBody>
                  <a:tcPr anchor="ctr">
                    <a:solidFill>
                      <a:srgbClr val="BACAD0"/>
                    </a:solidFill>
                  </a:tcPr>
                </a:tc>
                <a:tc>
                  <a:txBody>
                    <a:bodyPr/>
                    <a:lstStyle/>
                    <a:p>
                      <a:pPr algn="ctr"/>
                      <a:r>
                        <a:rPr lang="en-US" dirty="0">
                          <a:solidFill>
                            <a:schemeClr val="tx1"/>
                          </a:solidFill>
                        </a:rPr>
                        <a:t>1.7</a:t>
                      </a:r>
                    </a:p>
                  </a:txBody>
                  <a:tcPr anchor="ctr">
                    <a:solidFill>
                      <a:srgbClr val="BACAD0"/>
                    </a:solidFill>
                  </a:tcPr>
                </a:tc>
                <a:tc>
                  <a:txBody>
                    <a:bodyPr/>
                    <a:lstStyle/>
                    <a:p>
                      <a:pPr algn="ctr"/>
                      <a:r>
                        <a:rPr lang="en-US" dirty="0">
                          <a:solidFill>
                            <a:schemeClr val="tx1"/>
                          </a:solidFill>
                        </a:rPr>
                        <a:t>-0.2</a:t>
                      </a:r>
                    </a:p>
                  </a:txBody>
                  <a:tcPr anchor="ctr">
                    <a:solidFill>
                      <a:srgbClr val="BACAD0"/>
                    </a:solidFill>
                  </a:tcPr>
                </a:tc>
                <a:tc>
                  <a:txBody>
                    <a:bodyPr/>
                    <a:lstStyle/>
                    <a:p>
                      <a:pPr algn="ctr"/>
                      <a:r>
                        <a:rPr lang="en-US" dirty="0">
                          <a:solidFill>
                            <a:schemeClr val="tx1"/>
                          </a:solidFill>
                        </a:rPr>
                        <a:t>5.2</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8" name="TextBox 7">
            <a:extLst>
              <a:ext uri="{FF2B5EF4-FFF2-40B4-BE49-F238E27FC236}">
                <a16:creationId xmlns:a16="http://schemas.microsoft.com/office/drawing/2014/main" id="{8A75BC5F-8130-273A-A248-0BC031AAA83A}"/>
              </a:ext>
            </a:extLst>
          </p:cNvPr>
          <p:cNvSpPr txBox="1"/>
          <p:nvPr/>
        </p:nvSpPr>
        <p:spPr>
          <a:xfrm>
            <a:off x="2340064" y="4564806"/>
            <a:ext cx="533067" cy="369332"/>
          </a:xfrm>
          <a:prstGeom prst="rect">
            <a:avLst/>
          </a:prstGeom>
          <a:noFill/>
        </p:spPr>
        <p:txBody>
          <a:bodyPr wrap="square" rtlCol="0">
            <a:spAutoFit/>
          </a:bodyPr>
          <a:lstStyle/>
          <a:p>
            <a:r>
              <a:rPr lang="en-US" dirty="0"/>
              <a:t>X =</a:t>
            </a:r>
          </a:p>
        </p:txBody>
      </p:sp>
      <p:sp>
        <p:nvSpPr>
          <p:cNvPr id="9" name="TextBox 8">
            <a:extLst>
              <a:ext uri="{FF2B5EF4-FFF2-40B4-BE49-F238E27FC236}">
                <a16:creationId xmlns:a16="http://schemas.microsoft.com/office/drawing/2014/main" id="{EA7F0BA3-B6FC-E3DD-F6F6-815ECDC7D9E6}"/>
              </a:ext>
            </a:extLst>
          </p:cNvPr>
          <p:cNvSpPr txBox="1"/>
          <p:nvPr/>
        </p:nvSpPr>
        <p:spPr>
          <a:xfrm>
            <a:off x="2340065" y="5343570"/>
            <a:ext cx="590806" cy="369332"/>
          </a:xfrm>
          <a:prstGeom prst="rect">
            <a:avLst/>
          </a:prstGeom>
          <a:noFill/>
        </p:spPr>
        <p:txBody>
          <a:bodyPr wrap="square" rtlCol="0">
            <a:spAutoFit/>
          </a:bodyPr>
          <a:lstStyle/>
          <a:p>
            <a:r>
              <a:rPr lang="en-US" dirty="0"/>
              <a:t>Y = </a:t>
            </a:r>
          </a:p>
        </p:txBody>
      </p:sp>
      <p:graphicFrame>
        <p:nvGraphicFramePr>
          <p:cNvPr id="12" name="Table 2">
            <a:extLst>
              <a:ext uri="{FF2B5EF4-FFF2-40B4-BE49-F238E27FC236}">
                <a16:creationId xmlns:a16="http://schemas.microsoft.com/office/drawing/2014/main" id="{61F8FCE7-8D23-3051-847C-884A3C5121C8}"/>
              </a:ext>
            </a:extLst>
          </p:cNvPr>
          <p:cNvGraphicFramePr>
            <a:graphicFrameLocks noGrp="1"/>
          </p:cNvGraphicFramePr>
          <p:nvPr>
            <p:extLst>
              <p:ext uri="{D42A27DB-BD31-4B8C-83A1-F6EECF244321}">
                <p14:modId xmlns:p14="http://schemas.microsoft.com/office/powerpoint/2010/main" val="1813369628"/>
              </p:ext>
            </p:extLst>
          </p:nvPr>
        </p:nvGraphicFramePr>
        <p:xfrm>
          <a:off x="5631537" y="4872583"/>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-2.3</a:t>
                      </a:r>
                    </a:p>
                  </a:txBody>
                  <a:tcPr anchor="ctr">
                    <a:solidFill>
                      <a:srgbClr val="BACAD0"/>
                    </a:solidFill>
                  </a:tcPr>
                </a:tc>
                <a:tc>
                  <a:txBody>
                    <a:bodyPr/>
                    <a:lstStyle/>
                    <a:p>
                      <a:pPr algn="ctr"/>
                      <a:r>
                        <a:rPr lang="en-US" dirty="0">
                          <a:solidFill>
                            <a:schemeClr val="tx1"/>
                          </a:solidFill>
                        </a:rPr>
                        <a:t>5.4</a:t>
                      </a:r>
                    </a:p>
                  </a:txBody>
                  <a:tcPr anchor="ctr">
                    <a:solidFill>
                      <a:srgbClr val="BACAD0"/>
                    </a:solidFill>
                  </a:tcPr>
                </a:tc>
                <a:tc>
                  <a:txBody>
                    <a:bodyPr/>
                    <a:lstStyle/>
                    <a:p>
                      <a:pPr algn="ctr"/>
                      <a:r>
                        <a:rPr lang="en-US" dirty="0">
                          <a:solidFill>
                            <a:schemeClr val="tx1"/>
                          </a:solidFill>
                        </a:rPr>
                        <a:t>-1.8</a:t>
                      </a:r>
                    </a:p>
                  </a:txBody>
                  <a:tcPr anchor="ctr">
                    <a:solidFill>
                      <a:srgbClr val="BACAD0"/>
                    </a:solidFill>
                  </a:tcPr>
                </a:tc>
                <a:tc>
                  <a:txBody>
                    <a:bodyPr/>
                    <a:lstStyle/>
                    <a:p>
                      <a:pPr algn="ctr"/>
                      <a:r>
                        <a:rPr lang="en-US" dirty="0">
                          <a:solidFill>
                            <a:schemeClr val="tx1"/>
                          </a:solidFill>
                        </a:rPr>
                        <a:t>7.5</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13" name="TextBox 12">
            <a:extLst>
              <a:ext uri="{FF2B5EF4-FFF2-40B4-BE49-F238E27FC236}">
                <a16:creationId xmlns:a16="http://schemas.microsoft.com/office/drawing/2014/main" id="{96F1FCB5-5424-EB1F-70B9-EBEE465055B3}"/>
              </a:ext>
            </a:extLst>
          </p:cNvPr>
          <p:cNvSpPr txBox="1"/>
          <p:nvPr/>
        </p:nvSpPr>
        <p:spPr>
          <a:xfrm>
            <a:off x="5170658" y="4832946"/>
            <a:ext cx="423174" cy="461665"/>
          </a:xfrm>
          <a:prstGeom prst="rect">
            <a:avLst/>
          </a:prstGeom>
          <a:noFill/>
        </p:spPr>
        <p:txBody>
          <a:bodyPr wrap="square" rtlCol="0">
            <a:spAutoFit/>
          </a:bodyPr>
          <a:lstStyle/>
          <a:p>
            <a:r>
              <a:rPr lang="en-US" sz="2400" dirty="0"/>
              <a:t>=</a:t>
            </a:r>
          </a:p>
        </p:txBody>
      </p:sp>
      <p:sp>
        <p:nvSpPr>
          <p:cNvPr id="14" name="TextBox 13">
            <a:extLst>
              <a:ext uri="{FF2B5EF4-FFF2-40B4-BE49-F238E27FC236}">
                <a16:creationId xmlns:a16="http://schemas.microsoft.com/office/drawing/2014/main" id="{7523C04C-9649-A5CC-AF9E-02EA0DEDFBC4}"/>
              </a:ext>
            </a:extLst>
          </p:cNvPr>
          <p:cNvSpPr txBox="1"/>
          <p:nvPr/>
        </p:nvSpPr>
        <p:spPr>
          <a:xfrm>
            <a:off x="3793265" y="4855706"/>
            <a:ext cx="423174"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1659596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Embarrassingly parallel</a:t>
            </a:r>
          </a:p>
          <a:p>
            <a:pPr marL="569913" lvl="1">
              <a:buFont typeface="Arial" panose="020B0604020202020204" pitchFamily="34" charset="0"/>
              <a:buChar char="•"/>
            </a:pPr>
            <a:r>
              <a:rPr lang="en-US" dirty="0"/>
              <a:t>A workload or problem where little or no effort is needed to separate into number of parallel tasks</a:t>
            </a:r>
          </a:p>
          <a:p>
            <a:pPr marL="569913" lvl="1">
              <a:buFont typeface="Arial" panose="020B0604020202020204" pitchFamily="34" charset="0"/>
              <a:buChar char="•"/>
            </a:pPr>
            <a:r>
              <a:rPr lang="en-US" dirty="0"/>
              <a:t>Examples: hyperparameter grid search, training multiple model architectures</a:t>
            </a:r>
          </a:p>
          <a:p>
            <a:pPr marL="569913" lvl="1">
              <a:buFont typeface="Arial" panose="020B0604020202020204" pitchFamily="34" charset="0"/>
              <a:buChar char="•"/>
            </a:pPr>
            <a:r>
              <a:rPr lang="en-US" dirty="0">
                <a:hlinkClick r:id="rId2"/>
              </a:rPr>
              <a:t>https://en.wikipedia.org/wiki/Embarrassingly_parallel</a:t>
            </a:r>
            <a:r>
              <a:rPr lang="en-US"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34921548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model, single set of hyperparameters, but </a:t>
            </a:r>
            <a:r>
              <a:rPr lang="en-US" b="1" i="1" dirty="0"/>
              <a:t>faster</a:t>
            </a:r>
            <a:endParaRPr lang="en-US" b="1" dirty="0"/>
          </a:p>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71047" y="541050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71047" y="3917362"/>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26768" y="3931907"/>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26768" y="5359295"/>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68606" y="4201630"/>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45890" y="5125332"/>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45889" y="3702204"/>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04051" y="5657866"/>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14989" y="4273969"/>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05955" y="4673810"/>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83807" y="4332272"/>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21701" y="5069135"/>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a:t>
            </a:r>
            <a:r>
              <a:rPr lang="en-US" b="1" i="1" dirty="0"/>
              <a:t>very big</a:t>
            </a:r>
            <a:r>
              <a:rPr lang="en-US" b="1" dirty="0"/>
              <a:t> </a:t>
            </a:r>
            <a:r>
              <a:rPr lang="en-US" dirty="0"/>
              <a:t>model, single set of hyperparameters</a:t>
            </a:r>
          </a:p>
          <a:p>
            <a:pPr>
              <a:buFont typeface="Arial" panose="020B0604020202020204" pitchFamily="34" charset="0"/>
              <a:buChar char="•"/>
            </a:pPr>
            <a:r>
              <a:rPr lang="en-US" dirty="0"/>
              <a:t>Split the model over multiple processors (CPUs/GPUs)</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r>
              <a:rPr lang="nl-NL" dirty="0"/>
              <a:t>See https://pytorch.org/docs/stable/pipeline.html</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3"/>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4"/>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5"/>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6"/>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7"/>
          <a:stretch/>
        </p:blipFill>
        <p:spPr>
          <a:xfrm>
            <a:off x="1145409" y="2902225"/>
            <a:ext cx="8275660" cy="3704106"/>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8"/>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457399" y="1262990"/>
            <a:ext cx="11272188" cy="707886"/>
          </a:xfrm>
          <a:prstGeom prst="rect">
            <a:avLst/>
          </a:prstGeom>
        </p:spPr>
        <p:txBody>
          <a:bodyPr wrap="none">
            <a:spAutoFit/>
          </a:bodyPr>
          <a:lstStyle/>
          <a:p>
            <a:r>
              <a:rPr lang="nl-NL" sz="4000" dirty="0"/>
              <a:t>https://github.com/sara-nl/MLonHPC_2day_Okt2023</a:t>
            </a:r>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34811745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270588" y="1026367"/>
            <a:ext cx="7501812" cy="5131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p:nvPr/>
        </p:nvCxnSpPr>
        <p:spPr>
          <a:xfrm>
            <a:off x="7772400" y="1278294"/>
            <a:ext cx="37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8476453" y="1026367"/>
            <a:ext cx="2230017" cy="553998"/>
          </a:xfrm>
          <a:prstGeom prst="rect">
            <a:avLst/>
          </a:prstGeom>
          <a:noFill/>
        </p:spPr>
        <p:txBody>
          <a:bodyPr wrap="square" lIns="0" tIns="0" rIns="0" bIns="0" rtlCol="0">
            <a:spAutoFit/>
          </a:bodyPr>
          <a:lstStyle/>
          <a:p>
            <a:pPr algn="l"/>
            <a:r>
              <a:rPr lang="en-US" dirty="0"/>
              <a:t>Any cluster will do, no fast network needed</a:t>
            </a:r>
          </a:p>
        </p:txBody>
      </p:sp>
    </p:spTree>
    <p:extLst>
      <p:ext uri="{BB962C8B-B14F-4D97-AF65-F5344CB8AC3E}">
        <p14:creationId xmlns:p14="http://schemas.microsoft.com/office/powerpoint/2010/main" val="264677087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186612" y="1552369"/>
            <a:ext cx="9451909" cy="19839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a:cxnSpLocks/>
          </p:cNvCxnSpPr>
          <p:nvPr/>
        </p:nvCxnSpPr>
        <p:spPr>
          <a:xfrm>
            <a:off x="4926155" y="3741576"/>
            <a:ext cx="0"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2666037" y="4404050"/>
            <a:ext cx="5084533" cy="553998"/>
          </a:xfrm>
          <a:prstGeom prst="rect">
            <a:avLst/>
          </a:prstGeom>
          <a:noFill/>
        </p:spPr>
        <p:txBody>
          <a:bodyPr wrap="square" lIns="0" tIns="0" rIns="0" bIns="0" rtlCol="0">
            <a:spAutoFit/>
          </a:bodyPr>
          <a:lstStyle/>
          <a:p>
            <a:pPr algn="l"/>
            <a:r>
              <a:rPr lang="en-US" dirty="0"/>
              <a:t>HPC cluster needed, i.e. with fast network and fast connections between e.g. GPUs in a single node</a:t>
            </a:r>
          </a:p>
        </p:txBody>
      </p:sp>
    </p:spTree>
    <p:extLst>
      <p:ext uri="{BB962C8B-B14F-4D97-AF65-F5344CB8AC3E}">
        <p14:creationId xmlns:p14="http://schemas.microsoft.com/office/powerpoint/2010/main" val="39922039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marL="0" indent="0">
              <a:buNone/>
            </a:pPr>
            <a:endParaRPr lang="en-US" dirty="0"/>
          </a:p>
          <a:p>
            <a:pPr marL="0" indent="0">
              <a:buNone/>
            </a:pPr>
            <a:r>
              <a:rPr lang="en-US" dirty="0"/>
              <a:t>Note: use data parallel whenever you can. Use model / Pipeline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Reduced precision datatypes (discussed later today)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83456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hyperparameter grid search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30621280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p15="http://schemas.microsoft.com/office/powerpoint/2012/main" xmlns:p14="http://schemas.microsoft.com/office/powerpoint/2010/main" xmlns=""/>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Course plan Day 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600" dirty="0"/>
              <a:t>9:30 – 10:45	Software installations on HPC systems (Caspar van Leeuwen)</a:t>
            </a:r>
          </a:p>
          <a:p>
            <a:r>
              <a:rPr lang="nl-NL" sz="1600" dirty="0"/>
              <a:t>10:45 – 11:00	Coffee break</a:t>
            </a:r>
          </a:p>
          <a:p>
            <a:r>
              <a:rPr lang="nl-NL" sz="1600" dirty="0"/>
              <a:t>11:00 – 11:30	</a:t>
            </a:r>
            <a:r>
              <a:rPr lang="en-US" sz="1600" dirty="0"/>
              <a:t>Packed file formats (Caspar van Leeuwen)</a:t>
            </a:r>
          </a:p>
          <a:p>
            <a:r>
              <a:rPr lang="nl-NL" sz="1600" dirty="0"/>
              <a:t>11:30 – 12:15	Hands-on: </a:t>
            </a:r>
            <a:r>
              <a:rPr lang="en-US" sz="1600" dirty="0"/>
              <a:t>Packed file formats (Monica </a:t>
            </a:r>
            <a:r>
              <a:rPr lang="en-US" sz="1600" dirty="0" err="1"/>
              <a:t>Rotulo</a:t>
            </a:r>
            <a:r>
              <a:rPr lang="en-US" sz="1600" dirty="0"/>
              <a:t>)</a:t>
            </a:r>
            <a:endParaRPr lang="nl-NL" sz="1600" dirty="0"/>
          </a:p>
          <a:p>
            <a:r>
              <a:rPr lang="nl-NL" sz="1600" dirty="0"/>
              <a:t>12:15 – 13:15	Lunch Break</a:t>
            </a:r>
          </a:p>
          <a:p>
            <a:r>
              <a:rPr lang="nl-NL" sz="1600" dirty="0"/>
              <a:t>13:15 – 14:45	</a:t>
            </a:r>
            <a:r>
              <a:rPr lang="en-US" sz="1600" dirty="0"/>
              <a:t>Parallel Computing for Deep Learning (Caspar van Leeuwen &amp; Monica </a:t>
            </a:r>
            <a:r>
              <a:rPr lang="en-US" sz="1600" dirty="0" err="1"/>
              <a:t>Rotulo</a:t>
            </a:r>
            <a:r>
              <a:rPr lang="en-US" sz="1600" dirty="0"/>
              <a:t>)</a:t>
            </a:r>
          </a:p>
          <a:p>
            <a:r>
              <a:rPr lang="en-US" sz="1600" dirty="0"/>
              <a:t>14:45</a:t>
            </a:r>
            <a:r>
              <a:rPr lang="nl-NL" sz="1600" dirty="0"/>
              <a:t> – </a:t>
            </a:r>
            <a:r>
              <a:rPr lang="en-US" sz="1600" dirty="0"/>
              <a:t>15:00	Coffee Break</a:t>
            </a:r>
            <a:endParaRPr lang="nl-NL" sz="1600" dirty="0"/>
          </a:p>
          <a:p>
            <a:r>
              <a:rPr lang="nl-NL" sz="1600" dirty="0"/>
              <a:t>15:00 – 15:45	</a:t>
            </a:r>
            <a:r>
              <a:rPr lang="en-US" sz="1600" dirty="0"/>
              <a:t>Hardware and software features to accelerate deep learning (Robert Jan Schlimbach)</a:t>
            </a:r>
            <a:endParaRPr lang="nl-NL" sz="1600" dirty="0"/>
          </a:p>
          <a:p>
            <a:r>
              <a:rPr lang="nl-NL" sz="1600" dirty="0"/>
              <a:t>15:45 – 16:45	Profiling to understand your neural network’s performance (</a:t>
            </a:r>
            <a:r>
              <a:rPr lang="en-US" sz="1600" dirty="0"/>
              <a:t>Robert Jan Schlimbach</a:t>
            </a:r>
            <a:r>
              <a:rPr lang="nl-NL" sz="1600" dirty="0"/>
              <a:t>)</a:t>
            </a:r>
          </a:p>
          <a:p>
            <a:r>
              <a:rPr lang="nl-NL" sz="1600" dirty="0"/>
              <a:t>16:45 – 17:00	Questions, wrap up</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9033838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another worker finishes, it does an update on the </a:t>
                </a:r>
                <a:r>
                  <a:rPr lang="en-US" i="1" dirty="0"/>
                  <a:t>current</a:t>
                </a:r>
                <a:r>
                  <a:rPr lang="en-US" dirty="0"/>
                  <a:t> set of weights (even though the gradient may have be computed based on an earlier version of the weights)</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xmlns=""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rotWithShape="0">
                <a:blip r:embed="rId3"/>
                <a:stretch>
                  <a:fillRect l="-1766" t="-1682" r="-1902"/>
                </a:stretch>
              </a:blipFill>
            </p:spPr>
            <p:txBody>
              <a:bodyPr/>
              <a:lstStyle/>
              <a:p>
                <a:r>
                  <a:rPr lang="nl-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r>
              <a:rPr lang="nl-NL" dirty="0"/>
              <a:t>benefits of parallellization</a:t>
            </a:r>
          </a:p>
          <a:p>
            <a:r>
              <a:rPr lang="nl-NL" dirty="0"/>
              <a:t>parallellization strategies </a:t>
            </a:r>
          </a:p>
          <a:p>
            <a:r>
              <a:rPr lang="nl-NL" dirty="0"/>
              <a:t>Hands-on: </a:t>
            </a:r>
            <a:r>
              <a:rPr lang="en-US" dirty="0"/>
              <a:t>hyperparameter grid search on an HPC system</a:t>
            </a:r>
            <a:endParaRPr lang="nl-NL" dirty="0"/>
          </a:p>
          <a:p>
            <a:r>
              <a:rPr lang="nl-NL" dirty="0"/>
              <a:t>parallel stochastic gradient descent (SGD)</a:t>
            </a:r>
          </a:p>
          <a:p>
            <a:r>
              <a:rPr lang="nl-NL" dirty="0"/>
              <a:t>synchronous </a:t>
            </a:r>
            <a:r>
              <a:rPr lang="nl-NL" dirty="0">
                <a:solidFill>
                  <a:schemeClr val="bg1">
                    <a:lumMod val="50000"/>
                  </a:schemeClr>
                </a:solidFill>
              </a:rPr>
              <a:t>and asynchronous </a:t>
            </a:r>
            <a:r>
              <a:rPr lang="nl-NL" dirty="0"/>
              <a:t>parallel SGD</a:t>
            </a:r>
          </a:p>
          <a:p>
            <a:r>
              <a:rPr lang="nl-NL" dirty="0"/>
              <a:t>communication backends</a:t>
            </a:r>
          </a:p>
          <a:p>
            <a:r>
              <a:rPr lang="nl-NL" dirty="0"/>
              <a:t>frameworks for distributed deep learning</a:t>
            </a:r>
          </a:p>
          <a:p>
            <a:r>
              <a:rPr lang="nl-NL" dirty="0"/>
              <a:t>documentation of distributed DL frameworks</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a:t>
            </a:r>
            <a:r>
              <a:rPr lang="en-US" dirty="0" err="1"/>
              <a:t>backends</a:t>
            </a:r>
            <a:r>
              <a:rPr lang="en-US" dirty="0"/>
              <a:t> for their collective </a:t>
            </a:r>
            <a:r>
              <a:rPr lang="en-US" dirty="0" err="1"/>
              <a:t>allreduce</a:t>
            </a:r>
            <a:r>
              <a:rPr lang="en-US" dirty="0"/>
              <a:t> operations</a:t>
            </a:r>
          </a:p>
          <a:p>
            <a:pPr>
              <a:buFont typeface="Arial" panose="020B0604020202020204" pitchFamily="34" charset="0"/>
              <a:buChar char="•"/>
            </a:pPr>
            <a:r>
              <a:rPr lang="en-US" dirty="0"/>
              <a:t>These </a:t>
            </a:r>
            <a:r>
              <a:rPr lang="en-US" dirty="0" err="1"/>
              <a:t>backends</a:t>
            </a:r>
            <a:r>
              <a:rPr lang="en-US" dirty="0"/>
              <a:t> often either implement (part of) the MPI API or something similar</a:t>
            </a:r>
          </a:p>
          <a:p>
            <a:pPr>
              <a:buFont typeface="Arial" panose="020B0604020202020204" pitchFamily="34" charset="0"/>
              <a:buChar char="•"/>
            </a:pPr>
            <a:r>
              <a:rPr lang="en-US" dirty="0"/>
              <a:t>It is important to pick a communication backend with an efficient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a:t>
            </a:r>
            <a:r>
              <a:rPr lang="en-US" dirty="0" err="1"/>
              <a:t>Nvidia’s</a:t>
            </a:r>
            <a:r>
              <a:rPr lang="en-US" dirty="0"/>
              <a:t> NCCL library implements a subset of MPI collective operations. These implementations are highly optimized for </a:t>
            </a:r>
            <a:r>
              <a:rPr lang="en-US" dirty="0" err="1"/>
              <a:t>Nvidia</a:t>
            </a:r>
            <a:r>
              <a:rPr lang="en-US" dirty="0"/>
              <a:t>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2"/>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3"/>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4"/>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5"/>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6"/>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11021329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48</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49</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6</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a:buFont typeface="Arial" panose="020B0604020202020204" pitchFamily="34" charset="0"/>
              <a:buChar char="•"/>
            </a:pPr>
            <a:endParaRPr lang="nl-NL" dirty="0"/>
          </a:p>
          <a:p>
            <a:pPr marL="0" indent="0">
              <a:buNone/>
            </a:pPr>
            <a:endParaRPr lang="nl-NL" dirty="0"/>
          </a:p>
          <a:p>
            <a:pPr marL="0" indent="0">
              <a:buNone/>
            </a:pPr>
            <a:r>
              <a:rPr lang="nl-NL" dirty="0" err="1"/>
              <a:t>Bigger</a:t>
            </a:r>
            <a:r>
              <a:rPr lang="nl-NL" dirty="0"/>
              <a:t> </a:t>
            </a:r>
            <a:r>
              <a:rPr lang="nl-NL" dirty="0" err="1"/>
              <a:t>models</a:t>
            </a:r>
            <a:r>
              <a:rPr lang="nl-NL" dirty="0"/>
              <a:t> (high memory </a:t>
            </a:r>
            <a:r>
              <a:rPr lang="nl-NL" dirty="0" err="1"/>
              <a:t>requirement</a:t>
            </a:r>
            <a:r>
              <a:rPr lang="nl-NL" dirty="0"/>
              <a:t>) …</a:t>
            </a:r>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marL="536575" lvl="1" indent="-250825">
              <a:buFont typeface="Arial" panose="020B0604020202020204" pitchFamily="34" charset="0"/>
              <a:buChar char="•"/>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8</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00"/>
                  </a:solidFill>
                  <a:latin typeface="Arial"/>
                  <a:ea typeface="Arial"/>
                  <a:cs typeface="Arial"/>
                  <a:sym typeface="Arial"/>
                </a:rPr>
                <a:t>Netherlands Kancer Inst </a:t>
              </a:r>
              <a:r>
                <a:rPr lang="en" sz="800" b="0" strike="noStrike">
                  <a:solidFill>
                    <a:srgbClr val="003C71"/>
                  </a:solidFill>
                  <a:latin typeface="Arial"/>
                  <a:ea typeface="Arial"/>
                  <a:cs typeface="Arial"/>
                  <a:sym typeface="Arial"/>
                </a:rPr>
                <a:t>(NKI): P-GANS, (BS=1)</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500x500x500</a:t>
              </a:r>
              <a:endParaRPr sz="800" b="0" strike="noStrike">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txBody>
            <a:bodyPr/>
            <a:lstStyle/>
            <a:p>
              <a:endParaRPr lang="en-NL"/>
            </a:p>
          </p:txBody>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txBody>
            <a:bodyPr/>
            <a:lstStyle/>
            <a:p>
              <a:endParaRPr lang="en-NL"/>
            </a:p>
          </p:txBody>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18563</TotalTime>
  <Words>3393</Words>
  <Application>Microsoft Office PowerPoint</Application>
  <PresentationFormat>Widescreen</PresentationFormat>
  <Paragraphs>582</Paragraphs>
  <Slides>49</Slides>
  <Notes>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Calibri Light</vt:lpstr>
      <vt:lpstr>Cambria Math</vt:lpstr>
      <vt:lpstr>Courier New</vt:lpstr>
      <vt:lpstr>Helvetica Neue</vt:lpstr>
      <vt:lpstr>Open Sans</vt:lpstr>
      <vt:lpstr>Oswald</vt:lpstr>
      <vt:lpstr>SURF</vt:lpstr>
      <vt:lpstr>(INSTRUCTIES)</vt:lpstr>
      <vt:lpstr>PowerPoint Presentation</vt:lpstr>
      <vt:lpstr>PowerPoint Presentation</vt:lpstr>
      <vt:lpstr>Course plan Day 2</vt:lpstr>
      <vt:lpstr>Parallel computing for Deep Learning</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Types of parallelization</vt:lpstr>
      <vt:lpstr>Types of parallelization</vt:lpstr>
      <vt:lpstr>Types of parallelization</vt:lpstr>
      <vt:lpstr>Data Parallelism</vt:lpstr>
      <vt:lpstr>Model parallelism</vt:lpstr>
      <vt:lpstr>Hybrid model/data parallelism</vt:lpstr>
      <vt:lpstr>Pipeline parallelism</vt:lpstr>
      <vt:lpstr>What type of parallelism is applicable?</vt:lpstr>
      <vt:lpstr>What type of parallelism is applicable?</vt:lpstr>
      <vt:lpstr>What type of parallelism is applicable?</vt:lpstr>
      <vt:lpstr>What type of parallelism is applicable?</vt:lpstr>
      <vt:lpstr>Hands-on: hyperparameter grid search on an HPC system</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Hands-on: data parallel with torch.distributed and PyTorch Lightning</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503</cp:revision>
  <cp:lastPrinted>2019-06-12T07:01:08Z</cp:lastPrinted>
  <dcterms:created xsi:type="dcterms:W3CDTF">2018-10-01T11:25:03Z</dcterms:created>
  <dcterms:modified xsi:type="dcterms:W3CDTF">2023-10-05T14:22:31Z</dcterms:modified>
  <cp:category/>
</cp:coreProperties>
</file>