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9"/>
  </p:notesMasterIdLst>
  <p:handoutMasterIdLst>
    <p:handoutMasterId r:id="rId50"/>
  </p:handoutMasterIdLst>
  <p:sldIdLst>
    <p:sldId id="516" r:id="rId3"/>
    <p:sldId id="312" r:id="rId4"/>
    <p:sldId id="501" r:id="rId5"/>
    <p:sldId id="573" r:id="rId6"/>
    <p:sldId id="570" r:id="rId7"/>
    <p:sldId id="571" r:id="rId8"/>
    <p:sldId id="484" r:id="rId9"/>
    <p:sldId id="533" r:id="rId10"/>
    <p:sldId id="535" r:id="rId11"/>
    <p:sldId id="549" r:id="rId12"/>
    <p:sldId id="537" r:id="rId13"/>
    <p:sldId id="536" r:id="rId14"/>
    <p:sldId id="545" r:id="rId15"/>
    <p:sldId id="546" r:id="rId16"/>
    <p:sldId id="539" r:id="rId17"/>
    <p:sldId id="547" r:id="rId18"/>
    <p:sldId id="538" r:id="rId19"/>
    <p:sldId id="540" r:id="rId20"/>
    <p:sldId id="572" r:id="rId21"/>
    <p:sldId id="564" r:id="rId22"/>
    <p:sldId id="550" r:id="rId23"/>
    <p:sldId id="541" r:id="rId24"/>
    <p:sldId id="551" r:id="rId25"/>
    <p:sldId id="529" r:id="rId26"/>
    <p:sldId id="531" r:id="rId27"/>
    <p:sldId id="552" r:id="rId28"/>
    <p:sldId id="527" r:id="rId29"/>
    <p:sldId id="528" r:id="rId30"/>
    <p:sldId id="556" r:id="rId31"/>
    <p:sldId id="555" r:id="rId32"/>
    <p:sldId id="553" r:id="rId33"/>
    <p:sldId id="554" r:id="rId34"/>
    <p:sldId id="558" r:id="rId35"/>
    <p:sldId id="557" r:id="rId36"/>
    <p:sldId id="532" r:id="rId37"/>
    <p:sldId id="561" r:id="rId38"/>
    <p:sldId id="559" r:id="rId39"/>
    <p:sldId id="560" r:id="rId40"/>
    <p:sldId id="565" r:id="rId41"/>
    <p:sldId id="566" r:id="rId42"/>
    <p:sldId id="567" r:id="rId43"/>
    <p:sldId id="569" r:id="rId44"/>
    <p:sldId id="563" r:id="rId45"/>
    <p:sldId id="548" r:id="rId46"/>
    <p:sldId id="498" r:id="rId47"/>
    <p:sldId id="542" r:id="rId48"/>
  </p:sldIdLst>
  <p:sldSz cx="12192000" cy="6858000"/>
  <p:notesSz cx="6858000" cy="9144000"/>
  <p:custDataLst>
    <p:tags r:id="rId51"/>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516"/>
            <p14:sldId id="312"/>
            <p14:sldId id="501"/>
            <p14:sldId id="573"/>
            <p14:sldId id="570"/>
            <p14:sldId id="571"/>
            <p14:sldId id="484"/>
            <p14:sldId id="533"/>
            <p14:sldId id="535"/>
            <p14:sldId id="549"/>
            <p14:sldId id="537"/>
            <p14:sldId id="536"/>
            <p14:sldId id="545"/>
            <p14:sldId id="546"/>
            <p14:sldId id="539"/>
            <p14:sldId id="547"/>
            <p14:sldId id="538"/>
            <p14:sldId id="540"/>
            <p14:sldId id="572"/>
            <p14:sldId id="564"/>
            <p14:sldId id="550"/>
            <p14:sldId id="541"/>
            <p14:sldId id="551"/>
            <p14:sldId id="529"/>
            <p14:sldId id="531"/>
            <p14:sldId id="552"/>
            <p14:sldId id="527"/>
            <p14:sldId id="528"/>
            <p14:sldId id="556"/>
            <p14:sldId id="555"/>
            <p14:sldId id="553"/>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3" autoAdjust="0"/>
    <p:restoredTop sz="93362" autoAdjust="0"/>
  </p:normalViewPr>
  <p:slideViewPr>
    <p:cSldViewPr snapToGrid="0">
      <p:cViewPr varScale="1">
        <p:scale>
          <a:sx n="97" d="100"/>
          <a:sy n="97" d="100"/>
        </p:scale>
        <p:origin x="216" y="5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10-04-2024</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10-04-2024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2</a:t>
            </a:fld>
            <a:endParaRPr lang="nl-NL" dirty="0"/>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10-04-2024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10-04-2024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10-04-2024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10-04-2024</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10-04-2024</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10-04-2024</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nsorflow.org/install/source#tested_build_configura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upyter.snellius.surf.nl/jhssrf009"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ervicedesk.surf.nl/wiki/display/WIKI/Software+policy+Snellius+and+Lis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Course plan Day 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pPr marL="0" indent="0">
              <a:buNone/>
            </a:pPr>
            <a:r>
              <a:rPr lang="nl-NL" sz="1600" dirty="0"/>
              <a:t>Teacher: </a:t>
            </a:r>
            <a:r>
              <a:rPr lang="en-US" sz="1600" dirty="0"/>
              <a:t>Robert Jan </a:t>
            </a:r>
            <a:r>
              <a:rPr lang="en-US" sz="1600" dirty="0" err="1"/>
              <a:t>Schlimbach</a:t>
            </a:r>
            <a:endParaRPr lang="en-US" sz="1600" dirty="0"/>
          </a:p>
          <a:p>
            <a:pPr marL="0" indent="0">
              <a:buNone/>
            </a:pPr>
            <a:endParaRPr lang="nl-NL" sz="1600" dirty="0"/>
          </a:p>
          <a:p>
            <a:r>
              <a:rPr lang="nl-NL" sz="1600" dirty="0"/>
              <a:t>9:30 – 10:45	Software installations on HPC systems</a:t>
            </a:r>
          </a:p>
          <a:p>
            <a:r>
              <a:rPr lang="nl-NL" sz="1600" dirty="0"/>
              <a:t>10:45 – 11:00	Coffee break</a:t>
            </a:r>
          </a:p>
          <a:p>
            <a:r>
              <a:rPr lang="nl-NL" sz="1600" dirty="0"/>
              <a:t>11:00 – 12:00	</a:t>
            </a:r>
            <a:r>
              <a:rPr lang="en-US" sz="1600" dirty="0"/>
              <a:t>Hardware and software features to accelerate deep learning </a:t>
            </a:r>
          </a:p>
          <a:p>
            <a:r>
              <a:rPr lang="nl-NL" sz="1600" dirty="0"/>
              <a:t>12:00 – 13:00	Lunch Break</a:t>
            </a:r>
          </a:p>
          <a:p>
            <a:r>
              <a:rPr lang="nl-NL" sz="1600" dirty="0"/>
              <a:t>13:00 – 13:45	</a:t>
            </a:r>
            <a:r>
              <a:rPr lang="nl-NL" sz="1600" dirty="0" err="1"/>
              <a:t>Profiling</a:t>
            </a:r>
            <a:r>
              <a:rPr lang="nl-NL" sz="1600" dirty="0"/>
              <a:t> </a:t>
            </a:r>
            <a:r>
              <a:rPr lang="nl-NL" sz="1600" dirty="0" err="1"/>
              <a:t>to</a:t>
            </a:r>
            <a:r>
              <a:rPr lang="nl-NL" sz="1600" dirty="0"/>
              <a:t> </a:t>
            </a:r>
            <a:r>
              <a:rPr lang="nl-NL" sz="1600" dirty="0" err="1"/>
              <a:t>understand</a:t>
            </a:r>
            <a:r>
              <a:rPr lang="nl-NL" sz="1600" dirty="0"/>
              <a:t> </a:t>
            </a:r>
            <a:r>
              <a:rPr lang="nl-NL" sz="1600" dirty="0" err="1"/>
              <a:t>your</a:t>
            </a:r>
            <a:r>
              <a:rPr lang="nl-NL" sz="1600" dirty="0"/>
              <a:t> </a:t>
            </a:r>
            <a:r>
              <a:rPr lang="nl-NL" sz="1600" dirty="0" err="1"/>
              <a:t>neural</a:t>
            </a:r>
            <a:r>
              <a:rPr lang="nl-NL" sz="1600" dirty="0"/>
              <a:t> </a:t>
            </a:r>
            <a:r>
              <a:rPr lang="nl-NL" sz="1600" dirty="0" err="1"/>
              <a:t>network’s</a:t>
            </a:r>
            <a:r>
              <a:rPr lang="nl-NL" sz="1600" dirty="0"/>
              <a:t> performance </a:t>
            </a:r>
          </a:p>
          <a:p>
            <a:r>
              <a:rPr lang="en-US" sz="1600" dirty="0"/>
              <a:t>13:45</a:t>
            </a:r>
            <a:r>
              <a:rPr lang="nl-NL" sz="1600" dirty="0"/>
              <a:t> – </a:t>
            </a:r>
            <a:r>
              <a:rPr lang="en-US" sz="1600" dirty="0"/>
              <a:t>14:00	</a:t>
            </a:r>
            <a:r>
              <a:rPr lang="nl-NL" sz="1600" dirty="0" err="1"/>
              <a:t>Questions</a:t>
            </a:r>
            <a:r>
              <a:rPr lang="nl-NL" sz="1600" dirty="0"/>
              <a:t>, </a:t>
            </a:r>
            <a:r>
              <a:rPr lang="nl-NL" sz="1600" dirty="0" err="1"/>
              <a:t>wrap</a:t>
            </a:r>
            <a:r>
              <a:rPr lang="nl-NL" sz="1600" dirty="0"/>
              <a:t> up</a:t>
            </a:r>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a:t>
            </a:fld>
            <a:endParaRPr lang="nl-NL"/>
          </a:p>
        </p:txBody>
      </p:sp>
    </p:spTree>
    <p:extLst>
      <p:ext uri="{BB962C8B-B14F-4D97-AF65-F5344CB8AC3E}">
        <p14:creationId xmlns:p14="http://schemas.microsoft.com/office/powerpoint/2010/main" val="19033838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a:buFont typeface="Arial" panose="020B0604020202020204" pitchFamily="34" charset="0"/>
              <a:buChar char="•"/>
            </a:pPr>
            <a:r>
              <a:rPr lang="nl-NL" b="1" dirty="0"/>
              <a:t>Interpreted languages </a:t>
            </a:r>
            <a:r>
              <a:rPr lang="nl-NL" dirty="0"/>
              <a:t>are converted to machine instructions </a:t>
            </a:r>
            <a:r>
              <a:rPr lang="nl-NL" i="1" dirty="0"/>
              <a:t>on the fly</a:t>
            </a:r>
            <a:r>
              <a:rPr lang="nl-NL" dirty="0"/>
              <a:t> (i.e. </a:t>
            </a:r>
            <a:r>
              <a:rPr lang="nl-NL" dirty="0" err="1"/>
              <a:t>while</a:t>
            </a:r>
            <a:r>
              <a:rPr lang="nl-NL" dirty="0"/>
              <a:t> running </a:t>
            </a:r>
            <a:r>
              <a:rPr lang="nl-NL" dirty="0" err="1"/>
              <a:t>it</a:t>
            </a:r>
            <a:r>
              <a:rPr lang="nl-NL" dirty="0"/>
              <a:t>), </a:t>
            </a:r>
            <a:r>
              <a:rPr lang="nl-NL" dirty="0" err="1"/>
              <a:t>by</a:t>
            </a:r>
            <a:r>
              <a:rPr lang="nl-NL" dirty="0"/>
              <a:t> </a:t>
            </a:r>
            <a:r>
              <a:rPr lang="nl-NL" dirty="0" err="1"/>
              <a:t>an</a:t>
            </a:r>
            <a:r>
              <a:rPr lang="nl-NL" dirty="0"/>
              <a:t> </a:t>
            </a:r>
            <a:r>
              <a:rPr lang="nl-NL" dirty="0" err="1"/>
              <a:t>interpreter</a:t>
            </a:r>
            <a:endParaRPr lang="nl-NL" dirty="0"/>
          </a:p>
          <a:p>
            <a:pPr marL="539750" lvl="1">
              <a:buFont typeface="Arial" panose="020B0604020202020204" pitchFamily="34" charset="0"/>
              <a:buChar char="•"/>
            </a:pPr>
            <a:r>
              <a:rPr lang="nl-NL" dirty="0"/>
              <a:t>Interpreted language is portable to other platforms, as long as the </a:t>
            </a:r>
            <a:r>
              <a:rPr lang="nl-NL" i="1" dirty="0"/>
              <a:t>interpreter</a:t>
            </a:r>
            <a:r>
              <a:rPr lang="nl-NL" dirty="0"/>
              <a:t> supports that platform</a:t>
            </a:r>
          </a:p>
          <a:p>
            <a:pPr marL="288925">
              <a:buFont typeface="Arial" panose="020B0604020202020204" pitchFamily="34" charset="0"/>
              <a:buChar char="•"/>
            </a:pPr>
            <a:r>
              <a:rPr lang="nl-NL" b="1" dirty="0"/>
              <a:t>Compiled langauges </a:t>
            </a:r>
            <a:r>
              <a:rPr lang="nl-NL" dirty="0"/>
              <a:t>are often more performant than </a:t>
            </a:r>
            <a:r>
              <a:rPr lang="nl-NL" b="1" dirty="0"/>
              <a:t>interpreted languages</a:t>
            </a:r>
            <a:r>
              <a:rPr lang="nl-NL" dirty="0"/>
              <a:t>, because the separate compilation step allows high degree of optimization by the compiler. This is </a:t>
            </a:r>
            <a:r>
              <a:rPr lang="nl-NL" i="1" dirty="0"/>
              <a:t>somewhat </a:t>
            </a:r>
            <a:r>
              <a:rPr lang="nl-NL" dirty="0"/>
              <a:t>mitigated by just-in-time compilers</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dirty="0">
                <a:hlinkClick r:id="rId2"/>
              </a:rPr>
              <a:t>https://greenlab.di.uminho.pt/wp-content/uploads/2017/09/paperSLE.pdf</a:t>
            </a:r>
            <a:r>
              <a:rPr lang="en-US" dirty="0"/>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dirty="0"/>
              <a:t>R. Pereira et al (2017) explored the efficiency of different programming language to solve a fixed set of numerical problems </a:t>
            </a:r>
          </a:p>
          <a:p>
            <a:pPr>
              <a:buFont typeface="Arial" panose="020B0604020202020204" pitchFamily="34" charset="0"/>
              <a:buChar char="•"/>
            </a:pPr>
            <a:r>
              <a:rPr lang="nl-NL" dirty="0"/>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 </a:t>
            </a:r>
            <a:r>
              <a:rPr lang="nl-NL" dirty="0" err="1"/>
              <a:t>Compute</a:t>
            </a:r>
            <a:r>
              <a:rPr lang="nl-NL" dirty="0"/>
              <a:t> </a:t>
            </a:r>
            <a:r>
              <a:rPr lang="nl-NL" dirty="0" err="1"/>
              <a:t>the</a:t>
            </a:r>
            <a:r>
              <a:rPr lang="nl-NL" dirty="0"/>
              <a:t> square of a </a:t>
            </a:r>
            <a:r>
              <a:rPr lang="nl-NL" dirty="0" err="1"/>
              <a:t>number</a:t>
            </a:r>
            <a:r>
              <a:rPr lang="nl-NL" dirty="0"/>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979408"/>
          </a:xfrm>
        </p:spPr>
        <p:txBody>
          <a:bodyPr/>
          <a:lstStyle/>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double a,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lf</a:t>
            </a:r>
            <a:r>
              <a:rPr lang="en-US" sz="1200" dirty="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("Square = %.2lf\n",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Not all processors understand the same instructions</a:t>
            </a:r>
          </a:p>
          <a:p>
            <a:pPr>
              <a:buFont typeface="Arial" panose="020B0604020202020204" pitchFamily="34" charset="0"/>
              <a:buChar char="•"/>
            </a:pPr>
            <a:r>
              <a:rPr lang="nl-NL" dirty="0"/>
              <a:t>Intel &amp; AMD produce “X86_64 processors”</a:t>
            </a:r>
          </a:p>
          <a:p>
            <a:pPr>
              <a:buFont typeface="Arial" panose="020B0604020202020204" pitchFamily="34" charset="0"/>
              <a:buChar char="•"/>
            </a:pPr>
            <a:r>
              <a:rPr lang="nl-NL" dirty="0"/>
              <a:t>Your phone contains “aarch64” (or ARM) processors.</a:t>
            </a:r>
          </a:p>
          <a:p>
            <a:pPr>
              <a:buFont typeface="Arial" panose="020B0604020202020204" pitchFamily="34" charset="0"/>
              <a:buChar char="•"/>
            </a:pPr>
            <a:r>
              <a:rPr lang="nl-NL" dirty="0"/>
              <a:t>An Instruction Set Architecture (ISA) defines things like which registers a processor has, and which operations (instructions) it can do on those registers</a:t>
            </a:r>
          </a:p>
          <a:p>
            <a:pPr>
              <a:buFont typeface="Arial" panose="020B0604020202020204" pitchFamily="34" charset="0"/>
              <a:buChar char="•"/>
            </a:pPr>
            <a:r>
              <a:rPr lang="nl-NL" dirty="0"/>
              <a:t>A binary compiled for X86_64 will not execute on an aarch64 processor. That processor simply does not support the instructions!</a:t>
            </a:r>
          </a:p>
          <a:p>
            <a:pPr>
              <a:buFont typeface="Arial" panose="020B0604020202020204" pitchFamily="34" charset="0"/>
              <a:buChar char="•"/>
            </a:pPr>
            <a:r>
              <a:rPr lang="nl-NL" dirty="0"/>
              <a:t>Analogy: Intel and AMD processors speak Dutch, while ARM processors speak English. They won’t understand eachothers instructions!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dirty="0">
                <a:hlinkClick r:id="rId2"/>
              </a:rPr>
              <a:t>https://en.wikipedia.org/wiki/Instruction_set_architecture</a:t>
            </a:r>
            <a:r>
              <a:rPr lang="en-US" dirty="0"/>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dirty="0">
                <a:hlinkClick r:id="rId3"/>
              </a:rPr>
              <a:t>https://en.wikipedia.org/wiki/X86-64</a:t>
            </a:r>
            <a:r>
              <a:rPr lang="en-US" dirty="0"/>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dirty="0">
                <a:hlinkClick r:id="rId4"/>
              </a:rPr>
              <a:t>https://en.wikipedia.org/wiki/AArch64</a:t>
            </a:r>
            <a:r>
              <a:rPr lang="en-US" dirty="0"/>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All X86_64 CPUs support the same </a:t>
            </a:r>
            <a:r>
              <a:rPr lang="nl-NL" i="1" dirty="0"/>
              <a:t>basic</a:t>
            </a:r>
            <a:r>
              <a:rPr lang="nl-NL" dirty="0"/>
              <a:t> instructions. But they support </a:t>
            </a:r>
            <a:r>
              <a:rPr lang="nl-NL" i="1" dirty="0"/>
              <a:t>different</a:t>
            </a:r>
            <a:r>
              <a:rPr lang="nl-NL" dirty="0"/>
              <a:t> extensions to the instruction set:</a:t>
            </a:r>
          </a:p>
          <a:p>
            <a:pPr>
              <a:buFont typeface="Arial" panose="020B0604020202020204" pitchFamily="34" charset="0"/>
              <a:buChar char="•"/>
            </a:pPr>
            <a:r>
              <a:rPr lang="nl-NL" dirty="0"/>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dirty="0"/>
              <a:t>Icelake: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and CLWB</a:t>
            </a:r>
          </a:p>
          <a:p>
            <a:pPr>
              <a:buFont typeface="Arial" panose="020B0604020202020204" pitchFamily="34" charset="0"/>
              <a:buChar char="•"/>
            </a:pPr>
            <a:r>
              <a:rPr lang="nl-NL" dirty="0"/>
              <a:t>Analogy: Zen2 CPUs speaks every-day Dutch, Icelake CPUs Dutch including legal jargon. They’ll understand eachother, as long as no legal-specific words are used.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dirty="0">
                <a:hlinkClick r:id="rId2"/>
              </a:rPr>
              <a:t>https://en.wikichip.org/wiki/amd/microarchitectures/zen_2</a:t>
            </a:r>
            <a:r>
              <a:rPr lang="en-US" dirty="0"/>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dirty="0">
                <a:hlinkClick r:id="rId3"/>
              </a:rPr>
              <a:t>https://en.wikichip.org/wiki/intel/microarchitectures/ice_lake_(client)</a:t>
            </a:r>
            <a:r>
              <a:rPr lang="en-US" dirty="0"/>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dirty="0"/>
              <a:t>We can ask the compiler to optimize for a certain </a:t>
            </a:r>
            <a:r>
              <a:rPr lang="en-US" i="1" dirty="0"/>
              <a:t>micro-architecture</a:t>
            </a:r>
            <a:r>
              <a:rPr lang="en-US" dirty="0"/>
              <a:t>:</a:t>
            </a:r>
            <a:endParaRPr lang="en-US" sz="12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-o </a:t>
            </a:r>
            <a:r>
              <a:rPr lang="en-US" sz="1600" dirty="0" err="1">
                <a:latin typeface="Courier New" panose="02070309020205020404" pitchFamily="49" charset="0"/>
                <a:cs typeface="Courier New" panose="02070309020205020404" pitchFamily="49" charset="0"/>
              </a:rPr>
              <a:t>square_binary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square.c</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When translating the source code to machine code, the compiler </a:t>
            </a:r>
            <a:r>
              <a:rPr lang="en-US" sz="1800" i="1" dirty="0">
                <a:latin typeface="+mj-lt"/>
                <a:cs typeface="Courier New" panose="02070309020205020404" pitchFamily="49" charset="0"/>
              </a:rPr>
              <a:t>may</a:t>
            </a:r>
            <a:r>
              <a:rPr lang="en-US" sz="1800" dirty="0">
                <a:latin typeface="+mj-lt"/>
                <a:cs typeface="Courier New" panose="02070309020205020404" pitchFamily="49" charset="0"/>
              </a:rPr>
              <a:t> use instructions that are only supported on AMD-Zen2 chips.</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square_binary</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Still works. Why? No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-specific instructions (i.e. no “legal jargon”) was used!</a:t>
            </a:r>
            <a:endParaRPr lang="en-US" sz="1600"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dirty="0">
                <a:latin typeface="+mj-lt"/>
                <a:cs typeface="Courier New" panose="02070309020205020404" pitchFamily="49" charset="0"/>
              </a:rPr>
              <a:t>What if I take a vector addition example?*</a:t>
            </a: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-vector-width=512 -O3 -o </a:t>
            </a:r>
            <a:r>
              <a:rPr lang="en-US" sz="1600" dirty="0" err="1">
                <a:latin typeface="Courier New" panose="02070309020205020404" pitchFamily="49" charset="0"/>
                <a:cs typeface="Courier New" panose="02070309020205020404" pitchFamily="49" charset="0"/>
              </a:rPr>
              <a:t>vectadd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vectadd.c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vectadd</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Illegal instruction</a:t>
            </a:r>
          </a:p>
          <a:p>
            <a:pPr marL="0" indent="0">
              <a:buNone/>
            </a:pPr>
            <a:r>
              <a:rPr lang="en-US" sz="1800" dirty="0">
                <a:latin typeface="+mj-lt"/>
                <a:cs typeface="Courier New" panose="02070309020205020404" pitchFamily="49" charset="0"/>
              </a:rPr>
              <a:t>This makes sense: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dirty="0">
                <a:latin typeface="+mj-lt"/>
                <a:cs typeface="Courier New" panose="02070309020205020404" pitchFamily="49" charset="0"/>
              </a:rPr>
              <a:t>Analogy: “Legal jargon” was used, and the common Dutch person (AMD Zen2 CPU) now fails to understand the instructions</a:t>
            </a:r>
            <a:endParaRPr lang="en-US" sz="1600" dirty="0">
              <a:latin typeface="+mj-lt"/>
              <a:cs typeface="Courier New" panose="02070309020205020404" pitchFamily="49" charset="0"/>
            </a:endParaRPr>
          </a:p>
          <a:p>
            <a:pPr marL="0" indent="0">
              <a:buNone/>
            </a:pPr>
            <a:endParaRPr lang="en-US" sz="1600" dirty="0">
              <a:latin typeface="+mj-lt"/>
              <a:cs typeface="Courier New" panose="02070309020205020404" pitchFamily="49" charset="0"/>
            </a:endParaRPr>
          </a:p>
          <a:p>
            <a:pPr marL="0" indent="0">
              <a:buNone/>
            </a:pPr>
            <a:r>
              <a:rPr lang="en-US" sz="1600" dirty="0">
                <a:latin typeface="+mj-lt"/>
                <a:cs typeface="Courier New" panose="02070309020205020404" pitchFamily="49" charset="0"/>
              </a:rPr>
              <a:t>*I cheat a little bit here by specifying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a:t>
            </a:r>
            <a:r>
              <a:rPr lang="en-US" sz="1600" dirty="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library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 </a:t>
            </a:r>
            <a:r>
              <a:rPr lang="nl-NL" dirty="0" err="1"/>
              <a:t>library</a:t>
            </a:r>
            <a:r>
              <a:rPr lang="nl-NL" dirty="0"/>
              <a:t> is a </a:t>
            </a:r>
            <a:r>
              <a:rPr lang="nl-NL" dirty="0" err="1"/>
              <a:t>reusable</a:t>
            </a:r>
            <a:r>
              <a:rPr lang="nl-NL" dirty="0"/>
              <a:t> set of </a:t>
            </a:r>
            <a:r>
              <a:rPr lang="nl-NL" dirty="0" err="1"/>
              <a:t>functions</a:t>
            </a:r>
            <a:r>
              <a:rPr lang="nl-NL" dirty="0"/>
              <a:t>. Demo: we </a:t>
            </a:r>
            <a:r>
              <a:rPr lang="nl-NL" dirty="0" err="1"/>
              <a:t>can</a:t>
            </a:r>
            <a:r>
              <a:rPr lang="nl-NL" dirty="0"/>
              <a:t> put </a:t>
            </a:r>
            <a:r>
              <a:rPr lang="nl-NL" dirty="0" err="1"/>
              <a:t>our</a:t>
            </a:r>
            <a:r>
              <a:rPr lang="nl-NL" dirty="0"/>
              <a:t> ‘square’ </a:t>
            </a:r>
            <a:r>
              <a:rPr lang="nl-NL" dirty="0" err="1"/>
              <a:t>function</a:t>
            </a:r>
            <a:r>
              <a:rPr lang="nl-NL" dirty="0"/>
              <a:t> in a </a:t>
            </a:r>
            <a:r>
              <a:rPr lang="nl-NL" dirty="0" err="1"/>
              <a:t>library</a:t>
            </a:r>
            <a:endParaRPr lang="nl-NL" dirty="0"/>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We build the shared library:</a:t>
            </a:r>
          </a:p>
          <a:p>
            <a:pPr marL="0" indent="0">
              <a:spcBef>
                <a:spcPts val="0"/>
              </a:spcBef>
              <a:spcAft>
                <a:spcPts val="0"/>
              </a:spcAft>
              <a:buNone/>
            </a:pPr>
            <a:endParaRPr lang="en-US" sz="1800" dirty="0">
              <a:latin typeface="+mj-lt"/>
              <a:cs typeface="Courier New" panose="02070309020205020404" pitchFamily="49" charset="0"/>
            </a:endParaRPr>
          </a:p>
          <a:p>
            <a:pPr marL="0" indent="0">
              <a:spcBef>
                <a:spcPts val="0"/>
              </a:spcBef>
              <a:spcAft>
                <a:spcPts val="0"/>
              </a:spcAft>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-shared </a:t>
            </a:r>
            <a:r>
              <a:rPr lang="en-US" sz="1600" dirty="0" err="1">
                <a:latin typeface="Courier New" panose="02070309020205020404" pitchFamily="49" charset="0"/>
                <a:cs typeface="Courier New" panose="02070309020205020404" pitchFamily="49" charset="0"/>
              </a:rPr>
              <a:t>square_function.c</a:t>
            </a:r>
            <a:r>
              <a:rPr lang="en-US" sz="1600" dirty="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Then, we build the binary and </a:t>
            </a:r>
            <a:r>
              <a:rPr lang="en-US" sz="1800" b="1" dirty="0">
                <a:latin typeface="+mj-lt"/>
                <a:cs typeface="Courier New" panose="02070309020205020404" pitchFamily="49" charset="0"/>
              </a:rPr>
              <a:t>link</a:t>
            </a:r>
            <a:r>
              <a:rPr lang="en-US" sz="1800" dirty="0">
                <a:latin typeface="+mj-lt"/>
                <a:cs typeface="Courier New" panose="02070309020205020404" pitchFamily="49" charset="0"/>
              </a:rPr>
              <a:t> against our “square” library</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dirty="0" err="1">
                <a:latin typeface="Courier New" panose="02070309020205020404" pitchFamily="49" charset="0"/>
                <a:cs typeface="Courier New" panose="02070309020205020404" pitchFamily="49" charset="0"/>
              </a:rPr>
              <a:t>gcc</a:t>
            </a:r>
            <a:r>
              <a:rPr lang="nl-NL" sz="1600" dirty="0">
                <a:latin typeface="Courier New" panose="02070309020205020404" pitchFamily="49" charset="0"/>
                <a:cs typeface="Courier New" panose="02070309020205020404" pitchFamily="49" charset="0"/>
              </a:rPr>
              <a:t> -o </a:t>
            </a:r>
            <a:r>
              <a:rPr lang="nl-NL" sz="1600" dirty="0" err="1">
                <a:latin typeface="Courier New" panose="02070309020205020404" pitchFamily="49" charset="0"/>
                <a:cs typeface="Courier New" panose="02070309020205020404" pitchFamily="49" charset="0"/>
              </a:rPr>
              <a:t>square_program</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square_program.c</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lsquare</a:t>
            </a:r>
            <a:r>
              <a:rPr lang="nl-NL" sz="1600" dirty="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linux-vdso.so.1 (0x000014f4faeb7000)</a:t>
            </a:r>
          </a:p>
          <a:p>
            <a:pPr marL="0" indent="0">
              <a:spcBef>
                <a:spcPts val="0"/>
              </a:spcBef>
              <a:buNone/>
            </a:pPr>
            <a:r>
              <a:rPr lang="en-US" sz="1600" dirty="0">
                <a:latin typeface="Courier New" panose="02070309020205020404" pitchFamily="49" charset="0"/>
                <a:cs typeface="Courier New" panose="02070309020205020404" pitchFamily="49" charset="0"/>
              </a:rPr>
              <a:t>        libsquare.so =&gt; not found</a:t>
            </a:r>
          </a:p>
          <a:p>
            <a:pPr marL="0" indent="0">
              <a:spcBef>
                <a:spcPts val="0"/>
              </a:spcBef>
              <a:buNone/>
            </a:pPr>
            <a:r>
              <a:rPr lang="en-US" sz="1600" dirty="0">
                <a:latin typeface="Courier New" panose="02070309020205020404" pitchFamily="49" charset="0"/>
                <a:cs typeface="Courier New" panose="02070309020205020404" pitchFamily="49" charset="0"/>
              </a:rPr>
              <a:t>        libc.so.6 =&gt; /lib64/libc.so.6 (0x000014f4fa8c6000)</a:t>
            </a:r>
          </a:p>
          <a:p>
            <a:pPr marL="0" indent="0">
              <a:spcBef>
                <a:spcPts val="0"/>
              </a:spcBef>
              <a:buNone/>
            </a:pPr>
            <a:r>
              <a:rPr lang="en-US" sz="1600" dirty="0">
                <a:latin typeface="Courier New" panose="02070309020205020404" pitchFamily="49" charset="0"/>
                <a:cs typeface="Courier New" panose="02070309020205020404" pitchFamily="49" charset="0"/>
              </a:rPr>
              <a:t>        /lib64/ld-linux-x86-64.so.2 (0x000014f4fac8c000)</a:t>
            </a:r>
          </a:p>
          <a:p>
            <a:pPr marL="0" indent="0">
              <a:spcBef>
                <a:spcPts val="0"/>
              </a:spcBef>
              <a:buNone/>
            </a:pPr>
            <a:r>
              <a:rPr lang="nl-NL" sz="1600" dirty="0">
                <a:latin typeface="+mj-lt"/>
                <a:cs typeface="Courier New" panose="02070309020205020404" pitchFamily="49" charset="0"/>
              </a:rPr>
              <a:t>As you can see, </a:t>
            </a:r>
            <a:r>
              <a:rPr lang="nl-NL" sz="1600" dirty="0">
                <a:latin typeface="Courier New" panose="02070309020205020404" pitchFamily="49" charset="0"/>
                <a:cs typeface="Courier New" panose="02070309020205020404" pitchFamily="49" charset="0"/>
              </a:rPr>
              <a:t>ldd</a:t>
            </a:r>
            <a:r>
              <a:rPr lang="nl-NL" sz="1600" dirty="0">
                <a:latin typeface="+mj-lt"/>
                <a:cs typeface="Courier New" panose="02070309020205020404" pitchFamily="49" charset="0"/>
              </a:rPr>
              <a:t> now can tell us against which libraries </a:t>
            </a:r>
            <a:r>
              <a:rPr lang="nl-NL" sz="1600" dirty="0">
                <a:latin typeface="Courier New" panose="02070309020205020404" pitchFamily="49" charset="0"/>
                <a:cs typeface="Courier New" panose="02070309020205020404" pitchFamily="49" charset="0"/>
              </a:rPr>
              <a:t>square_program</a:t>
            </a:r>
            <a:r>
              <a:rPr lang="nl-NL" sz="1600" dirty="0">
                <a:latin typeface="+mj-lt"/>
                <a:cs typeface="Courier New" panose="02070309020205020404" pitchFamily="49" charset="0"/>
              </a:rPr>
              <a:t> was linked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among a few standard libraries).</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square_program</a:t>
            </a:r>
            <a:r>
              <a:rPr lang="en-US" sz="1600" dirty="0">
                <a:latin typeface="Courier New" panose="02070309020205020404" pitchFamily="49" charset="0"/>
                <a:cs typeface="Courier New" panose="02070309020205020404" pitchFamily="49" charset="0"/>
              </a:rPr>
              <a:t>: error while loading shared libraries: libsquare.so: cannot open shared object file: No such file or directory</a:t>
            </a:r>
            <a:endParaRPr lang="nl-NL" sz="1600" dirty="0">
              <a:latin typeface="Courier New" panose="02070309020205020404" pitchFamily="49" charset="0"/>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Why? Because our linker has no idea where to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t>
            </a:r>
          </a:p>
          <a:p>
            <a:pPr marL="0" indent="0">
              <a:spcBef>
                <a:spcPts val="0"/>
              </a:spcBef>
              <a:buNone/>
            </a:pPr>
            <a:endParaRPr lang="nl-NL" sz="1600" dirty="0">
              <a:latin typeface="+mj-lt"/>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Among many others, the runtime linker searches paths specified on LD_LIBRARY_PATH for libraries used by executables. We can use that to make our runtime linker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LD_LIBRARY_PATH=.:$LD_LIBRARY_PATH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Enter one number: 5</a:t>
            </a:r>
          </a:p>
          <a:p>
            <a:pPr marL="0" indent="0">
              <a:spcBef>
                <a:spcPts val="0"/>
              </a:spcBef>
              <a:buNone/>
            </a:pPr>
            <a:r>
              <a:rPr lang="en-US" sz="1600" dirty="0">
                <a:latin typeface="Courier New" panose="02070309020205020404" pitchFamily="49" charset="0"/>
                <a:cs typeface="Courier New" panose="02070309020205020404" pitchFamily="49" charset="0"/>
              </a:rPr>
              <a:t>Square = 25.00</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35483217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en-GB" dirty="0"/>
              <a:t>Robert Jan </a:t>
            </a:r>
            <a:r>
              <a:rPr lang="en-GB" dirty="0" err="1"/>
              <a:t>Schlimbach</a:t>
            </a:r>
            <a:endParaRPr lang="en-GB" dirty="0"/>
          </a:p>
          <a:p>
            <a:r>
              <a:rPr lang="nl-NL" dirty="0"/>
              <a:t>Caspar van Leeuwen</a:t>
            </a:r>
          </a:p>
          <a:p>
            <a:r>
              <a:rPr lang="nl-NL" dirty="0"/>
              <a:t>High Performance ML team, 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My </a:t>
            </a:r>
            <a:r>
              <a:rPr lang="nl-NL" dirty="0">
                <a:latin typeface="Courier New" panose="02070309020205020404" pitchFamily="49" charset="0"/>
                <a:cs typeface="Courier New" panose="02070309020205020404" pitchFamily="49" charset="0"/>
              </a:rPr>
              <a:t>square_program </a:t>
            </a:r>
            <a:r>
              <a:rPr lang="nl-NL" dirty="0"/>
              <a:t>can only run if the </a:t>
            </a:r>
            <a:r>
              <a:rPr lang="nl-NL" dirty="0">
                <a:latin typeface="Courier New" panose="02070309020205020404" pitchFamily="49" charset="0"/>
                <a:cs typeface="Courier New" panose="02070309020205020404" pitchFamily="49" charset="0"/>
              </a:rPr>
              <a:t>libsquare.so</a:t>
            </a:r>
            <a:r>
              <a:rPr lang="nl-NL" dirty="0"/>
              <a:t> is there to </a:t>
            </a:r>
            <a:r>
              <a:rPr lang="nl-NL" i="1" dirty="0"/>
              <a:t>provide</a:t>
            </a:r>
            <a:r>
              <a:rPr lang="nl-NL" dirty="0"/>
              <a:t> the </a:t>
            </a:r>
            <a:r>
              <a:rPr lang="nl-NL" dirty="0">
                <a:latin typeface="Courier New" panose="02070309020205020404" pitchFamily="49" charset="0"/>
                <a:cs typeface="Courier New" panose="02070309020205020404" pitchFamily="49" charset="0"/>
              </a:rPr>
              <a:t>square()</a:t>
            </a:r>
            <a:r>
              <a:rPr lang="nl-NL" dirty="0"/>
              <a:t> function</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libsquare.so</a:t>
            </a:r>
            <a:r>
              <a:rPr lang="nl-NL" dirty="0"/>
              <a:t> is a dependency for </a:t>
            </a:r>
            <a:r>
              <a:rPr lang="nl-NL" dirty="0">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dirty="0">
                <a:latin typeface="+mj-lt"/>
                <a:cs typeface="Courier New" panose="02070309020205020404" pitchFamily="49" charset="0"/>
              </a:rPr>
              <a:t>For </a:t>
            </a:r>
            <a:r>
              <a:rPr lang="nl-NL" dirty="0" err="1">
                <a:latin typeface="+mj-lt"/>
                <a:cs typeface="Courier New" panose="02070309020205020404" pitchFamily="49" charset="0"/>
              </a:rPr>
              <a:t>interpreted</a:t>
            </a:r>
            <a:r>
              <a:rPr lang="nl-NL" dirty="0">
                <a:latin typeface="+mj-lt"/>
                <a:cs typeface="Courier New" panose="02070309020205020404" pitchFamily="49" charset="0"/>
              </a:rPr>
              <a:t> </a:t>
            </a:r>
            <a:r>
              <a:rPr lang="nl-NL" dirty="0" err="1">
                <a:latin typeface="+mj-lt"/>
                <a:cs typeface="Courier New" panose="02070309020205020404" pitchFamily="49" charset="0"/>
              </a:rPr>
              <a:t>langagues</a:t>
            </a:r>
            <a:r>
              <a:rPr lang="nl-NL" dirty="0">
                <a:latin typeface="+mj-lt"/>
                <a:cs typeface="Courier New" panose="02070309020205020404" pitchFamily="49" charset="0"/>
              </a:rPr>
              <a:t> (e.g. Python), </a:t>
            </a:r>
            <a:r>
              <a:rPr lang="nl-NL" dirty="0" err="1">
                <a:latin typeface="+mj-lt"/>
                <a:cs typeface="Courier New" panose="02070309020205020404" pitchFamily="49" charset="0"/>
              </a:rPr>
              <a:t>there</a:t>
            </a:r>
            <a:r>
              <a:rPr lang="nl-NL" dirty="0">
                <a:latin typeface="+mj-lt"/>
                <a:cs typeface="Courier New" panose="02070309020205020404" pitchFamily="49" charset="0"/>
              </a:rPr>
              <a:t> is a </a:t>
            </a:r>
            <a:r>
              <a:rPr lang="nl-NL" dirty="0" err="1">
                <a:latin typeface="+mj-lt"/>
                <a:cs typeface="Courier New" panose="02070309020205020404" pitchFamily="49" charset="0"/>
              </a:rPr>
              <a:t>similar</a:t>
            </a:r>
            <a:r>
              <a:rPr lang="nl-NL" dirty="0">
                <a:latin typeface="+mj-lt"/>
                <a:cs typeface="Courier New" panose="02070309020205020404" pitchFamily="49" charset="0"/>
              </a:rPr>
              <a:t> concept of </a:t>
            </a:r>
            <a:r>
              <a:rPr lang="nl-NL" dirty="0" err="1">
                <a:latin typeface="+mj-lt"/>
                <a:cs typeface="Courier New" panose="02070309020205020404" pitchFamily="49" charset="0"/>
              </a:rPr>
              <a:t>dependencies</a:t>
            </a:r>
            <a:r>
              <a:rPr lang="nl-NL" dirty="0">
                <a:latin typeface="+mj-lt"/>
                <a:cs typeface="Courier New" panose="02070309020205020404" pitchFamily="49" charset="0"/>
              </a:rPr>
              <a:t> </a:t>
            </a:r>
            <a:r>
              <a:rPr lang="nl-NL" dirty="0" err="1">
                <a:latin typeface="+mj-lt"/>
                <a:cs typeface="Courier New" panose="02070309020205020404" pitchFamily="49" charset="0"/>
              </a:rPr>
              <a:t>if</a:t>
            </a:r>
            <a:r>
              <a:rPr lang="nl-NL" dirty="0">
                <a:latin typeface="+mj-lt"/>
                <a:cs typeface="Courier New" panose="02070309020205020404" pitchFamily="49" charset="0"/>
              </a:rPr>
              <a:t> </a:t>
            </a:r>
            <a:r>
              <a:rPr lang="nl-NL" dirty="0" err="1">
                <a:latin typeface="+mj-lt"/>
                <a:cs typeface="Courier New" panose="02070309020205020404" pitchFamily="49" charset="0"/>
              </a:rPr>
              <a:t>one</a:t>
            </a:r>
            <a:r>
              <a:rPr lang="nl-NL" dirty="0">
                <a:latin typeface="+mj-lt"/>
                <a:cs typeface="Courier New" panose="02070309020205020404" pitchFamily="49" charset="0"/>
              </a:rPr>
              <a:t> packages </a:t>
            </a:r>
            <a:r>
              <a:rPr lang="nl-NL" dirty="0" err="1">
                <a:latin typeface="+mj-lt"/>
                <a:cs typeface="Courier New" panose="02070309020205020404" pitchFamily="49" charset="0"/>
              </a:rPr>
              <a:t>uses</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another</a:t>
            </a:r>
            <a:r>
              <a:rPr lang="nl-NL" dirty="0">
                <a:latin typeface="+mj-lt"/>
                <a:cs typeface="Courier New" panose="02070309020205020404" pitchFamily="49" charset="0"/>
              </a:rPr>
              <a:t> package</a:t>
            </a:r>
          </a:p>
          <a:p>
            <a:pPr marL="539750" lvl="1">
              <a:buFont typeface="Arial" panose="020B0604020202020204" pitchFamily="34" charset="0"/>
              <a:buChar char="•"/>
            </a:pPr>
            <a:r>
              <a:rPr lang="nl-NL" dirty="0">
                <a:latin typeface="+mj-lt"/>
                <a:cs typeface="Courier New" panose="02070309020205020404" pitchFamily="49" charset="0"/>
              </a:rPr>
              <a:t>E.g. </a:t>
            </a:r>
            <a:r>
              <a:rPr lang="nl-NL" dirty="0" err="1">
                <a:latin typeface="+mj-lt"/>
                <a:cs typeface="Courier New" panose="02070309020205020404" pitchFamily="49" charset="0"/>
              </a:rPr>
              <a:t>PyTorch</a:t>
            </a:r>
            <a:r>
              <a:rPr lang="nl-NL" dirty="0">
                <a:latin typeface="+mj-lt"/>
                <a:cs typeface="Courier New" panose="02070309020205020404" pitchFamily="49" charset="0"/>
              </a:rPr>
              <a:t> has a </a:t>
            </a:r>
            <a:r>
              <a:rPr lang="nl-NL" dirty="0" err="1">
                <a:latin typeface="+mj-lt"/>
                <a:cs typeface="Courier New" panose="02070309020205020404" pitchFamily="49" charset="0"/>
              </a:rPr>
              <a:t>dependency</a:t>
            </a:r>
            <a:r>
              <a:rPr lang="nl-NL" dirty="0">
                <a:latin typeface="+mj-lt"/>
                <a:cs typeface="Courier New" panose="02070309020205020404" pitchFamily="49" charset="0"/>
              </a:rPr>
              <a:t> on </a:t>
            </a:r>
            <a:r>
              <a:rPr lang="nl-NL" dirty="0" err="1">
                <a:latin typeface="+mj-lt"/>
                <a:cs typeface="Courier New" panose="02070309020205020404" pitchFamily="49" charset="0"/>
              </a:rPr>
              <a:t>numpy</a:t>
            </a: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dirty="0"/>
              <a:t>“</a:t>
            </a:r>
            <a:r>
              <a:rPr lang="nl-NL" b="1" dirty="0" err="1"/>
              <a:t>Compiled</a:t>
            </a:r>
            <a:r>
              <a:rPr lang="nl-NL" b="1" dirty="0"/>
              <a:t> </a:t>
            </a:r>
            <a:r>
              <a:rPr lang="nl-NL" b="1" dirty="0" err="1"/>
              <a:t>langauges</a:t>
            </a:r>
            <a:r>
              <a:rPr lang="nl-NL" b="1" dirty="0"/>
              <a:t> </a:t>
            </a:r>
            <a:r>
              <a:rPr lang="nl-NL" dirty="0"/>
              <a:t>are </a:t>
            </a:r>
            <a:r>
              <a:rPr lang="nl-NL" dirty="0" err="1"/>
              <a:t>often</a:t>
            </a:r>
            <a:r>
              <a:rPr lang="nl-NL" dirty="0"/>
              <a:t> more performant </a:t>
            </a:r>
            <a:r>
              <a:rPr lang="nl-NL" dirty="0" err="1"/>
              <a:t>than</a:t>
            </a:r>
            <a:r>
              <a:rPr lang="nl-NL" dirty="0"/>
              <a:t> </a:t>
            </a:r>
            <a:r>
              <a:rPr lang="nl-NL" b="1" dirty="0" err="1"/>
              <a:t>interpreted</a:t>
            </a:r>
            <a:r>
              <a:rPr lang="nl-NL" b="1" dirty="0"/>
              <a:t> </a:t>
            </a:r>
            <a:r>
              <a:rPr lang="nl-NL" b="1" dirty="0" err="1"/>
              <a:t>languages</a:t>
            </a:r>
            <a:r>
              <a:rPr lang="nl-NL" dirty="0"/>
              <a:t>, </a:t>
            </a:r>
            <a:r>
              <a:rPr lang="nl-NL" dirty="0" err="1"/>
              <a:t>because</a:t>
            </a:r>
            <a:r>
              <a:rPr lang="nl-NL" dirty="0"/>
              <a:t> </a:t>
            </a:r>
            <a:r>
              <a:rPr lang="nl-NL" dirty="0" err="1"/>
              <a:t>the</a:t>
            </a:r>
            <a:r>
              <a:rPr lang="nl-NL" dirty="0"/>
              <a:t> separate </a:t>
            </a:r>
            <a:r>
              <a:rPr lang="nl-NL" dirty="0" err="1"/>
              <a:t>compilation</a:t>
            </a:r>
            <a:r>
              <a:rPr lang="nl-NL" dirty="0"/>
              <a:t> step </a:t>
            </a:r>
            <a:r>
              <a:rPr lang="nl-NL" dirty="0" err="1"/>
              <a:t>allows</a:t>
            </a:r>
            <a:r>
              <a:rPr lang="nl-NL" dirty="0"/>
              <a:t> high </a:t>
            </a:r>
            <a:r>
              <a:rPr lang="nl-NL" dirty="0" err="1"/>
              <a:t>degree</a:t>
            </a:r>
            <a:r>
              <a:rPr lang="nl-NL" dirty="0"/>
              <a:t> of </a:t>
            </a:r>
            <a:r>
              <a:rPr lang="nl-NL" dirty="0" err="1"/>
              <a:t>optimization</a:t>
            </a:r>
            <a:r>
              <a:rPr lang="nl-NL" dirty="0"/>
              <a:t> </a:t>
            </a:r>
            <a:r>
              <a:rPr lang="nl-NL" dirty="0" err="1"/>
              <a:t>by</a:t>
            </a:r>
            <a:r>
              <a:rPr lang="nl-NL" dirty="0"/>
              <a:t> </a:t>
            </a:r>
            <a:r>
              <a:rPr lang="nl-NL" dirty="0" err="1"/>
              <a:t>the</a:t>
            </a:r>
            <a:r>
              <a:rPr lang="nl-NL" dirty="0"/>
              <a:t> compiler”</a:t>
            </a:r>
          </a:p>
          <a:p>
            <a:pPr marL="0" indent="0">
              <a:buNone/>
            </a:pPr>
            <a:endParaRPr lang="nl-NL" dirty="0"/>
          </a:p>
          <a:p>
            <a:pPr marL="0" indent="0">
              <a:buNone/>
            </a:pPr>
            <a:r>
              <a:rPr lang="nl-NL" dirty="0"/>
              <a:t>You might be a bit depressed by now… Does that mean we are doing a bad job in AI, because we typically program in Python with PyTorch or TensorFlow?</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Performance-critical python packages, such as numpy, PyTorch and TensorFlow, often use compiled backends</a:t>
            </a:r>
          </a:p>
          <a:p>
            <a:pPr>
              <a:buFont typeface="Arial" panose="020B0604020202020204" pitchFamily="34" charset="0"/>
              <a:buChar char="•"/>
            </a:pPr>
            <a:r>
              <a:rPr lang="nl-NL" dirty="0">
                <a:latin typeface="+mj-lt"/>
                <a:cs typeface="Courier New" panose="02070309020205020404" pitchFamily="49" charset="0"/>
              </a:rPr>
              <a:t>End-users program in Python (</a:t>
            </a:r>
            <a:r>
              <a:rPr lang="nl-NL" dirty="0" err="1">
                <a:latin typeface="+mj-lt"/>
                <a:cs typeface="Courier New" panose="02070309020205020404" pitchFamily="49" charset="0"/>
              </a:rPr>
              <a:t>convenient</a:t>
            </a:r>
            <a:r>
              <a:rPr lang="nl-NL" dirty="0">
                <a:latin typeface="+mj-lt"/>
                <a:cs typeface="Courier New" panose="02070309020205020404" pitchFamily="49" charset="0"/>
              </a:rPr>
              <a:t>, easy!)</a:t>
            </a:r>
          </a:p>
          <a:p>
            <a:pPr>
              <a:buFont typeface="Arial" panose="020B0604020202020204" pitchFamily="34" charset="0"/>
              <a:buChar char="•"/>
            </a:pPr>
            <a:r>
              <a:rPr lang="nl-NL" dirty="0">
                <a:latin typeface="+mj-lt"/>
                <a:cs typeface="Courier New" panose="02070309020205020404" pitchFamily="49" charset="0"/>
              </a:rPr>
              <a:t>When executing performance critical functions (e.g. a convolutional layer), PyTorch calls </a:t>
            </a:r>
            <a:r>
              <a:rPr lang="nl-NL" i="1" dirty="0">
                <a:latin typeface="+mj-lt"/>
                <a:cs typeface="Courier New" panose="02070309020205020404" pitchFamily="49" charset="0"/>
              </a:rPr>
              <a:t>compiled</a:t>
            </a:r>
            <a:r>
              <a:rPr lang="nl-NL" dirty="0">
                <a:latin typeface="+mj-lt"/>
                <a:cs typeface="Courier New" panose="02070309020205020404" pitchFamily="49" charset="0"/>
              </a:rPr>
              <a:t> functions in the backend</a:t>
            </a:r>
          </a:p>
          <a:p>
            <a:pPr marL="539750" lvl="1">
              <a:buFont typeface="Arial" panose="020B0604020202020204" pitchFamily="34" charset="0"/>
              <a:buChar char="•"/>
            </a:pPr>
            <a:r>
              <a:rPr lang="nl-NL" dirty="0">
                <a:latin typeface="+mj-lt"/>
                <a:cs typeface="Courier New" panose="02070309020205020404" pitchFamily="49" charset="0"/>
              </a:rPr>
              <a:t>These functions typically come from deep-learning specific libraries, such as MKL-DNN and cuDNN</a:t>
            </a:r>
          </a:p>
          <a:p>
            <a:pPr marL="539750" lvl="1">
              <a:buFont typeface="Arial" panose="020B0604020202020204" pitchFamily="34" charset="0"/>
              <a:buChar char="•"/>
            </a:pP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The AI community has </a:t>
            </a:r>
            <a:r>
              <a:rPr lang="nl-NL" i="1" dirty="0">
                <a:latin typeface="+mj-lt"/>
                <a:cs typeface="Courier New" panose="02070309020205020404" pitchFamily="49" charset="0"/>
              </a:rPr>
              <a:t>no idea</a:t>
            </a:r>
            <a:r>
              <a:rPr lang="nl-NL" dirty="0">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1: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purge # Start with clean environment, I’ll get back to what modules are…</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virtualenv my_pytorch_venv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Looking in indexes: https://download.pytorch.org/whl/cu117</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Could not find a version that satisfies the requirement torch (from versions: none)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No matching distribution found for torch</a:t>
            </a:r>
          </a:p>
          <a:p>
            <a:pPr marL="0" indent="0">
              <a:spcBef>
                <a:spcPts val="0"/>
              </a:spcBef>
              <a:spcAft>
                <a:spcPts val="0"/>
              </a:spcAft>
              <a:buNone/>
            </a:pPr>
            <a:endParaRPr lang="en-US" sz="1600" dirty="0"/>
          </a:p>
          <a:p>
            <a:pPr marL="0" indent="0">
              <a:spcBef>
                <a:spcPts val="0"/>
              </a:spcBef>
              <a:spcAft>
                <a:spcPts val="0"/>
              </a:spcAft>
              <a:buNone/>
            </a:pPr>
            <a:r>
              <a:rPr lang="en-US" sz="1600" dirty="0"/>
              <a:t>Why? Well, our </a:t>
            </a:r>
            <a:r>
              <a:rPr lang="en-US" sz="1600" i="1" dirty="0"/>
              <a:t>system</a:t>
            </a:r>
            <a:r>
              <a:rPr lang="en-US" sz="1600" dirty="0"/>
              <a:t> python is old (3.6)! It is </a:t>
            </a:r>
            <a:r>
              <a:rPr lang="en-US" sz="1600" i="1" dirty="0"/>
              <a:t>not</a:t>
            </a:r>
            <a:r>
              <a:rPr lang="en-US" sz="1600" dirty="0"/>
              <a:t> meant to be used by users – none of the system tools are. Same applies to C compilers, Perl, </a:t>
            </a:r>
            <a:r>
              <a:rPr lang="en-US" sz="1600" dirty="0" err="1"/>
              <a:t>etc</a:t>
            </a:r>
            <a:r>
              <a:rPr lang="en-US" sz="1600" dirty="0"/>
              <a:t>, etc.</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on is 2022. </a:t>
            </a:r>
            <a:r>
              <a:rPr lang="nl-NL" dirty="0" err="1"/>
              <a:t>Let’s</a:t>
            </a:r>
            <a:r>
              <a:rPr lang="nl-NL" dirty="0"/>
              <a:t> load </a:t>
            </a:r>
            <a:r>
              <a:rPr lang="nl-NL" dirty="0" err="1"/>
              <a:t>it</a:t>
            </a:r>
            <a:r>
              <a:rPr lang="nl-NL" dirty="0"/>
              <a:t>: </a:t>
            </a:r>
            <a:r>
              <a:rPr lang="nl-NL" dirty="0">
                <a:latin typeface="Courier New" panose="02070309020205020404" pitchFamily="49" charset="0"/>
                <a:cs typeface="Courier New" panose="02070309020205020404" pitchFamily="49" charset="0"/>
              </a:rPr>
              <a:t>module load 2022</a:t>
            </a:r>
            <a:endParaRPr lang="nl-NL" dirty="0"/>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err="1"/>
              <a:t>What</a:t>
            </a:r>
            <a:r>
              <a:rPr lang="nl-NL" dirty="0"/>
              <a:t> Python modules do we have? </a:t>
            </a:r>
            <a:r>
              <a:rPr lang="nl-NL" dirty="0">
                <a:latin typeface="Courier New" panose="02070309020205020404" pitchFamily="49" charset="0"/>
                <a:cs typeface="Courier New" panose="02070309020205020404" pitchFamily="49" charset="0"/>
              </a:rPr>
              <a:t>module av Python</a:t>
            </a:r>
          </a:p>
          <a:p>
            <a:pPr>
              <a:buFont typeface="Arial" panose="020B0604020202020204" pitchFamily="34" charset="0"/>
              <a:buChar char="•"/>
            </a:pPr>
            <a:r>
              <a:rPr lang="nl-NL" dirty="0"/>
              <a:t>Let’s have a look at one: </a:t>
            </a:r>
            <a:r>
              <a:rPr lang="nl-NL" dirty="0">
                <a:latin typeface="Courier New" panose="02070309020205020404" pitchFamily="49" charset="0"/>
                <a:cs typeface="Courier New" panose="02070309020205020404" pitchFamily="49" charset="0"/>
              </a:rPr>
              <a:t>module show Python/3.10.4-GCCcore-11.3.0</a:t>
            </a:r>
          </a:p>
          <a:p>
            <a:pPr>
              <a:buFont typeface="Arial" panose="020B0604020202020204" pitchFamily="34" charset="0"/>
              <a:buChar char="•"/>
            </a:pPr>
            <a:r>
              <a:rPr lang="nl-NL" dirty="0"/>
              <a:t>Modules set environment variables like </a:t>
            </a:r>
            <a:r>
              <a:rPr lang="nl-NL" dirty="0">
                <a:latin typeface="Courier New" panose="02070309020205020404" pitchFamily="49" charset="0"/>
                <a:cs typeface="Courier New" panose="02070309020205020404" pitchFamily="49" charset="0"/>
              </a:rPr>
              <a:t>PATH</a:t>
            </a:r>
            <a:r>
              <a:rPr lang="nl-NL" dirty="0"/>
              <a:t>, </a:t>
            </a:r>
            <a:r>
              <a:rPr lang="nl-NL" dirty="0">
                <a:latin typeface="Courier New" panose="02070309020205020404" pitchFamily="49" charset="0"/>
                <a:cs typeface="Courier New" panose="02070309020205020404" pitchFamily="49" charset="0"/>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av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2022</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Python/3.10.4-GCCcore-11.3.0</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/sw/arch/RHEL8/EB_production/2022/software/Python/3.10.4-GCCcore-11.3.0/bin/python3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echo $PATH</a:t>
            </a:r>
          </a:p>
          <a:p>
            <a:pPr marL="0" indent="0">
              <a:spcBef>
                <a:spcPts val="0"/>
              </a:spcBef>
              <a:spcAft>
                <a:spcPts val="0"/>
              </a:spcAft>
              <a:buNone/>
            </a:pPr>
            <a:r>
              <a:rPr lang="nl-NL" sz="1400" dirty="0">
                <a:highlight>
                  <a:srgbClr val="FFFF00"/>
                </a:highlight>
                <a:latin typeface="Courier New" panose="02070309020205020404" pitchFamily="49" charset="0"/>
                <a:cs typeface="Courier New" panose="02070309020205020404" pitchFamily="49" charset="0"/>
              </a:rPr>
              <a:t>/sw/arch/RHEL8/EB_production/2022/software/Python/3.10.4-GCCcore-11.3.0/bin</a:t>
            </a:r>
            <a:r>
              <a:rPr lang="nl-NL" sz="1400" dirty="0">
                <a:latin typeface="Courier New" panose="02070309020205020404" pitchFamily="49" charset="0"/>
                <a:cs typeface="Courier New" panose="02070309020205020404" pitchFamily="49" charset="0"/>
              </a:rPr>
              <a:t>:/sw/arch/RHEL8/EB_production/2022/software/OpenSSL/1.1/bin:…:/home/scur0006/.local/bin:/home/scur0006/bin:/gpfs/admin/hpc/sw/hpc/bin:/gpfs/admin/hpc/sw/hpc/sbin:/projects/0/jhssrf001/JHS_installations/Python/bin:/sbin:/bin:/usr/sbin:/usr/bin</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panose="02070309020205020404" pitchFamily="49" charset="0"/>
                <a:cs typeface="Courier New" panose="02070309020205020404" pitchFamily="49" charset="0"/>
              </a:rPr>
              <a:t>python3</a:t>
            </a:r>
            <a:r>
              <a:rPr lang="en-US" sz="1600" dirty="0"/>
              <a:t> from the module environment because </a:t>
            </a:r>
            <a:r>
              <a:rPr lang="en-US" sz="1600" dirty="0">
                <a:latin typeface="Courier New" panose="02070309020205020404" pitchFamily="49" charset="0"/>
                <a:cs typeface="Courier New" panose="02070309020205020404" pitchFamily="49" charset="0"/>
              </a:rPr>
              <a:t>PATH</a:t>
            </a:r>
            <a:r>
              <a:rPr lang="en-US" sz="1600" dirty="0"/>
              <a:t> includes the directory in which </a:t>
            </a:r>
            <a:r>
              <a:rPr lang="en-US" sz="1600" dirty="0">
                <a:latin typeface="Courier New" panose="02070309020205020404" pitchFamily="49" charset="0"/>
                <a:cs typeface="Courier New" panose="02070309020205020404" pitchFamily="49" charset="0"/>
              </a:rPr>
              <a:t>python3</a:t>
            </a:r>
            <a:r>
              <a:rPr lang="en-US" sz="1600" dirty="0"/>
              <a:t> is located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We </a:t>
            </a:r>
            <a:r>
              <a:rPr lang="nl-NL" sz="1400" dirty="0" err="1">
                <a:latin typeface="Courier New" panose="02070309020205020404" pitchFamily="49" charset="0"/>
                <a:cs typeface="Courier New" panose="02070309020205020404" pitchFamily="49" charset="0"/>
              </a:rPr>
              <a:t>don’t</a:t>
            </a:r>
            <a:r>
              <a:rPr lang="nl-NL" sz="1400" dirty="0">
                <a:latin typeface="Courier New" panose="02070309020205020404" pitchFamily="49" charset="0"/>
                <a:cs typeface="Courier New" panose="02070309020205020404" pitchFamily="49" charset="0"/>
              </a:rPr>
              <a:t> want </a:t>
            </a:r>
            <a:r>
              <a:rPr lang="nl-NL" sz="1400" dirty="0" err="1">
                <a:latin typeface="Courier New" panose="02070309020205020404" pitchFamily="49" charset="0"/>
                <a:cs typeface="Courier New" panose="02070309020205020404" pitchFamily="49" charset="0"/>
              </a:rPr>
              <a:t>it</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to</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pick</a:t>
            </a:r>
            <a:r>
              <a:rPr lang="nl-NL" sz="1400" dirty="0">
                <a:latin typeface="Courier New" panose="02070309020205020404" pitchFamily="49" charset="0"/>
                <a:cs typeface="Courier New" panose="02070309020205020404" pitchFamily="49" charset="0"/>
              </a:rPr>
              <a:t> up PYTHON packages </a:t>
            </a:r>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our</a:t>
            </a:r>
            <a:r>
              <a:rPr lang="nl-NL" sz="1400" dirty="0">
                <a:latin typeface="Courier New" panose="02070309020205020404" pitchFamily="49" charset="0"/>
                <a:cs typeface="Courier New" panose="02070309020205020404" pitchFamily="49" charset="0"/>
              </a:rPr>
              <a:t> course </a:t>
            </a:r>
            <a:r>
              <a:rPr lang="nl-NL" sz="1400" dirty="0" err="1">
                <a:latin typeface="Courier New" panose="02070309020205020404" pitchFamily="49" charset="0"/>
                <a:cs typeface="Courier New" panose="02070309020205020404" pitchFamily="49" charset="0"/>
              </a:rPr>
              <a:t>environmen</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for</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this</a:t>
            </a:r>
            <a:r>
              <a:rPr lang="nl-NL" sz="1400" dirty="0">
                <a:latin typeface="Courier New" panose="02070309020205020404" pitchFamily="49" charset="0"/>
                <a:cs typeface="Courier New" panose="02070309020205020404" pitchFamily="49" charset="0"/>
              </a:rPr>
              <a:t> demo</a:t>
            </a:r>
          </a:p>
          <a:p>
            <a:pPr marL="0" indent="0">
              <a:spcBef>
                <a:spcPts val="0"/>
              </a:spcBef>
              <a:spcAft>
                <a:spcPts val="0"/>
              </a:spcAft>
              <a:buNone/>
            </a:pPr>
            <a:r>
              <a:rPr lang="nl-NL" sz="1400" dirty="0" err="1">
                <a:latin typeface="Courier New" panose="02070309020205020404" pitchFamily="49" charset="0"/>
                <a:cs typeface="Courier New" panose="02070309020205020404" pitchFamily="49" charset="0"/>
              </a:rPr>
              <a:t>unset</a:t>
            </a:r>
            <a:r>
              <a:rPr lang="nl-NL" sz="1400" dirty="0">
                <a:latin typeface="Courier New" panose="02070309020205020404" pitchFamily="49" charset="0"/>
                <a:cs typeface="Courier New" panose="02070309020205020404" pitchFamily="49" charset="0"/>
              </a:rPr>
              <a:t> PYTHONPATH</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Python</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import torch</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torch.__file</a:t>
            </a:r>
            <a:r>
              <a:rPr lang="en-US" sz="1400" dirty="0">
                <a:latin typeface="Courier New" panose="02070309020205020404" pitchFamily="49" charset="0"/>
                <a:cs typeface="Courier New" panose="02070309020205020404" pitchFamily="49" charset="0"/>
              </a:rPr>
              <a:t>__</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gpfs</a:t>
            </a:r>
            <a:r>
              <a:rPr lang="en-US" sz="1400" dirty="0">
                <a:latin typeface="Courier New" panose="02070309020205020404" pitchFamily="49" charset="0"/>
                <a:cs typeface="Courier New" panose="02070309020205020404" pitchFamily="49" charset="0"/>
              </a:rPr>
              <a:t>/home4/</a:t>
            </a:r>
            <a:r>
              <a:rPr lang="en-US" sz="1400" dirty="0" err="1">
                <a:latin typeface="Courier New" panose="02070309020205020404" pitchFamily="49" charset="0"/>
                <a:cs typeface="Courier New" panose="02070309020205020404" pitchFamily="49" charset="0"/>
              </a:rPr>
              <a:t>casparl</a:t>
            </a:r>
            <a:r>
              <a:rPr lang="en-US" sz="1400" dirty="0">
                <a:latin typeface="Courier New" panose="02070309020205020404" pitchFamily="49" charset="0"/>
                <a:cs typeface="Courier New" panose="02070309020205020404" pitchFamily="49" charset="0"/>
              </a:rPr>
              <a:t>/Courses/</a:t>
            </a:r>
            <a:r>
              <a:rPr lang="en-US" sz="1400" dirty="0" err="1">
                <a:latin typeface="Courier New" panose="02070309020205020404" pitchFamily="49" charset="0"/>
                <a:cs typeface="Courier New" panose="02070309020205020404" pitchFamily="49" charset="0"/>
              </a:rPr>
              <a:t>pip_pytorch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my_pytorch_venv</a:t>
            </a:r>
            <a:r>
              <a:rPr lang="en-US" sz="1400" dirty="0">
                <a:latin typeface="Courier New" panose="02070309020205020404" pitchFamily="49" charset="0"/>
                <a:cs typeface="Courier New" panose="02070309020205020404" pitchFamily="49" charset="0"/>
              </a:rPr>
              <a:t>/lib/python3.10/site-packages/torch/__init__.py'</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torch.cuda.is_available</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torch.backends.cudnn.version</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8500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torch.backends.cudnn.enabled</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endParaRPr lang="en-US" sz="1600" dirty="0"/>
          </a:p>
          <a:p>
            <a:pPr marL="0" indent="0">
              <a:spcBef>
                <a:spcPts val="0"/>
              </a:spcBef>
              <a:spcAft>
                <a:spcPts val="0"/>
              </a:spcAft>
              <a:buNone/>
            </a:pPr>
            <a:r>
              <a:rPr lang="en-US" sz="1600" dirty="0"/>
              <a:t>Ok, cool, GPU support just works with </a:t>
            </a:r>
            <a:r>
              <a:rPr lang="en-US" sz="1600" dirty="0" err="1"/>
              <a:t>PyTorch</a:t>
            </a:r>
            <a:r>
              <a:rPr lang="en-US" sz="1600" dirty="0"/>
              <a:t>. It is not always that easy though…</a:t>
            </a:r>
          </a:p>
          <a:p>
            <a:pPr marL="0" indent="0">
              <a:spcBef>
                <a:spcPts val="0"/>
              </a:spcBef>
              <a:spcAft>
                <a:spcPts val="0"/>
              </a:spcAft>
              <a:buNone/>
            </a:pPr>
            <a:endParaRPr lang="en-US" sz="1600" dirty="0"/>
          </a:p>
          <a:p>
            <a:pPr marL="0" indent="0">
              <a:spcBef>
                <a:spcPts val="0"/>
              </a:spcBef>
              <a:spcAft>
                <a:spcPts val="0"/>
              </a:spcAft>
              <a:buNone/>
            </a:pPr>
            <a:r>
              <a:rPr lang="en-US" sz="1600" dirty="0"/>
              <a:t>BONUS QUESTION: where does torch find the CUDA installation?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virtualenv</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my_tf_venv</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source </a:t>
            </a:r>
            <a:r>
              <a:rPr lang="en-US" sz="1400" dirty="0" err="1">
                <a:latin typeface="Courier New" panose="02070309020205020404" pitchFamily="49" charset="0"/>
                <a:cs typeface="Courier New" panose="02070309020205020404" pitchFamily="49" charset="0"/>
              </a:rPr>
              <a:t>my_tf_venv</a:t>
            </a:r>
            <a:r>
              <a:rPr lang="en-US" sz="1400" dirty="0">
                <a:latin typeface="Courier New" panose="02070309020205020404" pitchFamily="49" charset="0"/>
                <a:cs typeface="Courier New" panose="02070309020205020404" pitchFamily="49" charset="0"/>
              </a:rPr>
              <a:t>/bin/activate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nvidia-cudnn-cu11==8.6.0.163 tensorflow==2.12.* (instructions from </a:t>
            </a:r>
            <a:r>
              <a:rPr lang="en-US" sz="1400" dirty="0">
                <a:latin typeface="Courier New" panose="02070309020205020404" pitchFamily="49" charset="0"/>
                <a:cs typeface="Courier New" panose="02070309020205020404" pitchFamily="49" charset="0"/>
                <a:hlinkClick r:id="rId2"/>
              </a:rPr>
              <a:t>https://www.tensorflow.org/install/pip</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15:49:48.115916: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15:49:49.932425: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Cannot </a:t>
            </a:r>
            <a:r>
              <a:rPr lang="en-US" sz="1400" dirty="0" err="1">
                <a:latin typeface="Courier New" panose="02070309020205020404" pitchFamily="49" charset="0"/>
                <a:cs typeface="Courier New" panose="02070309020205020404" pitchFamily="49" charset="0"/>
              </a:rPr>
              <a:t>dlopen</a:t>
            </a:r>
            <a:r>
              <a:rPr lang="en-US" sz="1400" dirty="0">
                <a:latin typeface="Courier New" panose="02070309020205020404" pitchFamily="49" charset="0"/>
                <a:cs typeface="Courier New" panose="02070309020205020404" pitchFamily="49" charset="0"/>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endParaRPr lang="en-US" sz="16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a:t>
            </a:r>
            <a:r>
              <a:rPr lang="en-US" sz="1400" b="1" dirty="0">
                <a:latin typeface="Courier New" panose="02070309020205020404" pitchFamily="49" charset="0"/>
                <a:cs typeface="Courier New" panose="02070309020205020404" pitchFamily="49" charset="0"/>
              </a:rPr>
              <a:t>Could not find </a:t>
            </a:r>
            <a:r>
              <a:rPr lang="en-US" sz="1400" b="1" dirty="0" err="1">
                <a:latin typeface="Courier New" panose="02070309020205020404" pitchFamily="49" charset="0"/>
                <a:cs typeface="Courier New" panose="02070309020205020404" pitchFamily="49" charset="0"/>
              </a:rPr>
              <a:t>cuda</a:t>
            </a:r>
            <a:r>
              <a:rPr lang="en-US" sz="1400" b="1" dirty="0">
                <a:latin typeface="Courier New" panose="02070309020205020404" pitchFamily="49" charset="0"/>
                <a:cs typeface="Courier New" panose="02070309020205020404" pitchFamily="49" charset="0"/>
              </a:rPr>
              <a:t> drivers on your machine, GPU will not be used</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a:t>
            </a:r>
            <a:r>
              <a:rPr lang="en-US" sz="1400" b="1" dirty="0">
                <a:latin typeface="Courier New" panose="02070309020205020404" pitchFamily="49" charset="0"/>
                <a:cs typeface="Courier New" panose="02070309020205020404" pitchFamily="49" charset="0"/>
              </a:rPr>
              <a:t>Cannot </a:t>
            </a:r>
            <a:r>
              <a:rPr lang="en-US" sz="1400" b="1" dirty="0" err="1">
                <a:latin typeface="Courier New" panose="02070309020205020404" pitchFamily="49" charset="0"/>
                <a:cs typeface="Courier New" panose="02070309020205020404" pitchFamily="49" charset="0"/>
              </a:rPr>
              <a:t>dlopen</a:t>
            </a:r>
            <a:r>
              <a:rPr lang="en-US" sz="1400" b="1" dirty="0">
                <a:latin typeface="Courier New" panose="02070309020205020404" pitchFamily="49" charset="0"/>
                <a:cs typeface="Courier New" panose="02070309020205020404" pitchFamily="49" charset="0"/>
              </a:rPr>
              <a:t> some GPU libraries. </a:t>
            </a:r>
            <a:r>
              <a:rPr lang="en-US" sz="1400" dirty="0">
                <a:latin typeface="Courier New" panose="02070309020205020404" pitchFamily="49" charset="0"/>
                <a:cs typeface="Courier New" panose="02070309020205020404" pitchFamily="49" charset="0"/>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r>
              <a:rPr lang="en-US" sz="1800" dirty="0">
                <a:sym typeface="Wingdings" panose="05000000000000000000" pitchFamily="2" charset="2"/>
              </a:rPr>
              <a:t></a:t>
            </a:r>
            <a:endParaRPr lang="en-US" sz="18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3</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457399" y="1262990"/>
            <a:ext cx="9453806" cy="707886"/>
          </a:xfrm>
          <a:prstGeom prst="rect">
            <a:avLst/>
          </a:prstGeom>
        </p:spPr>
        <p:txBody>
          <a:bodyPr wrap="none">
            <a:spAutoFit/>
          </a:bodyPr>
          <a:lstStyle/>
          <a:p>
            <a:r>
              <a:rPr lang="nl-NL" sz="4000" dirty="0"/>
              <a:t>https://github.com/</a:t>
            </a:r>
            <a:r>
              <a:rPr lang="nl-NL" sz="4000" dirty="0" err="1"/>
              <a:t>sara</a:t>
            </a:r>
            <a:r>
              <a:rPr lang="nl-NL" sz="4000" dirty="0"/>
              <a:t>-nl/ Tue_HPDL_2024</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a:t>
            </a:r>
            <a:r>
              <a:rPr lang="en-US" sz="1400" b="1" dirty="0">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itself is build without modern extensions to the X86_64 instruction set (AVX2, AVX512 and FMA). This problem is somewhat mitigated by the fact that for performance critical functions, TensorFlow uses low level CPU libraries that </a:t>
            </a:r>
            <a:r>
              <a:rPr lang="en-US" sz="1800" i="1" dirty="0"/>
              <a:t>are</a:t>
            </a:r>
            <a:r>
              <a:rPr lang="en-US" sz="1800" dirty="0"/>
              <a:t> optimized (we will get back to this later today).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does this happen?</a:t>
            </a:r>
          </a:p>
          <a:p>
            <a:pPr>
              <a:buFont typeface="Arial" panose="020B0604020202020204" pitchFamily="34" charset="0"/>
              <a:buChar char="•"/>
            </a:pPr>
            <a:r>
              <a:rPr lang="nl-NL" dirty="0"/>
              <a:t>The TensorFlow library (a binary!) is built against a certain version of CUDA</a:t>
            </a:r>
          </a:p>
          <a:p>
            <a:pPr>
              <a:buFont typeface="Arial" panose="020B0604020202020204" pitchFamily="34" charset="0"/>
              <a:buChar char="•"/>
            </a:pPr>
            <a:r>
              <a:rPr lang="nl-NL" dirty="0"/>
              <a:t>CUDA is a </a:t>
            </a:r>
            <a:r>
              <a:rPr lang="nl-NL" b="1" dirty="0"/>
              <a:t>dependency</a:t>
            </a:r>
            <a:r>
              <a:rPr lang="nl-NL" dirty="0"/>
              <a:t> for TensorFlow</a:t>
            </a:r>
          </a:p>
          <a:p>
            <a:pPr>
              <a:buFont typeface="Arial" panose="020B0604020202020204" pitchFamily="34" charset="0"/>
              <a:buChar char="•"/>
            </a:pPr>
            <a:r>
              <a:rPr lang="nl-NL" dirty="0"/>
              <a:t>Pip installs </a:t>
            </a:r>
            <a:r>
              <a:rPr lang="nl-NL" i="1" dirty="0"/>
              <a:t>python</a:t>
            </a:r>
            <a:r>
              <a:rPr lang="nl-NL" dirty="0"/>
              <a:t> dependencies automatically. But it can not do the same for non-python dependencies: you need to provide those yourself!</a:t>
            </a:r>
          </a:p>
          <a:p>
            <a:pPr>
              <a:buFont typeface="Arial" panose="020B0604020202020204" pitchFamily="34" charset="0"/>
              <a:buChar char="•"/>
            </a:pPr>
            <a:r>
              <a:rPr lang="nl-NL" dirty="0">
                <a:hlinkClick r:id="rId2"/>
              </a:rPr>
              <a:t>https://www.tensorflow.org/install/source#tested_build_configurations</a:t>
            </a:r>
            <a:r>
              <a:rPr lang="nl-NL" dirty="0"/>
              <a:t> shows which CUDA/cuDNN versions are used by which TF versions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311229359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800" dirty="0">
                <a:latin typeface="+mj-lt"/>
                <a:cs typeface="Courier New" panose="02070309020205020404" pitchFamily="49" charset="0"/>
              </a:rPr>
              <a:t>So, what if supply the necessary cuDNN (version 8.6) and CUDA (version 11.8) at runtime?</a:t>
            </a:r>
          </a:p>
          <a:p>
            <a:pPr marL="0" indent="0">
              <a:spcBef>
                <a:spcPts val="0"/>
              </a:spcBef>
              <a:spcAft>
                <a:spcPts val="0"/>
              </a:spcAft>
              <a:buNone/>
            </a:pPr>
            <a:endParaRPr lang="nl-NL" sz="1400" dirty="0">
              <a:latin typeface="+mj-lt"/>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cuDNN/8.6.0.163-CUDA-11.8.0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tf.config.list_physical_devices</a:t>
            </a:r>
            <a:r>
              <a:rPr lang="en-US" sz="1400" b="1" dirty="0">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16:00:34.191403: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16:00:35.657146: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PhysicalDevice</a:t>
            </a:r>
            <a:r>
              <a:rPr lang="en-US" sz="1400" b="1" dirty="0">
                <a:latin typeface="Courier New" panose="02070309020205020404" pitchFamily="49" charset="0"/>
                <a:cs typeface="Courier New" panose="02070309020205020404" pitchFamily="49" charset="0"/>
              </a:rPr>
              <a:t>(name='/physical_device:GPU:0', </a:t>
            </a:r>
            <a:r>
              <a:rPr lang="en-US" sz="1400" b="1" dirty="0" err="1">
                <a:latin typeface="Courier New" panose="02070309020205020404" pitchFamily="49" charset="0"/>
                <a:cs typeface="Courier New" panose="02070309020205020404" pitchFamily="49" charset="0"/>
              </a:rPr>
              <a:t>device_type</a:t>
            </a:r>
            <a:r>
              <a:rPr lang="en-US" sz="1400" b="1"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a:t>Yes, TensorFlow now sees the GPU in my node!</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We installed TensorFlow and PyTorch from their wheels. That means we are doing a </a:t>
            </a:r>
            <a:r>
              <a:rPr lang="nl-NL" b="1" dirty="0">
                <a:latin typeface="+mj-lt"/>
                <a:cs typeface="Courier New" panose="02070309020205020404" pitchFamily="49" charset="0"/>
              </a:rPr>
              <a:t>binary</a:t>
            </a:r>
            <a:r>
              <a:rPr lang="nl-NL" dirty="0">
                <a:latin typeface="+mj-lt"/>
                <a:cs typeface="Courier New" panose="02070309020205020404" pitchFamily="49" charset="0"/>
              </a:rPr>
              <a:t> installation. Essentially, we are just copying </a:t>
            </a:r>
            <a:r>
              <a:rPr lang="nl-NL" i="1" dirty="0">
                <a:latin typeface="+mj-lt"/>
                <a:cs typeface="Courier New" panose="02070309020205020404" pitchFamily="49" charset="0"/>
              </a:rPr>
              <a:t>already compiled</a:t>
            </a:r>
            <a:r>
              <a:rPr lang="nl-NL" dirty="0">
                <a:latin typeface="+mj-lt"/>
                <a:cs typeface="Courier New" panose="02070309020205020404" pitchFamily="49" charset="0"/>
              </a:rPr>
              <a:t> executables (+ python scripts) and libraries to our system. </a:t>
            </a:r>
          </a:p>
          <a:p>
            <a:pPr marL="0" indent="0">
              <a:buNone/>
            </a:pPr>
            <a:r>
              <a:rPr lang="nl-NL" dirty="0">
                <a:latin typeface="+mj-lt"/>
                <a:cs typeface="Courier New" panose="02070309020205020404" pitchFamily="49" charset="0"/>
              </a:rPr>
              <a:t>That means we have </a:t>
            </a:r>
            <a:r>
              <a:rPr lang="nl-NL" i="1" dirty="0">
                <a:latin typeface="+mj-lt"/>
                <a:cs typeface="Courier New" panose="02070309020205020404" pitchFamily="49" charset="0"/>
              </a:rPr>
              <a:t>no control</a:t>
            </a:r>
            <a:r>
              <a:rPr lang="nl-NL" dirty="0">
                <a:latin typeface="+mj-lt"/>
                <a:cs typeface="Courier New" panose="02070309020205020404" pitchFamily="49" charset="0"/>
              </a:rPr>
              <a:t> over </a:t>
            </a:r>
          </a:p>
          <a:p>
            <a:pPr>
              <a:buFont typeface="Arial" panose="020B0604020202020204" pitchFamily="34" charset="0"/>
              <a:buChar char="•"/>
            </a:pPr>
            <a:r>
              <a:rPr lang="nl-NL" dirty="0">
                <a:latin typeface="+mj-lt"/>
                <a:cs typeface="Courier New" panose="02070309020205020404" pitchFamily="49" charset="0"/>
              </a:rPr>
              <a:t>compiler optimization flags</a:t>
            </a:r>
          </a:p>
          <a:p>
            <a:pPr>
              <a:buFont typeface="Arial" panose="020B0604020202020204" pitchFamily="34" charset="0"/>
              <a:buChar char="•"/>
            </a:pPr>
            <a:r>
              <a:rPr lang="nl-NL" dirty="0">
                <a:latin typeface="+mj-lt"/>
                <a:cs typeface="Courier New" panose="02070309020205020404" pitchFamily="49" charset="0"/>
              </a:rPr>
              <a:t>which versions are used for dependencies</a:t>
            </a:r>
          </a:p>
          <a:p>
            <a:pPr marL="512763" lvl="1">
              <a:buFont typeface="Arial" panose="020B0604020202020204" pitchFamily="34" charset="0"/>
              <a:buChar char="•"/>
            </a:pPr>
            <a:r>
              <a:rPr lang="nl-NL" dirty="0">
                <a:latin typeface="+mj-lt"/>
                <a:cs typeface="Courier New" panose="02070309020205020404" pitchFamily="49" charset="0"/>
              </a:rPr>
              <a:t>Thus, we need to make sure the program can find the right dependencies </a:t>
            </a:r>
            <a:r>
              <a:rPr lang="nl-NL" i="1" dirty="0">
                <a:latin typeface="+mj-lt"/>
                <a:cs typeface="Courier New" panose="02070309020205020404" pitchFamily="49" charset="0"/>
              </a:rPr>
              <a:t>at runtime</a:t>
            </a:r>
            <a:r>
              <a:rPr lang="nl-NL" dirty="0">
                <a:latin typeface="+mj-lt"/>
                <a:cs typeface="Courier New" panose="02070309020205020404" pitchFamily="49" charset="0"/>
              </a:rPr>
              <a:t> that were used </a:t>
            </a:r>
            <a:r>
              <a:rPr lang="nl-NL" i="1" dirty="0">
                <a:latin typeface="+mj-lt"/>
                <a:cs typeface="Courier New" panose="02070309020205020404" pitchFamily="49" charset="0"/>
              </a:rPr>
              <a:t>at compile time</a:t>
            </a:r>
            <a:r>
              <a:rPr lang="nl-NL" dirty="0">
                <a:latin typeface="+mj-lt"/>
                <a:cs typeface="Courier New" panose="02070309020205020404" pitchFamily="49" charset="0"/>
              </a:rPr>
              <a:t> by the TensorFlow team…</a:t>
            </a:r>
          </a:p>
          <a:p>
            <a:pPr marL="0" indent="0">
              <a:buNone/>
            </a:pPr>
            <a:endParaRPr lang="nl-NL"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Yes it is! For good performance, you need to make sure</a:t>
            </a:r>
          </a:p>
          <a:p>
            <a:pPr>
              <a:buFont typeface="Arial" panose="020B0604020202020204" pitchFamily="34" charset="0"/>
              <a:buChar char="•"/>
            </a:pPr>
            <a:r>
              <a:rPr lang="nl-NL" dirty="0">
                <a:latin typeface="+mj-lt"/>
                <a:cs typeface="Courier New" panose="02070309020205020404" pitchFamily="49" charset="0"/>
              </a:rPr>
              <a:t>you’re software is optimized for the capabilities of your hardware</a:t>
            </a:r>
          </a:p>
          <a:p>
            <a:pPr>
              <a:buFont typeface="Arial" panose="020B0604020202020204" pitchFamily="34" charset="0"/>
              <a:buChar char="•"/>
            </a:pPr>
            <a:r>
              <a:rPr lang="nl-NL" dirty="0">
                <a:latin typeface="+mj-lt"/>
                <a:cs typeface="Courier New" panose="02070309020205020404" pitchFamily="49" charset="0"/>
              </a:rPr>
              <a:t>all the dependencies your software needs are present (and found!)</a:t>
            </a:r>
          </a:p>
          <a:p>
            <a:pPr>
              <a:buFont typeface="Arial" panose="020B0604020202020204" pitchFamily="34" charset="0"/>
              <a:buChar char="•"/>
            </a:pPr>
            <a:r>
              <a:rPr lang="nl-NL" dirty="0">
                <a:latin typeface="+mj-lt"/>
                <a:cs typeface="Courier New" panose="02070309020205020404" pitchFamily="49" charset="0"/>
              </a:rPr>
              <a:t>Your software is using the hardware you expect, and is giving the performance you expect (is </a:t>
            </a:r>
            <a:r>
              <a:rPr lang="nl-NL" i="1" dirty="0">
                <a:latin typeface="+mj-lt"/>
                <a:cs typeface="Courier New" panose="02070309020205020404" pitchFamily="49" charset="0"/>
              </a:rPr>
              <a:t>really</a:t>
            </a:r>
            <a:r>
              <a:rPr lang="nl-NL" dirty="0">
                <a:latin typeface="+mj-lt"/>
                <a:cs typeface="Courier New" panose="02070309020205020404" pitchFamily="49" charset="0"/>
              </a:rPr>
              <a:t> using the GPUs?)</a:t>
            </a:r>
          </a:p>
          <a:p>
            <a:pPr>
              <a:buFont typeface="Arial" panose="020B0604020202020204" pitchFamily="34" charset="0"/>
              <a:buChar char="•"/>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What we should have done…</a:t>
            </a:r>
          </a:p>
          <a:p>
            <a:pPr marL="0" indent="0">
              <a:buNone/>
            </a:pPr>
            <a:r>
              <a:rPr lang="nl-NL" dirty="0">
                <a:latin typeface="Courier New" panose="02070309020205020404" pitchFamily="49" charset="0"/>
                <a:cs typeface="Courier New" panose="02070309020205020404" pitchFamily="49" charset="0"/>
              </a:rPr>
              <a:t>Module load 2022</a:t>
            </a:r>
          </a:p>
          <a:p>
            <a:pPr marL="0" indent="0">
              <a:buNone/>
            </a:pPr>
            <a:r>
              <a:rPr lang="nl-NL" dirty="0">
                <a:latin typeface="Courier New" panose="02070309020205020404" pitchFamily="49" charset="0"/>
                <a:cs typeface="Courier New" panose="02070309020205020404" pitchFamily="49" charset="0"/>
              </a:rPr>
              <a:t>Module load PyTorch/1.12.0-foss-2022a-CUDA-11.7.0</a:t>
            </a:r>
          </a:p>
          <a:p>
            <a:pPr marL="0" indent="0">
              <a:buNone/>
            </a:pPr>
            <a:r>
              <a:rPr lang="en-US" sz="2000" dirty="0">
                <a:latin typeface="Courier New" panose="02070309020205020404" pitchFamily="49" charset="0"/>
                <a:cs typeface="Courier New" panose="02070309020205020404" pitchFamily="49" charset="0"/>
              </a:rPr>
              <a:t>python3 -c "import torch; print(</a:t>
            </a:r>
            <a:r>
              <a:rPr lang="en-US" sz="2000" dirty="0" err="1">
                <a:latin typeface="Courier New" panose="02070309020205020404" pitchFamily="49" charset="0"/>
                <a:cs typeface="Courier New" panose="02070309020205020404" pitchFamily="49" charset="0"/>
              </a:rPr>
              <a:t>torch.__file</a:t>
            </a:r>
            <a:r>
              <a:rPr lang="en-US" sz="2000"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using software from the module environment is a good idea</a:t>
            </a:r>
          </a:p>
          <a:p>
            <a:pPr>
              <a:buFont typeface="Arial" panose="020B0604020202020204" pitchFamily="34" charset="0"/>
              <a:buChar char="•"/>
            </a:pPr>
            <a:r>
              <a:rPr lang="nl-NL" dirty="0"/>
              <a:t>Convenient!</a:t>
            </a:r>
          </a:p>
          <a:p>
            <a:pPr>
              <a:buFont typeface="Arial" panose="020B0604020202020204" pitchFamily="34" charset="0"/>
              <a:buChar char="•"/>
            </a:pPr>
            <a:r>
              <a:rPr lang="nl-NL" dirty="0"/>
              <a:t>All dependencies are provided by our module environment</a:t>
            </a:r>
          </a:p>
          <a:p>
            <a:pPr>
              <a:buFont typeface="Arial" panose="020B0604020202020204" pitchFamily="34" charset="0"/>
              <a:buChar char="•"/>
            </a:pPr>
            <a:r>
              <a:rPr lang="nl-NL" dirty="0"/>
              <a:t>Optimized for our specific hardware</a:t>
            </a:r>
          </a:p>
          <a:p>
            <a:pPr marL="539750" lvl="1">
              <a:buFont typeface="Arial" panose="020B0604020202020204" pitchFamily="34" charset="0"/>
              <a:buChar char="•"/>
            </a:pPr>
            <a:r>
              <a:rPr lang="nl-NL" dirty="0" err="1"/>
              <a:t>Difference</a:t>
            </a:r>
            <a:r>
              <a:rPr lang="nl-NL" dirty="0"/>
              <a:t> is most </a:t>
            </a:r>
            <a:r>
              <a:rPr lang="nl-NL" dirty="0" err="1"/>
              <a:t>pronounced</a:t>
            </a:r>
            <a:r>
              <a:rPr lang="nl-NL" dirty="0"/>
              <a:t> </a:t>
            </a:r>
            <a:r>
              <a:rPr lang="nl-NL" dirty="0" err="1"/>
              <a:t>for</a:t>
            </a:r>
            <a:r>
              <a:rPr lang="nl-NL" dirty="0"/>
              <a:t> CPU-</a:t>
            </a:r>
            <a:r>
              <a:rPr lang="nl-NL" dirty="0" err="1"/>
              <a:t>based</a:t>
            </a:r>
            <a:r>
              <a:rPr lang="nl-NL" dirty="0"/>
              <a:t> codes. CUDA </a:t>
            </a:r>
            <a:r>
              <a:rPr lang="nl-NL" dirty="0" err="1"/>
              <a:t>binaries</a:t>
            </a:r>
            <a:r>
              <a:rPr lang="nl-NL" dirty="0"/>
              <a:t> are </a:t>
            </a:r>
            <a:r>
              <a:rPr lang="nl-NL" dirty="0" err="1"/>
              <a:t>typically</a:t>
            </a:r>
            <a:r>
              <a:rPr lang="nl-NL" dirty="0"/>
              <a:t> (but </a:t>
            </a:r>
            <a:r>
              <a:rPr lang="nl-NL" dirty="0" err="1"/>
              <a:t>not</a:t>
            </a:r>
            <a:r>
              <a:rPr lang="nl-NL" dirty="0"/>
              <a:t> </a:t>
            </a:r>
            <a:r>
              <a:rPr lang="nl-NL" dirty="0" err="1"/>
              <a:t>always</a:t>
            </a:r>
            <a:r>
              <a:rPr lang="nl-NL" dirty="0"/>
              <a:t>!) </a:t>
            </a:r>
            <a:r>
              <a:rPr lang="nl-NL" dirty="0" err="1"/>
              <a:t>optimized</a:t>
            </a:r>
            <a:r>
              <a:rPr lang="nl-NL" dirty="0"/>
              <a:t> </a:t>
            </a:r>
            <a:r>
              <a:rPr lang="nl-NL" dirty="0" err="1"/>
              <a:t>for</a:t>
            </a:r>
            <a:r>
              <a:rPr lang="nl-NL" dirty="0"/>
              <a:t> a </a:t>
            </a:r>
            <a:r>
              <a:rPr lang="nl-NL" dirty="0" err="1"/>
              <a:t>wide</a:t>
            </a:r>
            <a:r>
              <a:rPr lang="nl-NL" dirty="0"/>
              <a:t> range of GPU </a:t>
            </a:r>
            <a:r>
              <a:rPr lang="nl-NL" dirty="0" err="1"/>
              <a:t>models</a:t>
            </a:r>
            <a:endParaRPr lang="nl-NL" dirty="0"/>
          </a:p>
          <a:p>
            <a:pPr>
              <a:buFont typeface="Arial" panose="020B0604020202020204" pitchFamily="34" charset="0"/>
              <a:buChar char="•"/>
            </a:pPr>
            <a:r>
              <a:rPr lang="nl-NL" dirty="0" err="1"/>
              <a:t>One</a:t>
            </a:r>
            <a:r>
              <a:rPr lang="nl-NL" dirty="0"/>
              <a:t> software stack </a:t>
            </a:r>
            <a:r>
              <a:rPr lang="nl-NL" dirty="0" err="1"/>
              <a:t>to</a:t>
            </a:r>
            <a:r>
              <a:rPr lang="nl-NL" dirty="0"/>
              <a:t> debug in case of </a:t>
            </a:r>
            <a:r>
              <a:rPr lang="nl-NL" dirty="0" err="1"/>
              <a:t>problems</a:t>
            </a:r>
            <a:r>
              <a:rPr lang="nl-NL" dirty="0"/>
              <a:t> (</a:t>
            </a:r>
            <a:r>
              <a:rPr lang="nl-NL" dirty="0" err="1"/>
              <a:t>easier</a:t>
            </a:r>
            <a:r>
              <a:rPr lang="nl-NL" dirty="0"/>
              <a:t> </a:t>
            </a:r>
            <a:r>
              <a:rPr lang="nl-NL" dirty="0" err="1"/>
              <a:t>to</a:t>
            </a:r>
            <a:r>
              <a:rPr lang="nl-NL" dirty="0"/>
              <a:t> debug </a:t>
            </a:r>
            <a:r>
              <a:rPr lang="nl-NL" dirty="0" err="1"/>
              <a:t>then</a:t>
            </a:r>
            <a:r>
              <a:rPr lang="nl-NL" dirty="0"/>
              <a:t> </a:t>
            </a:r>
            <a:r>
              <a:rPr lang="nl-NL" dirty="0" err="1"/>
              <a:t>when</a:t>
            </a:r>
            <a:r>
              <a:rPr lang="nl-NL" dirty="0"/>
              <a:t> users </a:t>
            </a:r>
            <a:r>
              <a:rPr lang="nl-NL" dirty="0" err="1"/>
              <a:t>each</a:t>
            </a:r>
            <a:r>
              <a:rPr lang="nl-NL" dirty="0"/>
              <a:t> have </a:t>
            </a:r>
            <a:r>
              <a:rPr lang="nl-NL" dirty="0" err="1"/>
              <a:t>their</a:t>
            </a:r>
            <a:r>
              <a:rPr lang="nl-NL" dirty="0"/>
              <a:t> </a:t>
            </a:r>
            <a:r>
              <a:rPr lang="nl-NL" dirty="0" err="1"/>
              <a:t>own</a:t>
            </a:r>
            <a:r>
              <a:rPr lang="nl-NL" dirty="0"/>
              <a:t> software </a:t>
            </a:r>
            <a:r>
              <a:rPr lang="nl-NL" dirty="0" err="1"/>
              <a:t>installations</a:t>
            </a:r>
            <a:r>
              <a:rPr lang="nl-NL" dirty="0"/>
              <a:t>!)</a:t>
            </a:r>
          </a:p>
          <a:p>
            <a:pPr>
              <a:buFont typeface="Arial" panose="020B0604020202020204" pitchFamily="34" charset="0"/>
              <a:buChar char="•"/>
            </a:pPr>
            <a:r>
              <a:rPr lang="nl-NL" dirty="0"/>
              <a:t>Many users use the same installation =&gt; bigger chance of spotting problems. </a:t>
            </a:r>
            <a:r>
              <a:rPr lang="nl-NL" dirty="0" err="1"/>
              <a:t>Only</a:t>
            </a:r>
            <a:r>
              <a:rPr lang="nl-NL" dirty="0"/>
              <a:t> have </a:t>
            </a:r>
            <a:r>
              <a:rPr lang="nl-NL" dirty="0" err="1"/>
              <a:t>to</a:t>
            </a:r>
            <a:r>
              <a:rPr lang="nl-NL" dirty="0"/>
              <a:t> </a:t>
            </a:r>
            <a:r>
              <a:rPr lang="nl-NL" dirty="0" err="1"/>
              <a:t>solve</a:t>
            </a:r>
            <a:r>
              <a:rPr lang="nl-NL" dirty="0"/>
              <a:t> </a:t>
            </a:r>
            <a:r>
              <a:rPr lang="nl-NL" dirty="0" err="1"/>
              <a:t>them</a:t>
            </a:r>
            <a:r>
              <a:rPr lang="nl-NL" dirty="0"/>
              <a:t> </a:t>
            </a:r>
            <a:r>
              <a:rPr lang="nl-NL" dirty="0" err="1"/>
              <a:t>once</a:t>
            </a:r>
            <a:r>
              <a:rPr lang="nl-NL" dirty="0"/>
              <a:t>, </a:t>
            </a:r>
            <a:r>
              <a:rPr lang="nl-NL" dirty="0" err="1"/>
              <a:t>and</a:t>
            </a:r>
            <a:r>
              <a:rPr lang="nl-NL" dirty="0"/>
              <a:t> </a:t>
            </a:r>
            <a:r>
              <a:rPr lang="nl-NL" dirty="0" err="1"/>
              <a:t>they’ll</a:t>
            </a:r>
            <a:r>
              <a:rPr lang="nl-NL" dirty="0"/>
              <a:t> </a:t>
            </a:r>
            <a:r>
              <a:rPr lang="nl-NL" dirty="0" err="1"/>
              <a:t>be</a:t>
            </a:r>
            <a:r>
              <a:rPr lang="nl-NL" dirty="0"/>
              <a:t> </a:t>
            </a:r>
            <a:r>
              <a:rPr lang="nl-NL" dirty="0" err="1"/>
              <a:t>solved</a:t>
            </a:r>
            <a:r>
              <a:rPr lang="nl-NL" dirty="0"/>
              <a:t> </a:t>
            </a:r>
            <a:r>
              <a:rPr lang="nl-NL" dirty="0" err="1"/>
              <a:t>for</a:t>
            </a:r>
            <a:r>
              <a:rPr lang="nl-NL" dirty="0"/>
              <a:t> </a:t>
            </a:r>
            <a:r>
              <a:rPr lang="nl-NL" dirty="0" err="1"/>
              <a:t>everyone</a:t>
            </a:r>
            <a:r>
              <a:rPr lang="nl-NL" dirty="0"/>
              <a:t>.</a:t>
            </a:r>
          </a:p>
          <a:p>
            <a:pPr>
              <a:buFont typeface="Arial" panose="020B0604020202020204" pitchFamily="34" charset="0"/>
              <a:buChar char="•"/>
            </a:pPr>
            <a:r>
              <a:rPr lang="nl-NL" dirty="0" err="1"/>
              <a:t>Less</a:t>
            </a:r>
            <a:r>
              <a:rPr lang="nl-NL" dirty="0"/>
              <a:t> </a:t>
            </a:r>
            <a:r>
              <a:rPr lang="nl-NL" dirty="0" err="1"/>
              <a:t>duplication</a:t>
            </a:r>
            <a:r>
              <a:rPr lang="nl-NL" dirty="0"/>
              <a:t> (save disk </a:t>
            </a:r>
            <a:r>
              <a:rPr lang="nl-NL" dirty="0" err="1"/>
              <a:t>space</a:t>
            </a:r>
            <a:r>
              <a:rPr lang="nl-NL" dirty="0"/>
              <a:t>, </a:t>
            </a:r>
            <a:r>
              <a:rPr lang="nl-NL" dirty="0" err="1"/>
              <a:t>reduce</a:t>
            </a:r>
            <a:r>
              <a:rPr lang="nl-NL" dirty="0"/>
              <a:t> </a:t>
            </a:r>
            <a:r>
              <a:rPr lang="nl-NL" dirty="0" err="1"/>
              <a:t>amount</a:t>
            </a:r>
            <a:r>
              <a:rPr lang="nl-NL" dirty="0"/>
              <a:t> of files)</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Module environment does not provide my software at all</a:t>
            </a:r>
          </a:p>
          <a:p>
            <a:pPr>
              <a:buFont typeface="Arial" panose="020B0604020202020204" pitchFamily="34" charset="0"/>
              <a:buChar char="•"/>
            </a:pPr>
            <a:r>
              <a:rPr lang="nl-NL" dirty="0"/>
              <a:t>Module environment does provide my software, but not the version I want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What do you do if you need additional Python packages? </a:t>
            </a:r>
          </a:p>
          <a:p>
            <a:pPr>
              <a:buFont typeface="Arial" panose="020B0604020202020204" pitchFamily="34" charset="0"/>
              <a:buChar char="•"/>
            </a:pPr>
            <a:r>
              <a:rPr lang="nl-NL" dirty="0"/>
              <a:t>Load whatever you can/want to use from the module environment</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a:t>
            </a:r>
          </a:p>
          <a:p>
            <a:pPr>
              <a:buFont typeface="Arial" panose="020B0604020202020204" pitchFamily="34" charset="0"/>
              <a:buChar char="•"/>
            </a:pPr>
            <a:r>
              <a:rPr lang="nl-NL" dirty="0"/>
              <a:t>Activate the virtual environment, and pip-install your additional package</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a:lstStyle/>
          <a:p>
            <a:pPr marL="0" indent="0">
              <a:buNone/>
            </a:pPr>
            <a:r>
              <a:rPr lang="nl-NL" dirty="0"/>
              <a:t>We’ll use this installation later today!</a:t>
            </a:r>
          </a:p>
          <a:p>
            <a:pPr>
              <a:buFont typeface="Arial" panose="020B0604020202020204" pitchFamily="34" charset="0"/>
              <a:buChar char="•"/>
            </a:pPr>
            <a:r>
              <a:rPr lang="nl-NL" dirty="0"/>
              <a:t>On Snellius, log in to the JupyterHub at </a:t>
            </a:r>
            <a:r>
              <a:rPr lang="nl-NL" dirty="0">
                <a:hlinkClick r:id="rId2"/>
              </a:rPr>
              <a:t>https://jupyter.snellius.surf.nl/jhssrf001</a:t>
            </a:r>
            <a:endParaRPr lang="nl-NL" dirty="0"/>
          </a:p>
          <a:p>
            <a:pPr>
              <a:buFont typeface="Arial" panose="020B0604020202020204" pitchFamily="34" charset="0"/>
              <a:buChar char="•"/>
            </a:pPr>
            <a:r>
              <a:rPr lang="nl-NL" dirty="0"/>
              <a:t>Click ‘New’ =&gt; Terminal</a:t>
            </a:r>
          </a:p>
          <a:p>
            <a:pPr>
              <a:buFont typeface="Arial" panose="020B0604020202020204" pitchFamily="34" charset="0"/>
              <a:buChar char="•"/>
            </a:pPr>
            <a:r>
              <a:rPr lang="nl-NL" dirty="0"/>
              <a:t>Clear the module environment (we have some loaded by default in the Jupyter environment) using </a:t>
            </a:r>
            <a:r>
              <a:rPr lang="nl-NL" dirty="0">
                <a:latin typeface="Courier New" panose="02070309020205020404" pitchFamily="49" charset="0"/>
                <a:cs typeface="Courier New" panose="02070309020205020404" pitchFamily="49" charset="0"/>
              </a:rPr>
              <a:t>module purge</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2022</a:t>
            </a:r>
            <a:r>
              <a:rPr lang="nl-NL" dirty="0"/>
              <a:t> environment module (</a:t>
            </a:r>
            <a:r>
              <a:rPr lang="nl-NL" dirty="0">
                <a:latin typeface="Courier New" panose="02070309020205020404" pitchFamily="49" charset="0"/>
                <a:cs typeface="Courier New" panose="02070309020205020404" pitchFamily="49" charset="0"/>
              </a:rPr>
              <a:t>module load </a:t>
            </a:r>
            <a:r>
              <a:rPr lang="nl-NL" dirty="0"/>
              <a:t>…)</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PyTorch/1.12.0-foss-2022a-CUDA-11.7.0</a:t>
            </a:r>
            <a:r>
              <a:rPr lang="nl-NL" dirty="0"/>
              <a:t> module </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torchvision/0.13.1-foss-2022a-CUDA-11.7.0 </a:t>
            </a:r>
            <a:r>
              <a:rPr lang="nl-NL" dirty="0"/>
              <a:t>module</a:t>
            </a:r>
          </a:p>
          <a:p>
            <a:pPr>
              <a:buFont typeface="Arial" panose="020B0604020202020204" pitchFamily="34" charset="0"/>
              <a:buChar char="•"/>
            </a:pPr>
            <a:r>
              <a:rPr lang="nl-NL" dirty="0"/>
              <a:t>Create a virtual environment </a:t>
            </a:r>
            <a:r>
              <a:rPr lang="nl-NL" dirty="0" err="1"/>
              <a:t>with</a:t>
            </a:r>
            <a:r>
              <a:rPr lang="nl-NL" dirty="0"/>
              <a:t> </a:t>
            </a:r>
            <a:r>
              <a:rPr lang="nl-NL" dirty="0" err="1">
                <a:latin typeface="Courier New" panose="02070309020205020404" pitchFamily="49" charset="0"/>
                <a:cs typeface="Courier New" panose="02070309020205020404" pitchFamily="49" charset="0"/>
              </a:rPr>
              <a:t>virtualenv</a:t>
            </a:r>
            <a:r>
              <a:rPr lang="nl-NL" dirty="0">
                <a:latin typeface="Courier New" panose="02070309020205020404" pitchFamily="49" charset="0"/>
                <a:cs typeface="Courier New" panose="02070309020205020404" pitchFamily="49" charset="0"/>
              </a:rPr>
              <a:t> --system-site-packages ~/my_pt_lightning</a:t>
            </a:r>
          </a:p>
          <a:p>
            <a:pPr>
              <a:buFont typeface="Arial" panose="020B0604020202020204" pitchFamily="34" charset="0"/>
              <a:buChar char="•"/>
            </a:pPr>
            <a:r>
              <a:rPr lang="nl-NL" dirty="0"/>
              <a:t>Activate the virtual environment (</a:t>
            </a:r>
            <a:r>
              <a:rPr lang="nl-NL" dirty="0">
                <a:latin typeface="Courier New" panose="02070309020205020404" pitchFamily="49" charset="0"/>
                <a:cs typeface="Courier New" panose="02070309020205020404" pitchFamily="49" charset="0"/>
              </a:rPr>
              <a:t>source ~/my_pt_lightning/bin/activate</a:t>
            </a:r>
            <a:r>
              <a:rPr lang="nl-NL" dirty="0"/>
              <a:t>)</a:t>
            </a: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Pip install pytorch-lightning</a:t>
            </a:r>
          </a:p>
          <a:p>
            <a:pPr>
              <a:buFont typeface="Arial" panose="020B0604020202020204" pitchFamily="34" charset="0"/>
              <a:buChar char="•"/>
            </a:pPr>
            <a:r>
              <a:rPr lang="nl-NL" dirty="0">
                <a:latin typeface="+mj-lt"/>
                <a:cs typeface="Courier New" panose="02070309020205020404" pitchFamily="49" charset="0"/>
              </a:rPr>
              <a:t>As a check, run </a:t>
            </a:r>
            <a:r>
              <a:rPr lang="en-US" dirty="0">
                <a:latin typeface="Courier New" panose="02070309020205020404" pitchFamily="49" charset="0"/>
                <a:cs typeface="Courier New" panose="02070309020205020404" pitchFamily="49" charset="0"/>
              </a:rPr>
              <a:t>python -c "import </a:t>
            </a:r>
            <a:r>
              <a:rPr lang="en-US" dirty="0" err="1">
                <a:latin typeface="Courier New" panose="02070309020205020404" pitchFamily="49" charset="0"/>
                <a:cs typeface="Courier New" panose="02070309020205020404" pitchFamily="49" charset="0"/>
              </a:rPr>
              <a:t>pytorch_lightning</a:t>
            </a:r>
            <a:r>
              <a:rPr lang="en-US" dirty="0">
                <a:latin typeface="Courier New" panose="02070309020205020404" pitchFamily="49" charset="0"/>
                <a:cs typeface="Courier New" panose="02070309020205020404" pitchFamily="49" charset="0"/>
              </a:rPr>
              <a:t> as pt; print(</a:t>
            </a:r>
            <a:r>
              <a:rPr lang="en-US" dirty="0" err="1">
                <a:latin typeface="Courier New" panose="02070309020205020404" pitchFamily="49" charset="0"/>
                <a:cs typeface="Courier New" panose="02070309020205020404" pitchFamily="49" charset="0"/>
              </a:rPr>
              <a:t>pt.__file</a:t>
            </a:r>
            <a:r>
              <a:rPr lang="en-US"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avail / module av: show what modules can be loaded</a:t>
            </a:r>
          </a:p>
          <a:p>
            <a:pPr>
              <a:buFont typeface="Arial" panose="020B0604020202020204" pitchFamily="34" charset="0"/>
              <a:buChar char="•"/>
            </a:pPr>
            <a:r>
              <a:rPr lang="nl-NL" dirty="0"/>
              <a:t>module spider &lt;modulename&gt;: show what modules can be loaded after other modules (e.g. 2022) are loaded first</a:t>
            </a:r>
          </a:p>
          <a:p>
            <a:pPr>
              <a:buFont typeface="Arial" panose="020B0604020202020204" pitchFamily="34" charset="0"/>
              <a:buChar char="•"/>
            </a:pPr>
            <a:r>
              <a:rPr lang="nl-NL" dirty="0"/>
              <a:t>module load &lt;modulename&gt;: load a module</a:t>
            </a:r>
          </a:p>
          <a:p>
            <a:pPr>
              <a:buFont typeface="Arial" panose="020B0604020202020204" pitchFamily="34" charset="0"/>
              <a:buChar char="•"/>
            </a:pPr>
            <a:r>
              <a:rPr lang="nl-NL" dirty="0"/>
              <a:t>module display / module show &lt;modulename&gt;: prints the lua script that a ‘module load’ will execute</a:t>
            </a:r>
          </a:p>
          <a:p>
            <a:pPr>
              <a:buFont typeface="Arial" panose="020B0604020202020204" pitchFamily="34" charset="0"/>
              <a:buChar char="•"/>
            </a:pPr>
            <a:r>
              <a:rPr lang="nl-NL" dirty="0"/>
              <a:t>module unload &lt;modulename&gt;: unload a module</a:t>
            </a:r>
          </a:p>
          <a:p>
            <a:pPr>
              <a:buFont typeface="Arial" panose="020B0604020202020204" pitchFamily="34" charset="0"/>
              <a:buChar char="•"/>
            </a:pPr>
            <a:r>
              <a:rPr lang="nl-NL" dirty="0"/>
              <a:t>module list: show currently loaded modules</a:t>
            </a:r>
          </a:p>
          <a:p>
            <a:pPr>
              <a:buFont typeface="Arial" panose="020B0604020202020204" pitchFamily="34" charset="0"/>
              <a:buChar char="•"/>
            </a:pPr>
            <a:r>
              <a:rPr lang="nl-NL" dirty="0"/>
              <a:t>module purge: unload all modules</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Demos, hands-on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Both demos and hands-on will be done on Snellius: </a:t>
            </a:r>
            <a:r>
              <a:rPr lang="nl-NL" dirty="0">
                <a:hlinkClick r:id="rId2"/>
              </a:rPr>
              <a:t>https://jupyter.snellius.surf.nl/jhssrf009</a:t>
            </a:r>
            <a:r>
              <a:rPr lang="nl-NL" dirty="0"/>
              <a:t>   </a:t>
            </a:r>
          </a:p>
          <a:p>
            <a:pPr>
              <a:buFont typeface="Arial" panose="020B0604020202020204" pitchFamily="34" charset="0"/>
              <a:buChar char="•"/>
            </a:pPr>
            <a:r>
              <a:rPr lang="nl-NL" dirty="0"/>
              <a:t>Demos</a:t>
            </a:r>
          </a:p>
          <a:p>
            <a:pPr marL="569913" lvl="1">
              <a:buFont typeface="Arial" panose="020B0604020202020204" pitchFamily="34" charset="0"/>
              <a:buChar char="•"/>
            </a:pPr>
            <a:r>
              <a:rPr lang="nl-NL" dirty="0"/>
              <a:t>Throughout this presentation, I will demo a few things. You are welcome to type along, but I’ll go through these.</a:t>
            </a:r>
          </a:p>
          <a:p>
            <a:pPr>
              <a:buFont typeface="Arial" panose="020B0604020202020204" pitchFamily="34" charset="0"/>
              <a:buChar char="•"/>
            </a:pPr>
            <a:r>
              <a:rPr lang="nl-NL" dirty="0"/>
              <a:t>Hands-on: This is really an exercise meant for you, and I’ll give you time to complete it.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44882898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our module policy at </a:t>
            </a:r>
            <a:r>
              <a:rPr lang="nl-NL" dirty="0">
                <a:hlinkClick r:id="rId2"/>
              </a:rPr>
              <a:t>https://servicedesk.surf.nl/wiki/display/WIKI/Software+policy+Snellius+and+Lisa</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conda used so much?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Anaconda is used widely accross scientific domains. Why?</a:t>
            </a:r>
          </a:p>
          <a:p>
            <a:pPr>
              <a:buFont typeface="Arial" panose="020B0604020202020204" pitchFamily="34" charset="0"/>
              <a:buChar char="•"/>
            </a:pPr>
            <a:r>
              <a:rPr lang="nl-NL" dirty="0"/>
              <a:t>Python virtual environments is limited to managing Python packages. Conda also manages non-Python installations (e.g. CUDA)</a:t>
            </a:r>
          </a:p>
          <a:p>
            <a:pPr marL="512763" lvl="1">
              <a:buFont typeface="Arial" panose="020B0604020202020204" pitchFamily="34" charset="0"/>
              <a:buChar char="•"/>
            </a:pPr>
            <a:r>
              <a:rPr lang="nl-NL" dirty="0"/>
              <a:t>This leads to better reproducibility and less issues with missing libraries, particularly for novice users</a:t>
            </a:r>
          </a:p>
          <a:p>
            <a:pPr>
              <a:buFont typeface="Arial" panose="020B0604020202020204" pitchFamily="34" charset="0"/>
              <a:buChar char="•"/>
            </a:pPr>
            <a:r>
              <a:rPr lang="nl-NL" dirty="0"/>
              <a:t>Many instructions for software installation reference conda</a:t>
            </a:r>
          </a:p>
          <a:p>
            <a:pPr>
              <a:buFont typeface="Arial" panose="020B0604020202020204" pitchFamily="34" charset="0"/>
              <a:buChar char="•"/>
            </a:pPr>
            <a:r>
              <a:rPr lang="nl-NL" dirty="0"/>
              <a:t>Conda does proper dependency resolution (pip doesn’t) to figure out if all packages in an environment are compatible. </a:t>
            </a:r>
          </a:p>
          <a:p>
            <a:pPr marL="512763" lvl="1">
              <a:buFont typeface="Arial" panose="020B0604020202020204" pitchFamily="34" charset="0"/>
              <a:buChar char="•"/>
              <a:tabLst>
                <a:tab pos="512763" algn="l"/>
              </a:tabLst>
            </a:pPr>
            <a:r>
              <a:rPr lang="nl-NL" dirty="0"/>
              <a:t>If package A is used as dependency by packages B and C, and those package have version requirements A &lt; 2.0 and A &gt; 2.5, conda will simply error out and tell you it’s impossible to satisfy both requirements. Pip will install A &lt; 2.0 and then overwrite with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dirty="0"/>
              <a:t>So, why is conda bad on HPC systems?</a:t>
            </a:r>
          </a:p>
          <a:p>
            <a:pPr>
              <a:buFont typeface="Arial" panose="020B0604020202020204" pitchFamily="34" charset="0"/>
              <a:buChar char="•"/>
            </a:pPr>
            <a:r>
              <a:rPr lang="nl-NL" sz="1800" dirty="0"/>
              <a:t>Conda uses generically optimized binaries =&gt; (potentially) bad for performance</a:t>
            </a:r>
          </a:p>
          <a:p>
            <a:pPr>
              <a:buFont typeface="Arial" panose="020B0604020202020204" pitchFamily="34" charset="0"/>
              <a:buChar char="•"/>
            </a:pPr>
            <a:r>
              <a:rPr lang="nl-NL" sz="1800" dirty="0"/>
              <a:t>Conda makes incorrect assumption about the location of system libraries =&gt; Still issues at runtime</a:t>
            </a:r>
          </a:p>
          <a:p>
            <a:pPr>
              <a:buFont typeface="Arial" panose="020B0604020202020204" pitchFamily="34" charset="0"/>
              <a:buChar char="•"/>
            </a:pPr>
            <a:r>
              <a:rPr lang="nl-NL" sz="1800" dirty="0"/>
              <a:t>Conda virtual environments produce enormous amounts of files, easily half your file quotum on an HPC system</a:t>
            </a:r>
          </a:p>
          <a:p>
            <a:pPr marL="512763" lvl="1">
              <a:buFont typeface="Arial" panose="020B0604020202020204" pitchFamily="34" charset="0"/>
              <a:buChar char="•"/>
            </a:pPr>
            <a:r>
              <a:rPr lang="nl-NL" sz="1800" dirty="0"/>
              <a:t>Many small files are hard to handle for HPC file systems, we’ll get back to this</a:t>
            </a:r>
          </a:p>
          <a:p>
            <a:pPr marL="512763" lvl="1">
              <a:buFont typeface="Arial" panose="020B0604020202020204" pitchFamily="34" charset="0"/>
              <a:buChar char="•"/>
            </a:pPr>
            <a:r>
              <a:rPr lang="nl-NL" sz="1800" dirty="0"/>
              <a:t>Conda on LUMI (largest EU system) is only allowed in a container… </a:t>
            </a:r>
            <a:r>
              <a:rPr lang="nl-NL" sz="1800" dirty="0">
                <a:hlinkClick r:id="rId2"/>
              </a:rPr>
              <a:t>https://docs.lumi-supercomputer.eu/software/installing/container-wrapper/</a:t>
            </a:r>
            <a:r>
              <a:rPr lang="nl-NL" sz="1800" dirty="0"/>
              <a:t> </a:t>
            </a:r>
          </a:p>
          <a:p>
            <a:pPr>
              <a:buFont typeface="Arial" panose="020B0604020202020204" pitchFamily="34" charset="0"/>
              <a:buChar char="•"/>
            </a:pPr>
            <a:r>
              <a:rPr lang="nl-NL" sz="1800" dirty="0"/>
              <a:t>Conda modifies the </a:t>
            </a:r>
            <a:r>
              <a:rPr lang="nl-NL" sz="1800" dirty="0">
                <a:latin typeface="Courier New" panose="02070309020205020404" pitchFamily="49" charset="0"/>
                <a:cs typeface="Courier New" panose="02070309020205020404" pitchFamily="49" charset="0"/>
              </a:rPr>
              <a:t>.bashrc </a:t>
            </a:r>
            <a:r>
              <a:rPr lang="nl-NL" sz="1800" dirty="0"/>
              <a:t>file, which can easily cause conflicts or uninteded effects</a:t>
            </a:r>
          </a:p>
          <a:p>
            <a:pPr>
              <a:buFont typeface="Arial" panose="020B0604020202020204" pitchFamily="34" charset="0"/>
              <a:buChar char="•"/>
            </a:pPr>
            <a:r>
              <a:rPr lang="nl-NL" sz="1800" dirty="0"/>
              <a:t>Conda environments are hard to support</a:t>
            </a:r>
          </a:p>
          <a:p>
            <a:pPr marL="512763" lvl="1">
              <a:buFont typeface="Arial" panose="020B0604020202020204" pitchFamily="34" charset="0"/>
              <a:buChar char="•"/>
              <a:tabLst>
                <a:tab pos="512763" algn="l"/>
              </a:tabLst>
            </a:pPr>
            <a:r>
              <a:rPr lang="nl-NL" sz="1800" dirty="0"/>
              <a:t>Each conda environment is a full software stack. Each user might have multiple conda environments (i.e. multiple complete stacks). We simply cannot support all of those</a:t>
            </a:r>
          </a:p>
          <a:p>
            <a:pPr marL="0" lvl="1" indent="0">
              <a:buNone/>
              <a:tabLst>
                <a:tab pos="512763" algn="l"/>
              </a:tabLst>
            </a:pPr>
            <a:r>
              <a:rPr lang="nl-NL" sz="1800" dirty="0"/>
              <a:t>See e.g. </a:t>
            </a:r>
            <a:r>
              <a:rPr lang="nl-NL" sz="1800" dirty="0">
                <a:hlinkClick r:id="rId3"/>
              </a:rPr>
              <a:t>https://docs.alliancecan.ca/wiki/Anaconda/en</a:t>
            </a:r>
            <a:r>
              <a:rPr lang="nl-NL" sz="1800"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hlinkClick r:id="rId2"/>
              </a:rPr>
              <a:t>https://docs.alliancecan.ca/wiki/Singularity</a:t>
            </a:r>
            <a:endParaRPr lang="nl-NL" dirty="0"/>
          </a:p>
          <a:p>
            <a:pPr marL="0" indent="0">
              <a:buNone/>
            </a:pPr>
            <a:r>
              <a:rPr lang="nl-NL" dirty="0"/>
              <a:t>Containers are ok-ish on HPC systems. Some remarks </a:t>
            </a:r>
          </a:p>
          <a:p>
            <a:pPr>
              <a:buFont typeface="Arial" panose="020B0604020202020204" pitchFamily="34" charset="0"/>
              <a:buChar char="•"/>
            </a:pPr>
            <a:r>
              <a:rPr lang="nl-NL" dirty="0"/>
              <a:t>Containers are nice for HPC file systems, since they save file I/O</a:t>
            </a:r>
          </a:p>
          <a:p>
            <a:pPr>
              <a:buFont typeface="Arial" panose="020B0604020202020204" pitchFamily="34" charset="0"/>
              <a:buChar char="•"/>
            </a:pPr>
            <a:r>
              <a:rPr lang="nl-NL" dirty="0"/>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dirty="0"/>
              <a:t>Like conda, it is a software stack on its own. We can’t help debug.</a:t>
            </a:r>
          </a:p>
          <a:p>
            <a:pPr>
              <a:buFont typeface="Arial" panose="020B0604020202020204" pitchFamily="34" charset="0"/>
              <a:buChar char="•"/>
            </a:pPr>
            <a:r>
              <a:rPr lang="nl-NL" dirty="0"/>
              <a:t>Very </a:t>
            </a:r>
            <a:r>
              <a:rPr lang="nl-NL" i="1" dirty="0"/>
              <a:t>static</a:t>
            </a:r>
            <a:r>
              <a:rPr lang="nl-NL" dirty="0"/>
              <a:t> software environments, hard to add one package =&gt; Container rebuild needed</a:t>
            </a:r>
          </a:p>
          <a:p>
            <a:pPr>
              <a:buFont typeface="Arial" panose="020B0604020202020204" pitchFamily="34" charset="0"/>
              <a:buChar char="•"/>
            </a:pPr>
            <a:r>
              <a:rPr lang="nl-NL" dirty="0"/>
              <a:t>Need to pull in full container to use one small script</a:t>
            </a:r>
          </a:p>
          <a:p>
            <a:pPr>
              <a:buFont typeface="Arial" panose="020B0604020202020204" pitchFamily="34" charset="0"/>
              <a:buChar char="•"/>
            </a:pPr>
            <a:r>
              <a:rPr lang="nl-NL" dirty="0"/>
              <a:t>Multinode use with MPI applications can be difficult</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Questions:</a:t>
            </a:r>
          </a:p>
          <a:p>
            <a:pPr>
              <a:buFont typeface="Arial" panose="020B0604020202020204" pitchFamily="34" charset="0"/>
              <a:buChar char="•"/>
            </a:pPr>
            <a:r>
              <a:rPr lang="nl-NL" dirty="0"/>
              <a:t>How much power do you think Snellius draws?</a:t>
            </a:r>
          </a:p>
          <a:p>
            <a:pPr>
              <a:buFont typeface="Arial" panose="020B0604020202020204" pitchFamily="34" charset="0"/>
              <a:buChar char="•"/>
            </a:pPr>
            <a:r>
              <a:rPr lang="nl-NL" dirty="0"/>
              <a:t>How much money do you think Snellius costs?</a:t>
            </a:r>
          </a:p>
          <a:p>
            <a:pPr marL="0" indent="0">
              <a:buNone/>
            </a:pPr>
            <a:endParaRPr lang="nl-NL" dirty="0"/>
          </a:p>
          <a:p>
            <a:pPr marL="0" indent="0">
              <a:buNone/>
            </a:pPr>
            <a:r>
              <a:rPr lang="nl-NL" dirty="0"/>
              <a:t>With more performance we can</a:t>
            </a:r>
          </a:p>
          <a:p>
            <a:pPr>
              <a:buFont typeface="Arial" panose="020B0604020202020204" pitchFamily="34" charset="0"/>
              <a:buChar char="•"/>
            </a:pPr>
            <a:r>
              <a:rPr lang="nl-NL" dirty="0"/>
              <a:t>Do the same science, for less money / energy</a:t>
            </a:r>
          </a:p>
          <a:p>
            <a:pPr>
              <a:buFont typeface="Arial" panose="020B0604020202020204" pitchFamily="34" charset="0"/>
              <a:buChar char="•"/>
            </a:pPr>
            <a:r>
              <a:rPr lang="nl-NL" dirty="0"/>
              <a:t>Do more science</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pPr>
              <a:buFont typeface="Arial" panose="020B0604020202020204" pitchFamily="34" charset="0"/>
              <a:buChar char="•"/>
            </a:pPr>
            <a:r>
              <a:rPr lang="nl-NL" dirty="0"/>
              <a:t>Software terminology: libraries, binaries, linking, … what does it all mean?</a:t>
            </a:r>
          </a:p>
          <a:p>
            <a:pPr>
              <a:buFont typeface="Arial" panose="020B0604020202020204" pitchFamily="34" charset="0"/>
              <a:buChar char="•"/>
            </a:pPr>
            <a:r>
              <a:rPr lang="nl-NL" dirty="0"/>
              <a:t>Module environment: what is it, how do I use it, and why?</a:t>
            </a:r>
          </a:p>
          <a:p>
            <a:pPr>
              <a:buFont typeface="Arial" panose="020B0604020202020204" pitchFamily="34" charset="0"/>
              <a:buChar char="•"/>
            </a:pPr>
            <a:r>
              <a:rPr lang="nl-NL" dirty="0"/>
              <a:t>Python virtual environments</a:t>
            </a:r>
          </a:p>
          <a:p>
            <a:pPr marL="642938" lvl="1" indent="-342900">
              <a:buFont typeface="Arial" panose="020B0604020202020204" pitchFamily="34" charset="0"/>
              <a:buChar char="•"/>
            </a:pPr>
            <a:r>
              <a:rPr lang="nl-NL" dirty="0"/>
              <a:t>… and how to combine them with the module environment</a:t>
            </a:r>
          </a:p>
          <a:p>
            <a:pPr>
              <a:buFont typeface="Arial" panose="020B0604020202020204" pitchFamily="34" charset="0"/>
              <a:buChar char="•"/>
            </a:pPr>
            <a:r>
              <a:rPr lang="nl-NL" dirty="0"/>
              <a:t>Conda virtual environments</a:t>
            </a:r>
          </a:p>
          <a:p>
            <a:pPr marL="642938" lvl="1" indent="-342900">
              <a:buFont typeface="Arial" panose="020B0604020202020204" pitchFamily="34" charset="0"/>
              <a:buChar char="•"/>
            </a:pPr>
            <a:r>
              <a:rPr lang="nl-NL" dirty="0"/>
              <a:t>… and why we think you should avoid them on HPC systems</a:t>
            </a:r>
          </a:p>
          <a:p>
            <a:pPr marL="344488" indent="-342900">
              <a:buFont typeface="Arial" panose="020B0604020202020204" pitchFamily="34" charset="0"/>
              <a:buChar char="•"/>
            </a:pPr>
            <a:r>
              <a:rPr lang="nl-NL" dirty="0"/>
              <a:t>Containers</a:t>
            </a:r>
          </a:p>
          <a:p>
            <a:pPr marL="690563" lvl="1" indent="-342900">
              <a:buFont typeface="Arial" panose="020B0604020202020204" pitchFamily="34" charset="0"/>
              <a:buChar char="•"/>
            </a:pPr>
            <a:r>
              <a:rPr lang="nl-NL" dirty="0"/>
              <a:t>… and a word of warning on using them</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Software </a:t>
            </a:r>
            <a:r>
              <a:rPr lang="nl-NL" dirty="0" err="1"/>
              <a:t>terminology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Some</a:t>
            </a:r>
            <a:r>
              <a:rPr lang="nl-NL" dirty="0"/>
              <a:t> </a:t>
            </a:r>
            <a:r>
              <a:rPr lang="nl-NL" dirty="0" err="1"/>
              <a:t>knowledge</a:t>
            </a:r>
            <a:r>
              <a:rPr lang="nl-NL" dirty="0"/>
              <a:t> on </a:t>
            </a:r>
            <a:r>
              <a:rPr lang="nl-NL" dirty="0" err="1"/>
              <a:t>terminology</a:t>
            </a:r>
            <a:r>
              <a:rPr lang="nl-NL" dirty="0"/>
              <a:t> is </a:t>
            </a:r>
            <a:r>
              <a:rPr lang="nl-NL" dirty="0" err="1"/>
              <a:t>essential</a:t>
            </a:r>
            <a:r>
              <a:rPr lang="nl-NL" dirty="0"/>
              <a:t> </a:t>
            </a:r>
            <a:r>
              <a:rPr lang="nl-NL" dirty="0" err="1"/>
              <a:t>to</a:t>
            </a:r>
            <a:r>
              <a:rPr lang="nl-NL" dirty="0"/>
              <a:t> </a:t>
            </a:r>
            <a:r>
              <a:rPr lang="nl-NL" dirty="0" err="1"/>
              <a:t>understand</a:t>
            </a:r>
            <a:r>
              <a:rPr lang="nl-NL" dirty="0"/>
              <a:t> issues </a:t>
            </a:r>
            <a:r>
              <a:rPr lang="nl-NL" dirty="0" err="1"/>
              <a:t>with</a:t>
            </a:r>
            <a:r>
              <a:rPr lang="nl-NL" dirty="0"/>
              <a:t> software </a:t>
            </a:r>
            <a:r>
              <a:rPr lang="nl-NL" dirty="0" err="1"/>
              <a:t>compilations</a:t>
            </a:r>
            <a:r>
              <a:rPr lang="nl-NL" dirty="0"/>
              <a:t>…</a:t>
            </a:r>
          </a:p>
          <a:p>
            <a:pPr>
              <a:buFont typeface="Arial" panose="020B0604020202020204" pitchFamily="34" charset="0"/>
              <a:buChar char="•"/>
            </a:pPr>
            <a:r>
              <a:rPr lang="nl-NL" dirty="0" err="1"/>
              <a:t>Compiled</a:t>
            </a:r>
            <a:r>
              <a:rPr lang="nl-NL" dirty="0"/>
              <a:t> </a:t>
            </a:r>
            <a:r>
              <a:rPr lang="nl-NL" dirty="0" err="1"/>
              <a:t>vs</a:t>
            </a:r>
            <a:r>
              <a:rPr lang="nl-NL" dirty="0"/>
              <a:t> </a:t>
            </a:r>
            <a:r>
              <a:rPr lang="nl-NL" dirty="0" err="1"/>
              <a:t>interpreted</a:t>
            </a:r>
            <a:r>
              <a:rPr lang="nl-NL" dirty="0"/>
              <a:t> </a:t>
            </a:r>
            <a:r>
              <a:rPr lang="nl-NL" dirty="0" err="1"/>
              <a:t>languages</a:t>
            </a:r>
            <a:endParaRPr lang="nl-NL" dirty="0"/>
          </a:p>
          <a:p>
            <a:pPr>
              <a:buFont typeface="Arial" panose="020B0604020202020204" pitchFamily="34" charset="0"/>
              <a:buChar char="•"/>
            </a:pPr>
            <a:r>
              <a:rPr lang="nl-NL" dirty="0"/>
              <a:t>Architecture </a:t>
            </a:r>
            <a:r>
              <a:rPr lang="nl-NL" dirty="0" err="1"/>
              <a:t>and</a:t>
            </a:r>
            <a:r>
              <a:rPr lang="nl-NL" dirty="0"/>
              <a:t> micro-</a:t>
            </a:r>
            <a:r>
              <a:rPr lang="nl-NL" dirty="0" err="1"/>
              <a:t>architecture</a:t>
            </a:r>
            <a:endParaRPr lang="nl-NL" dirty="0"/>
          </a:p>
          <a:p>
            <a:pPr>
              <a:buFont typeface="Arial" panose="020B0604020202020204" pitchFamily="34" charset="0"/>
              <a:buChar char="•"/>
            </a:pPr>
            <a:r>
              <a:rPr lang="nl-NL" dirty="0" err="1"/>
              <a:t>What</a:t>
            </a:r>
            <a:r>
              <a:rPr lang="nl-NL" dirty="0"/>
              <a:t> is a </a:t>
            </a:r>
            <a:r>
              <a:rPr lang="nl-NL" dirty="0" err="1"/>
              <a:t>binary</a:t>
            </a:r>
            <a:r>
              <a:rPr lang="nl-NL" dirty="0"/>
              <a:t> file?</a:t>
            </a:r>
          </a:p>
          <a:p>
            <a:pPr>
              <a:buFont typeface="Arial" panose="020B0604020202020204" pitchFamily="34" charset="0"/>
              <a:buChar char="•"/>
            </a:pPr>
            <a:r>
              <a:rPr lang="nl-NL" dirty="0" err="1"/>
              <a:t>What</a:t>
            </a:r>
            <a:r>
              <a:rPr lang="nl-NL" dirty="0"/>
              <a:t> is a </a:t>
            </a:r>
            <a:r>
              <a:rPr lang="nl-NL" dirty="0" err="1"/>
              <a:t>library</a:t>
            </a:r>
            <a:r>
              <a:rPr lang="nl-NL" dirty="0"/>
              <a:t>?</a:t>
            </a:r>
          </a:p>
          <a:p>
            <a:pPr>
              <a:buFont typeface="Arial" panose="020B0604020202020204" pitchFamily="34" charset="0"/>
              <a:buChar char="•"/>
            </a:pPr>
            <a:r>
              <a:rPr lang="nl-NL" dirty="0" err="1"/>
              <a:t>What</a:t>
            </a:r>
            <a:r>
              <a:rPr lang="nl-NL" dirty="0"/>
              <a:t> is </a:t>
            </a:r>
            <a:r>
              <a:rPr lang="nl-NL" dirty="0" err="1"/>
              <a:t>linking</a:t>
            </a:r>
            <a:r>
              <a:rPr lang="nl-NL" dirty="0"/>
              <a:t>?</a:t>
            </a:r>
          </a:p>
          <a:p>
            <a:pPr>
              <a:buFont typeface="Arial" panose="020B0604020202020204" pitchFamily="34" charset="0"/>
              <a:buChar char="•"/>
            </a:pPr>
            <a:r>
              <a:rPr lang="nl-NL" dirty="0" err="1"/>
              <a:t>What</a:t>
            </a:r>
            <a:r>
              <a:rPr lang="nl-NL" dirty="0"/>
              <a:t> is a </a:t>
            </a:r>
            <a:r>
              <a:rPr lang="nl-NL" dirty="0" err="1"/>
              <a:t>dependency</a:t>
            </a:r>
            <a:r>
              <a:rPr lang="nl-NL" dirty="0"/>
              <a:t>?</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21086</TotalTime>
  <Words>4873</Words>
  <Application>Microsoft Macintosh PowerPoint</Application>
  <PresentationFormat>Widescreen</PresentationFormat>
  <Paragraphs>432</Paragraphs>
  <Slides>46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Courier New</vt:lpstr>
      <vt:lpstr>Open Sans</vt:lpstr>
      <vt:lpstr>Oswald</vt:lpstr>
      <vt:lpstr>Wingdings</vt:lpstr>
      <vt:lpstr>SURF</vt:lpstr>
      <vt:lpstr>(INSTRUCTIES)</vt:lpstr>
      <vt:lpstr>Course plan Day 2</vt:lpstr>
      <vt:lpstr>PowerPoint Presentation</vt:lpstr>
      <vt:lpstr>PowerPoint Presentation</vt:lpstr>
      <vt:lpstr>Demos, hands-on</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What is a dependency?</vt:lpstr>
      <vt:lpstr>How does all this apply to AI?</vt:lpstr>
      <vt:lpstr>How does all this apply to AI?</vt:lpstr>
      <vt:lpstr>How does all this apply to AI?</vt:lpstr>
      <vt:lpstr>Attempt 1: PyTorch in a virtual environment with pip</vt:lpstr>
      <vt:lpstr>Module environment</vt:lpstr>
      <vt:lpstr>How does e.g. PATH work?</vt:lpstr>
      <vt:lpstr>Attempt 2: PyTorch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 so much?</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Monica Rotulo</cp:lastModifiedBy>
  <cp:revision>588</cp:revision>
  <cp:lastPrinted>2019-06-12T07:01:08Z</cp:lastPrinted>
  <dcterms:created xsi:type="dcterms:W3CDTF">2018-10-01T11:25:03Z</dcterms:created>
  <dcterms:modified xsi:type="dcterms:W3CDTF">2024-04-10T10:06:18Z</dcterms:modified>
  <cp:category/>
</cp:coreProperties>
</file>