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71" r:id="rId5"/>
    <p:sldId id="272" r:id="rId6"/>
    <p:sldId id="259" r:id="rId7"/>
    <p:sldId id="260" r:id="rId8"/>
    <p:sldId id="261" r:id="rId9"/>
    <p:sldId id="262" r:id="rId10"/>
    <p:sldId id="257" r:id="rId11"/>
    <p:sldId id="265" r:id="rId12"/>
    <p:sldId id="266" r:id="rId13"/>
    <p:sldId id="263" r:id="rId14"/>
    <p:sldId id="264" r:id="rId15"/>
    <p:sldId id="267" r:id="rId16"/>
    <p:sldId id="268" r:id="rId17"/>
    <p:sldId id="26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1365"/>
  </p:normalViewPr>
  <p:slideViewPr>
    <p:cSldViewPr snapToGrid="0">
      <p:cViewPr varScale="1">
        <p:scale>
          <a:sx n="67" d="100"/>
          <a:sy n="67" d="100"/>
        </p:scale>
        <p:origin x="2312" y="168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slow: for the user, because the user could have done a lot more work on the same node</a:t>
            </a:r>
          </a:p>
          <a:p>
            <a:r>
              <a:rPr lang="en-US" dirty="0"/>
              <a:t>expensive: for the user, because the user needs to spend much more compute budget to get the same work done</a:t>
            </a:r>
          </a:p>
          <a:p>
            <a:r>
              <a:rPr lang="en-US" dirty="0"/>
              <a:t>compute budget := money for the institution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272549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"/>
          </p:nvPr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>
                <a:latin typeface="Verdana"/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[@twiternaam]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[Skype adres]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[LinkedIn adres]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www.surfsara.nl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[Telefoon]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Creative Commons “Attribution” license:</a:t>
            </a:r>
          </a:p>
          <a:p>
            <a:pPr lvl="0"/>
            <a:r>
              <a:rPr lang="nl-NL" noProof="0"/>
              <a:t>http://creativecommons.org/licenses/by/3.0/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Part of the LSG </a:t>
            </a:r>
            <a:r>
              <a:rPr lang="en-US" cap="none" dirty="0" err="1"/>
              <a:t>Decomissioning</a:t>
            </a:r>
            <a:r>
              <a:rPr lang="en-US" cap="none" dirty="0"/>
              <a:t>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use of </a:t>
            </a:r>
            <a:r>
              <a:rPr lang="en-US" dirty="0" err="1"/>
              <a:t>Cartesius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Lykle Voort – </a:t>
            </a:r>
            <a:r>
              <a:rPr lang="en-US" b="1" dirty="0" err="1"/>
              <a:t>lykle.voort@surfsara.nl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5A6045-41C6-8546-8D04-B9F930E7BA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Plink2</a:t>
            </a:r>
          </a:p>
          <a:p>
            <a:r>
              <a:rPr lang="en-US" dirty="0"/>
              <a:t>Plink2 uses all cores by default using </a:t>
            </a:r>
            <a:r>
              <a:rPr lang="en-US" i="1" dirty="0"/>
              <a:t>threads</a:t>
            </a:r>
            <a:endParaRPr lang="en-US" dirty="0"/>
          </a:p>
          <a:p>
            <a:r>
              <a:rPr lang="en-US" dirty="0"/>
              <a:t>Plink2 can use fewer threads if the option </a:t>
            </a:r>
            <a:r>
              <a:rPr lang="en-US" b="1" dirty="0"/>
              <a:t>--threads n</a:t>
            </a:r>
            <a:r>
              <a:rPr lang="en-US" dirty="0"/>
              <a:t> is given (necessary for reproducible runs randomized)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Minimac4</a:t>
            </a:r>
          </a:p>
          <a:p>
            <a:r>
              <a:rPr lang="en-US" dirty="0"/>
              <a:t>Minimac4 can run using multiple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theads</a:t>
            </a:r>
            <a:r>
              <a:rPr lang="en-US" dirty="0"/>
              <a:t>; run with </a:t>
            </a:r>
            <a:r>
              <a:rPr lang="en-US" b="1" dirty="0" err="1"/>
              <a:t>srun</a:t>
            </a:r>
            <a:r>
              <a:rPr lang="en-US" b="1" dirty="0"/>
              <a:t> minimac4</a:t>
            </a:r>
            <a:r>
              <a:rPr lang="en-US" dirty="0"/>
              <a:t> </a:t>
            </a:r>
          </a:p>
          <a:p>
            <a:r>
              <a:rPr lang="en-US" dirty="0"/>
              <a:t>Parallel runs require an extra post-processing step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Shapeit</a:t>
            </a:r>
            <a:endParaRPr lang="en-US" b="1" dirty="0"/>
          </a:p>
          <a:p>
            <a:r>
              <a:rPr lang="en-US" dirty="0"/>
              <a:t>Multi-threading must be activated using the </a:t>
            </a:r>
            <a:r>
              <a:rPr lang="en-US" b="1" dirty="0"/>
              <a:t>--thread n</a:t>
            </a:r>
            <a:r>
              <a:rPr lang="en-US" dirty="0"/>
              <a:t> flag</a:t>
            </a:r>
          </a:p>
          <a:p>
            <a:r>
              <a:rPr lang="en-US" dirty="0"/>
              <a:t>use n -&gt; 24 for thin nodes, n -&gt; 32 for fat or Broadwell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Merlin</a:t>
            </a:r>
          </a:p>
          <a:p>
            <a:r>
              <a:rPr lang="en-US" dirty="0"/>
              <a:t>no multithreading (as far as I can see)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A5CD0-4CB6-F741-BDB7-CB58BD9D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</p:spTree>
    <p:extLst>
      <p:ext uri="{BB962C8B-B14F-4D97-AF65-F5344CB8AC3E}">
        <p14:creationId xmlns:p14="http://schemas.microsoft.com/office/powerpoint/2010/main" val="24789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D5B73-B8BD-E34E-9958-E8BC332891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 in, and try the following, and wait to see what happens: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press “enter” or “return” a couple of times. Do you see a difference?</a:t>
            </a:r>
          </a:p>
          <a:p>
            <a:pPr marL="0" indent="0">
              <a:buNone/>
            </a:pPr>
            <a:r>
              <a:rPr lang="en-US" dirty="0"/>
              <a:t>Finally, 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Backgrounding can be used to run two or more programs at the same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B17FC-6E2C-924F-832B-DD3FFFA6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backgrounding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9A579-79DC-A74A-81B1-05DB4482CB76}"/>
              </a:ext>
            </a:extLst>
          </p:cNvPr>
          <p:cNvSpPr/>
          <p:nvPr/>
        </p:nvSpPr>
        <p:spPr>
          <a:xfrm>
            <a:off x="287336" y="2096310"/>
            <a:ext cx="8567999" cy="5371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07C6AE-6F47-2C42-A003-4C1BEC803010}"/>
              </a:ext>
            </a:extLst>
          </p:cNvPr>
          <p:cNvSpPr/>
          <p:nvPr/>
        </p:nvSpPr>
        <p:spPr>
          <a:xfrm>
            <a:off x="287336" y="3145457"/>
            <a:ext cx="8567999" cy="502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244CA8-16E8-2647-A945-1D5B444CCD5C}"/>
              </a:ext>
            </a:extLst>
          </p:cNvPr>
          <p:cNvSpPr/>
          <p:nvPr/>
        </p:nvSpPr>
        <p:spPr>
          <a:xfrm>
            <a:off x="287335" y="4468289"/>
            <a:ext cx="8567999" cy="1347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wait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57B6A-E275-FA43-9F17-5806690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running mach2qtl multiple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416D-6159-C442-A230-D9272D3BA3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38837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mach2dat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FE511-BA54-C141-BD9F-0686C8A933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Creates multiple jobs from 1 job script. </a:t>
            </a:r>
          </a:p>
          <a:p>
            <a:r>
              <a:rPr lang="en-US" dirty="0"/>
              <a:t>Give the array specification with the flag </a:t>
            </a:r>
            <a:r>
              <a:rPr lang="en-US" b="1" dirty="0"/>
              <a:t>–a …</a:t>
            </a:r>
          </a:p>
          <a:p>
            <a:r>
              <a:rPr lang="en-US" dirty="0"/>
              <a:t>array specification can contain:</a:t>
            </a:r>
          </a:p>
          <a:p>
            <a:pPr lvl="1"/>
            <a:r>
              <a:rPr lang="en-US" dirty="0"/>
              <a:t>ranges: 1-10</a:t>
            </a:r>
          </a:p>
          <a:p>
            <a:pPr lvl="1"/>
            <a:r>
              <a:rPr lang="en-US" dirty="0"/>
              <a:t>individual indices: 0,3,5,10</a:t>
            </a:r>
          </a:p>
          <a:p>
            <a:pPr lvl="1"/>
            <a:r>
              <a:rPr lang="en-US" dirty="0"/>
              <a:t>or combinations: 1-10,20-30</a:t>
            </a:r>
          </a:p>
          <a:p>
            <a:r>
              <a:rPr lang="en-US" dirty="0"/>
              <a:t>when running, the following environment variables are available in the job: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$SLURM_ARRAY_TASK_ID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$SLURM_ARRAY_TASK_MAX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$SLURM_ARRAY_TASK_MIN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5C454-FD43-094F-8E63-C431703D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jobs</a:t>
            </a:r>
          </a:p>
        </p:txBody>
      </p:sp>
    </p:spTree>
    <p:extLst>
      <p:ext uri="{BB962C8B-B14F-4D97-AF65-F5344CB8AC3E}">
        <p14:creationId xmlns:p14="http://schemas.microsoft.com/office/powerpoint/2010/main" val="8191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2CBF5-A663-5641-92B1-FB6C0C6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job example: PLINK2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7A99-7B3B-FD4D-9421-F94F028736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4153789"/>
            <a:ext cx="8568000" cy="2347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 1-10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plink2 --parallel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$SLURM_ARRAY_TASK_ID  $SLURM_ARRAY_TASK_MAX ..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75A4-C028-2749-A75E-103E7F0C7D3F}"/>
              </a:ext>
            </a:extLst>
          </p:cNvPr>
          <p:cNvSpPr txBox="1"/>
          <p:nvPr/>
        </p:nvSpPr>
        <p:spPr>
          <a:xfrm>
            <a:off x="288000" y="1627632"/>
            <a:ext cx="85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manual:</a:t>
            </a:r>
          </a:p>
          <a:p>
            <a:endParaRPr lang="en-US" dirty="0"/>
          </a:p>
          <a:p>
            <a:r>
              <a:rPr lang="en-US" dirty="0"/>
              <a:t>--parallel [current job index] [total job pieces]</a:t>
            </a:r>
          </a:p>
          <a:p>
            <a:r>
              <a:rPr lang="en-US" b="1" dirty="0"/>
              <a:t>--parallel</a:t>
            </a:r>
            <a:r>
              <a:rPr lang="en-US" dirty="0"/>
              <a:t> causes PLINK to complete only one part of a job; the (1-based) job index is appended to the main output filename. (If the main output file is </a:t>
            </a:r>
            <a:r>
              <a:rPr lang="en-US" dirty="0" err="1"/>
              <a:t>gzipped</a:t>
            </a:r>
            <a:r>
              <a:rPr lang="en-US" dirty="0"/>
              <a:t>, the file extension will instead be of the form [usual extension before .</a:t>
            </a:r>
            <a:r>
              <a:rPr lang="en-US" dirty="0" err="1"/>
              <a:t>gz</a:t>
            </a:r>
            <a:r>
              <a:rPr lang="en-US" dirty="0"/>
              <a:t>].[index].</a:t>
            </a:r>
            <a:r>
              <a:rPr lang="en-US" dirty="0" err="1"/>
              <a:t>gz</a:t>
            </a:r>
            <a:r>
              <a:rPr lang="en-US" dirty="0"/>
              <a:t>.)</a:t>
            </a:r>
          </a:p>
          <a:p>
            <a:r>
              <a:rPr lang="en-US" dirty="0"/>
              <a:t>Use Unix cat on the resulting files to assemble the full computation result. (For </a:t>
            </a:r>
            <a:r>
              <a:rPr lang="en-US" dirty="0" err="1"/>
              <a:t>gzipped</a:t>
            </a:r>
            <a:r>
              <a:rPr lang="en-US" dirty="0"/>
              <a:t> files, it is safe to do this either before or after decompression.)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6C9EF-CE8F-004B-9A42-F13F2C087D4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47719094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34">
                  <a:extLst>
                    <a:ext uri="{9D8B030D-6E8A-4147-A177-3AD203B41FA5}">
                      <a16:colId xmlns:a16="http://schemas.microsoft.com/office/drawing/2014/main" val="147531997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2875592716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334104300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174959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sTopos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1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O(10)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 tasks)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O(10000 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☹️☹️☹️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180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92400AE-BB53-7F49-B768-546D05C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multiple tasks: overview</a:t>
            </a:r>
          </a:p>
        </p:txBody>
      </p:sp>
    </p:spTree>
    <p:extLst>
      <p:ext uri="{BB962C8B-B14F-4D97-AF65-F5344CB8AC3E}">
        <p14:creationId xmlns:p14="http://schemas.microsoft.com/office/powerpoint/2010/main" val="214405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90AC2-0D89-3B46-9D67-4C1BBA39DF1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75499926"/>
              </p:ext>
            </p:extLst>
          </p:nvPr>
        </p:nvGraphicFramePr>
        <p:xfrm>
          <a:off x="287338" y="1584325"/>
          <a:ext cx="8567736" cy="485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118">
                  <a:extLst>
                    <a:ext uri="{9D8B030D-6E8A-4147-A177-3AD203B41FA5}">
                      <a16:colId xmlns:a16="http://schemas.microsoft.com/office/drawing/2014/main" val="719833092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877263342"/>
                    </a:ext>
                  </a:extLst>
                </a:gridCol>
                <a:gridCol w="3460114">
                  <a:extLst>
                    <a:ext uri="{9D8B030D-6E8A-4147-A177-3AD203B41FA5}">
                      <a16:colId xmlns:a16="http://schemas.microsoft.com/office/drawing/2014/main" val="64060605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Parallelized?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1357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979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Python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python/3.5.0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83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eb</a:t>
                      </a:r>
                      <a:r>
                        <a:rPr lang="en-US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744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4786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349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mach2qtl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mach2dat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6079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-</a:t>
                      </a:r>
                      <a:r>
                        <a:rPr lang="en-US" b="1" dirty="0"/>
                        <a:t>-thread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0528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 load 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yes; use </a:t>
                      </a:r>
                      <a:r>
                        <a:rPr lang="en-US" b="1" dirty="0"/>
                        <a:t>--</a:t>
                      </a:r>
                      <a:r>
                        <a:rPr lang="en-US" b="1" dirty="0" err="1"/>
                        <a:t>cpus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5638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eb</a:t>
                      </a:r>
                      <a:r>
                        <a:rPr lang="en-US" dirty="0"/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806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n-US" dirty="0"/>
                        <a:t>impute2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IMPUTE2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8987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0087D8-8526-EA43-9ECE-FEC43AA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47710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330AC-6D8F-8040-87D6-834E01838557}"/>
              </a:ext>
            </a:extLst>
          </p:cNvPr>
          <p:cNvSpPr txBox="1"/>
          <p:nvPr/>
        </p:nvSpPr>
        <p:spPr>
          <a:xfrm>
            <a:off x="3346704" y="307238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56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D12D-558F-354D-9136-9D69186B5F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Running jobs: differences between LSG and </a:t>
            </a:r>
            <a:r>
              <a:rPr lang="en-US" dirty="0" err="1"/>
              <a:t>Cartesius</a:t>
            </a:r>
            <a:endParaRPr lang="en-US" dirty="0"/>
          </a:p>
          <a:p>
            <a:r>
              <a:rPr lang="en-US" dirty="0"/>
              <a:t>What is the problem?</a:t>
            </a:r>
          </a:p>
          <a:p>
            <a:r>
              <a:rPr lang="en-US" dirty="0"/>
              <a:t>Why should I care?</a:t>
            </a:r>
          </a:p>
          <a:p>
            <a:r>
              <a:rPr lang="en-US" dirty="0"/>
              <a:t>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  <a:p>
            <a:pPr lvl="1"/>
            <a:r>
              <a:rPr lang="en-US" dirty="0"/>
              <a:t>multithreaded programs</a:t>
            </a:r>
          </a:p>
          <a:p>
            <a:pPr lvl="1"/>
            <a:r>
              <a:rPr lang="en-US" dirty="0"/>
              <a:t>using &amp; (“ampersand”) – backgrounding jobs</a:t>
            </a:r>
          </a:p>
          <a:p>
            <a:pPr lvl="1"/>
            <a:r>
              <a:rPr lang="en-US" dirty="0"/>
              <a:t>using array jobs</a:t>
            </a:r>
          </a:p>
          <a:p>
            <a:pPr lvl="1"/>
            <a:r>
              <a:rPr lang="en-US" dirty="0"/>
              <a:t>using </a:t>
            </a:r>
            <a:r>
              <a:rPr lang="en-US" b="1" dirty="0" err="1"/>
              <a:t>stopos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Overview of common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07A35-A842-984C-A437-88359B2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157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D8BC5-D295-094C-B71D-08D56F2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D84E-14AF-1B4A-8ACD-08630A023C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2066544"/>
            <a:ext cx="8568000" cy="14813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–t 1:00:00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9AD90-7B85-0841-941F-7B8805CBA7D4}"/>
              </a:ext>
            </a:extLst>
          </p:cNvPr>
          <p:cNvSpPr txBox="1"/>
          <p:nvPr/>
        </p:nvSpPr>
        <p:spPr>
          <a:xfrm>
            <a:off x="288000" y="3785616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this job with: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F02F0-E61E-5943-A1A8-F0251C75A345}"/>
              </a:ext>
            </a:extLst>
          </p:cNvPr>
          <p:cNvSpPr txBox="1"/>
          <p:nvPr/>
        </p:nvSpPr>
        <p:spPr>
          <a:xfrm>
            <a:off x="288000" y="1578340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job script </a:t>
            </a:r>
            <a:r>
              <a:rPr lang="en-US" b="1" dirty="0" err="1"/>
              <a:t>myjob.sh</a:t>
            </a:r>
            <a:r>
              <a:rPr lang="en-US" dirty="0"/>
              <a:t>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EB86241-5AAE-9C40-B608-6E332AADDDC5}"/>
              </a:ext>
            </a:extLst>
          </p:cNvPr>
          <p:cNvSpPr txBox="1">
            <a:spLocks/>
          </p:cNvSpPr>
          <p:nvPr/>
        </p:nvSpPr>
        <p:spPr>
          <a:xfrm>
            <a:off x="288000" y="4392692"/>
            <a:ext cx="8568000" cy="654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rmAutofit/>
          </a:bodyPr>
          <a:lstStyle>
            <a:lvl1pPr marL="144000" indent="-144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job.sh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FE7CA-F61F-0A44-A9DE-F088C02484E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44743837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725256431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53060416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62001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4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lnodes</a:t>
                      </a:r>
                      <a:r>
                        <a:rPr lang="en-US" dirty="0"/>
                        <a:t>=1:ppn=4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 dirty="0" err="1"/>
                        <a:t>walltime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lwalltime</a:t>
                      </a:r>
                      <a:r>
                        <a:rPr lang="en-US" dirty="0"/>
                        <a:t>=72:00:00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72:00:00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 1-100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1604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0EDF73B-C9B7-8944-A8F7-7D7455A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attributes</a:t>
            </a:r>
          </a:p>
        </p:txBody>
      </p:sp>
    </p:spTree>
    <p:extLst>
      <p:ext uri="{BB962C8B-B14F-4D97-AF65-F5344CB8AC3E}">
        <p14:creationId xmlns:p14="http://schemas.microsoft.com/office/powerpoint/2010/main" val="26014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48D15-1DDE-EB4A-B05C-5006296ADD1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84149877"/>
              </p:ext>
            </p:extLst>
          </p:nvPr>
        </p:nvGraphicFramePr>
        <p:xfrm>
          <a:off x="287338" y="1584325"/>
          <a:ext cx="8567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854256953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24359387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2954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3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inspect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-u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4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(72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 (120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(modules)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copied to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copied to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start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/>
                        <a:t>submit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84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1C0A01-BFD5-F040-87E2-DD80AB8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differences between LSG and </a:t>
            </a:r>
            <a:r>
              <a:rPr lang="en-US" dirty="0" err="1"/>
              <a:t>Cartesius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4D9D-91C8-FB4D-98F0-ED9F4541CF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a life science cluster: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requests </a:t>
            </a:r>
            <a:r>
              <a:rPr lang="en-US" b="1" dirty="0"/>
              <a:t>2</a:t>
            </a:r>
            <a:r>
              <a:rPr lang="en-US" dirty="0"/>
              <a:t> processor cores;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processor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Cartesius</a:t>
            </a:r>
            <a:r>
              <a:rPr lang="en-US" dirty="0"/>
              <a:t>, we do </a:t>
            </a:r>
            <a:r>
              <a:rPr lang="en-US" i="1" dirty="0"/>
              <a:t>whole-node scheduling: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requests 2 cores for multithreaded application; </a:t>
            </a:r>
            <a:r>
              <a:rPr lang="en-US" b="1" dirty="0"/>
              <a:t>you get 1 node with 24 cores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Jobs are always allocated </a:t>
            </a:r>
            <a:r>
              <a:rPr lang="en-US" i="1" dirty="0"/>
              <a:t>whole nodes </a:t>
            </a:r>
            <a:r>
              <a:rPr lang="en-US" dirty="0"/>
              <a:t>with 24 (thin) or 32 (fat/Broadwell) cores each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6D6C4-5572-A347-BCA8-2113574E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EADC50-A459-9548-AF46-664E90A4F608}"/>
              </a:ext>
            </a:extLst>
          </p:cNvPr>
          <p:cNvSpPr/>
          <p:nvPr/>
        </p:nvSpPr>
        <p:spPr>
          <a:xfrm>
            <a:off x="287337" y="2011680"/>
            <a:ext cx="8567999" cy="1133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nodes=1:ppn=2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96F7C8-63F0-CB4C-A61F-78943413158A}"/>
              </a:ext>
            </a:extLst>
          </p:cNvPr>
          <p:cNvSpPr/>
          <p:nvPr/>
        </p:nvSpPr>
        <p:spPr>
          <a:xfrm>
            <a:off x="287337" y="4075906"/>
            <a:ext cx="8567999" cy="1209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3C103-7BE8-A64D-B3BD-2449858F8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 using the whole node:</a:t>
            </a:r>
          </a:p>
          <a:p>
            <a:r>
              <a:rPr lang="en-US" dirty="0"/>
              <a:t>is slow</a:t>
            </a:r>
          </a:p>
          <a:p>
            <a:r>
              <a:rPr lang="en-US" dirty="0"/>
              <a:t>is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Best practice: always try to use the whole node.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183F2-DEBC-A144-BC03-1F64353E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5136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787E82-0A8B-724A-8FF2-77905FFAD0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one </a:t>
            </a:r>
            <a:r>
              <a:rPr lang="en-US" dirty="0"/>
              <a:t>program on </a:t>
            </a:r>
            <a:r>
              <a:rPr lang="en-US" b="1" dirty="0"/>
              <a:t>multiple</a:t>
            </a:r>
            <a:r>
              <a:rPr lang="en-US" dirty="0"/>
              <a:t> cores in a node:</a:t>
            </a:r>
          </a:p>
          <a:p>
            <a:r>
              <a:rPr lang="en-US" dirty="0"/>
              <a:t>Multithreaded programs (shared memory)</a:t>
            </a:r>
            <a:br>
              <a:rPr lang="en-US" dirty="0"/>
            </a:br>
            <a:r>
              <a:rPr lang="en-US" i="1" dirty="0"/>
              <a:t>  many bioinformatics tools can use multiple CPU cores, and some do so by default</a:t>
            </a:r>
          </a:p>
          <a:p>
            <a:r>
              <a:rPr lang="en-US" dirty="0"/>
              <a:t>Multi-process programs (distributed memory)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none of the bioinformatics tools use MPI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multiple</a:t>
            </a:r>
            <a:r>
              <a:rPr lang="en-US" dirty="0"/>
              <a:t> programs each using </a:t>
            </a:r>
            <a:r>
              <a:rPr lang="en-US" b="1" dirty="0"/>
              <a:t>one</a:t>
            </a:r>
            <a:r>
              <a:rPr lang="en-US" dirty="0"/>
              <a:t> core in a node:</a:t>
            </a:r>
          </a:p>
          <a:p>
            <a:r>
              <a:rPr lang="en-US" dirty="0"/>
              <a:t>Backgrounding programs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run multiple single-threaded programs at the same time</a:t>
            </a:r>
          </a:p>
          <a:p>
            <a:r>
              <a:rPr lang="en-US" dirty="0"/>
              <a:t>Use </a:t>
            </a:r>
            <a:r>
              <a:rPr lang="en-US" b="1" dirty="0"/>
              <a:t>Array jobs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work can be split easily, and results reassembled</a:t>
            </a:r>
          </a:p>
          <a:p>
            <a:r>
              <a:rPr lang="en-US" dirty="0"/>
              <a:t>Use </a:t>
            </a:r>
            <a:r>
              <a:rPr lang="en-US" b="1" dirty="0" err="1"/>
              <a:t>Stopos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you have a large number of tasks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E24EC-1E1D-094C-AD1A-655C888A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</p:txBody>
      </p:sp>
    </p:spTree>
    <p:extLst>
      <p:ext uri="{BB962C8B-B14F-4D97-AF65-F5344CB8AC3E}">
        <p14:creationId xmlns:p14="http://schemas.microsoft.com/office/powerpoint/2010/main" val="37715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115A1-8A3C-7C41-9DAD-1F42D76156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Multithreaded programs automatically distribute work over multiple CPU cores, if possible.</a:t>
            </a:r>
          </a:p>
          <a:p>
            <a:pPr marL="0" indent="0">
              <a:buNone/>
            </a:pPr>
            <a:r>
              <a:rPr lang="en-US" b="1" dirty="0"/>
              <a:t>Do </a:t>
            </a:r>
            <a:r>
              <a:rPr lang="en-US" dirty="0"/>
              <a:t>request multiple CPU cores with the “-c” flag: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run the program in multi-threaded mode.</a:t>
            </a:r>
          </a:p>
          <a:p>
            <a:pPr marL="0" indent="0">
              <a:buNone/>
            </a:pPr>
            <a:r>
              <a:rPr lang="en-US" i="1" dirty="0"/>
              <a:t>note:</a:t>
            </a:r>
          </a:p>
          <a:p>
            <a:r>
              <a:rPr lang="en-US" i="1" dirty="0"/>
              <a:t>not all programs support multi-threaded runs</a:t>
            </a:r>
          </a:p>
          <a:p>
            <a:r>
              <a:rPr lang="en-US" i="1" dirty="0"/>
              <a:t>some programs need extra options to run in parallel</a:t>
            </a:r>
          </a:p>
          <a:p>
            <a:r>
              <a:rPr lang="en-US" i="1" dirty="0"/>
              <a:t>for some programs, output may depend on the # of parallel threads</a:t>
            </a:r>
          </a:p>
          <a:p>
            <a:r>
              <a:rPr lang="en-US" i="1" dirty="0"/>
              <a:t>some programs need extra </a:t>
            </a:r>
            <a:r>
              <a:rPr lang="en-US" i="1" dirty="0" err="1"/>
              <a:t>postprocessing</a:t>
            </a:r>
            <a:r>
              <a:rPr lang="en-US" i="1" dirty="0"/>
              <a:t> work after a parallel run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193239-56CC-4343-9724-68DADC8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8A521E-409B-574D-8E10-F6DEB4A0E161}"/>
              </a:ext>
            </a:extLst>
          </p:cNvPr>
          <p:cNvSpPr/>
          <p:nvPr/>
        </p:nvSpPr>
        <p:spPr>
          <a:xfrm>
            <a:off x="287337" y="2404872"/>
            <a:ext cx="8567999" cy="1600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24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[options] [...]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Sur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B71848-491A-40F8-A427-6C9D24125BBE}" vid="{B095A2CE-5FC2-479A-A134-B5F626C53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SurfSara_v7</Template>
  <TotalTime>0</TotalTime>
  <Words>952</Words>
  <Application>Microsoft Macintosh PowerPoint</Application>
  <PresentationFormat>On-screen Show (4:3)</PresentationFormat>
  <Paragraphs>246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Sjabloon SurfSara_v7</vt:lpstr>
      <vt:lpstr>Efficient use of Cartesius</vt:lpstr>
      <vt:lpstr>Contents</vt:lpstr>
      <vt:lpstr>Running jobs</vt:lpstr>
      <vt:lpstr>Job attributes</vt:lpstr>
      <vt:lpstr>Job differences between LSG and Cartesius</vt:lpstr>
      <vt:lpstr>What is the problem?</vt:lpstr>
      <vt:lpstr>Why should I care?</vt:lpstr>
      <vt:lpstr>So… how do I use Cartesius efficiently?</vt:lpstr>
      <vt:lpstr>Multithreaded tools</vt:lpstr>
      <vt:lpstr>Multithreaded tools</vt:lpstr>
      <vt:lpstr>Process backgrounding</vt:lpstr>
      <vt:lpstr>Example: running mach2qtl multiple times</vt:lpstr>
      <vt:lpstr>Using array jobs</vt:lpstr>
      <vt:lpstr>Array job example: PLINK2</vt:lpstr>
      <vt:lpstr>Running multiple tasks: overview</vt:lpstr>
      <vt:lpstr>Common application overview</vt:lpstr>
      <vt:lpstr>PowerPoint Presentation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Lykle Voort</dc:creator>
  <cp:lastModifiedBy/>
  <cp:revision>1</cp:revision>
  <dcterms:created xsi:type="dcterms:W3CDTF">2018-04-12T12:54:54Z</dcterms:created>
  <dcterms:modified xsi:type="dcterms:W3CDTF">2018-04-13T11:50:58Z</dcterms:modified>
</cp:coreProperties>
</file>