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62" r:id="rId10"/>
    <p:sldId id="257" r:id="rId11"/>
    <p:sldId id="265" r:id="rId12"/>
    <p:sldId id="266" r:id="rId13"/>
    <p:sldId id="263" r:id="rId14"/>
    <p:sldId id="264" r:id="rId15"/>
    <p:sldId id="267" r:id="rId16"/>
    <p:sldId id="268" r:id="rId17"/>
    <p:sldId id="26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4229">
          <p15:clr>
            <a:srgbClr val="A4A3A4"/>
          </p15:clr>
        </p15:guide>
        <p15:guide id="3" orient="horz" pos="182">
          <p15:clr>
            <a:srgbClr val="A4A3A4"/>
          </p15:clr>
        </p15:guide>
        <p15:guide id="4" orient="horz" pos="3958">
          <p15:clr>
            <a:srgbClr val="A4A3A4"/>
          </p15:clr>
        </p15:guide>
        <p15:guide id="5" orient="horz" pos="91">
          <p15:clr>
            <a:srgbClr val="A4A3A4"/>
          </p15:clr>
        </p15:guide>
        <p15:guide id="6" orient="horz" pos="272">
          <p15:clr>
            <a:srgbClr val="A4A3A4"/>
          </p15:clr>
        </p15:guide>
        <p15:guide id="7" orient="horz" pos="4137">
          <p15:clr>
            <a:srgbClr val="A4A3A4"/>
          </p15:clr>
        </p15:guide>
        <p15:guide id="8" orient="horz" pos="4047">
          <p15:clr>
            <a:srgbClr val="A4A3A4"/>
          </p15:clr>
        </p15:guide>
        <p15:guide id="9" orient="horz" pos="364">
          <p15:clr>
            <a:srgbClr val="A4A3A4"/>
          </p15:clr>
        </p15:guide>
        <p15:guide id="10" orient="horz" pos="454">
          <p15:clr>
            <a:srgbClr val="A4A3A4"/>
          </p15:clr>
        </p15:guide>
        <p15:guide id="11" orient="horz" pos="3866">
          <p15:clr>
            <a:srgbClr val="A4A3A4"/>
          </p15:clr>
        </p15:guide>
        <p15:guide id="12" orient="horz" pos="3775">
          <p15:clr>
            <a:srgbClr val="A4A3A4"/>
          </p15:clr>
        </p15:guide>
        <p15:guide id="13" orient="horz" pos="546">
          <p15:clr>
            <a:srgbClr val="A4A3A4"/>
          </p15:clr>
        </p15:guide>
        <p15:guide id="14" orient="horz" pos="637">
          <p15:clr>
            <a:srgbClr val="A4A3A4"/>
          </p15:clr>
        </p15:guide>
        <p15:guide id="15" orient="horz" pos="727">
          <p15:clr>
            <a:srgbClr val="A4A3A4"/>
          </p15:clr>
        </p15:guide>
        <p15:guide id="16" orient="horz" pos="818">
          <p15:clr>
            <a:srgbClr val="A4A3A4"/>
          </p15:clr>
        </p15:guide>
        <p15:guide id="17" orient="horz" pos="908">
          <p15:clr>
            <a:srgbClr val="A4A3A4"/>
          </p15:clr>
        </p15:guide>
        <p15:guide id="18" orient="horz" pos="998">
          <p15:clr>
            <a:srgbClr val="A4A3A4"/>
          </p15:clr>
        </p15:guide>
        <p15:guide id="19" orient="horz" pos="1089">
          <p15:clr>
            <a:srgbClr val="A4A3A4"/>
          </p15:clr>
        </p15:guide>
        <p15:guide id="20" orient="horz" pos="1181">
          <p15:clr>
            <a:srgbClr val="A4A3A4"/>
          </p15:clr>
        </p15:guide>
        <p15:guide id="21" orient="horz" pos="1272">
          <p15:clr>
            <a:srgbClr val="A4A3A4"/>
          </p15:clr>
        </p15:guide>
        <p15:guide id="22" orient="horz" pos="1362">
          <p15:clr>
            <a:srgbClr val="A4A3A4"/>
          </p15:clr>
        </p15:guide>
        <p15:guide id="23" orient="horz" pos="1452">
          <p15:clr>
            <a:srgbClr val="A4A3A4"/>
          </p15:clr>
        </p15:guide>
        <p15:guide id="24" orient="horz" pos="1542">
          <p15:clr>
            <a:srgbClr val="A4A3A4"/>
          </p15:clr>
        </p15:guide>
        <p15:guide id="25" orient="horz" pos="1633">
          <p15:clr>
            <a:srgbClr val="A4A3A4"/>
          </p15:clr>
        </p15:guide>
        <p15:guide id="26" orient="horz" pos="3685">
          <p15:clr>
            <a:srgbClr val="A4A3A4"/>
          </p15:clr>
        </p15:guide>
        <p15:guide id="27" orient="horz" pos="3594">
          <p15:clr>
            <a:srgbClr val="A4A3A4"/>
          </p15:clr>
        </p15:guide>
        <p15:guide id="28" orient="horz" pos="3502">
          <p15:clr>
            <a:srgbClr val="A4A3A4"/>
          </p15:clr>
        </p15:guide>
        <p15:guide id="29" orient="horz" pos="3412">
          <p15:clr>
            <a:srgbClr val="A4A3A4"/>
          </p15:clr>
        </p15:guide>
        <p15:guide id="30" pos="2880">
          <p15:clr>
            <a:srgbClr val="A4A3A4"/>
          </p15:clr>
        </p15:guide>
        <p15:guide id="31" pos="181">
          <p15:clr>
            <a:srgbClr val="A4A3A4"/>
          </p15:clr>
        </p15:guide>
        <p15:guide id="32" pos="274">
          <p15:clr>
            <a:srgbClr val="A4A3A4"/>
          </p15:clr>
        </p15:guide>
        <p15:guide id="33" pos="363">
          <p15:clr>
            <a:srgbClr val="A4A3A4"/>
          </p15:clr>
        </p15:guide>
        <p15:guide id="34" pos="90">
          <p15:clr>
            <a:srgbClr val="A4A3A4"/>
          </p15:clr>
        </p15:guide>
        <p15:guide id="35" pos="5670">
          <p15:clr>
            <a:srgbClr val="A4A3A4"/>
          </p15:clr>
        </p15:guide>
        <p15:guide id="36" pos="5579">
          <p15:clr>
            <a:srgbClr val="A4A3A4"/>
          </p15:clr>
        </p15:guide>
        <p15:guide id="37" pos="2835">
          <p15:clr>
            <a:srgbClr val="A4A3A4"/>
          </p15:clr>
        </p15:guide>
        <p15:guide id="38" pos="2926">
          <p15:clr>
            <a:srgbClr val="A4A3A4"/>
          </p15:clr>
        </p15:guide>
        <p15:guide id="39" pos="5398">
          <p15:clr>
            <a:srgbClr val="A4A3A4"/>
          </p15:clr>
        </p15:guide>
        <p15:guide id="40" pos="5488">
          <p15:clr>
            <a:srgbClr val="A4A3A4"/>
          </p15:clr>
        </p15:guide>
        <p15:guide id="41" pos="453">
          <p15:clr>
            <a:srgbClr val="A4A3A4"/>
          </p15:clr>
        </p15:guide>
        <p15:guide id="42" pos="5307">
          <p15:clr>
            <a:srgbClr val="A4A3A4"/>
          </p15:clr>
        </p15:guide>
        <p15:guide id="43" pos="1887">
          <p15:clr>
            <a:srgbClr val="A4A3A4"/>
          </p15:clr>
        </p15:guide>
        <p15:guide id="44" pos="1977">
          <p15:clr>
            <a:srgbClr val="A4A3A4"/>
          </p15:clr>
        </p15:guide>
        <p15:guide id="45" pos="3782">
          <p15:clr>
            <a:srgbClr val="A4A3A4"/>
          </p15:clr>
        </p15:guide>
        <p15:guide id="46" pos="3874">
          <p15:clr>
            <a:srgbClr val="A4A3A4"/>
          </p15:clr>
        </p15:guide>
        <p15:guide id="47" pos="2069">
          <p15:clr>
            <a:srgbClr val="A4A3A4"/>
          </p15:clr>
        </p15:guide>
        <p15:guide id="48" pos="36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CF"/>
    <a:srgbClr val="FBB040"/>
    <a:srgbClr val="FD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291"/>
  </p:normalViewPr>
  <p:slideViewPr>
    <p:cSldViewPr snapToGrid="0">
      <p:cViewPr varScale="1">
        <p:scale>
          <a:sx n="70" d="100"/>
          <a:sy n="70" d="100"/>
        </p:scale>
        <p:origin x="2232" y="176"/>
      </p:cViewPr>
      <p:guideLst>
        <p:guide orient="horz" pos="2161"/>
        <p:guide orient="horz" pos="4229"/>
        <p:guide orient="horz" pos="182"/>
        <p:guide orient="horz" pos="3958"/>
        <p:guide orient="horz" pos="91"/>
        <p:guide orient="horz" pos="272"/>
        <p:guide orient="horz" pos="4137"/>
        <p:guide orient="horz" pos="4047"/>
        <p:guide orient="horz" pos="364"/>
        <p:guide orient="horz" pos="454"/>
        <p:guide orient="horz" pos="3866"/>
        <p:guide orient="horz" pos="3775"/>
        <p:guide orient="horz" pos="546"/>
        <p:guide orient="horz" pos="637"/>
        <p:guide orient="horz" pos="727"/>
        <p:guide orient="horz" pos="818"/>
        <p:guide orient="horz" pos="908"/>
        <p:guide orient="horz" pos="998"/>
        <p:guide orient="horz" pos="1089"/>
        <p:guide orient="horz" pos="1181"/>
        <p:guide orient="horz" pos="1272"/>
        <p:guide orient="horz" pos="1362"/>
        <p:guide orient="horz" pos="1452"/>
        <p:guide orient="horz" pos="1542"/>
        <p:guide orient="horz" pos="1633"/>
        <p:guide orient="horz" pos="3685"/>
        <p:guide orient="horz" pos="3594"/>
        <p:guide orient="horz" pos="3502"/>
        <p:guide orient="horz" pos="3412"/>
        <p:guide pos="2880"/>
        <p:guide pos="181"/>
        <p:guide pos="274"/>
        <p:guide pos="363"/>
        <p:guide pos="90"/>
        <p:guide pos="5670"/>
        <p:guide pos="5579"/>
        <p:guide pos="2835"/>
        <p:guide pos="2926"/>
        <p:guide pos="5398"/>
        <p:guide pos="5488"/>
        <p:guide pos="453"/>
        <p:guide pos="5307"/>
        <p:guide pos="1887"/>
        <p:guide pos="1977"/>
        <p:guide pos="3782"/>
        <p:guide pos="3874"/>
        <p:guide pos="2069"/>
        <p:guide pos="36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3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3719-9F5E-4B85-A78F-3C278C353A0A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F003-FF96-4FFF-B179-3F49A694194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38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8AE1-1792-42F7-8388-41230FC629A7}" type="datetimeFigureOut">
              <a:rPr lang="nl-NL" smtClean="0"/>
              <a:pPr/>
              <a:t>13-04-18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07B9-C6B0-4601-82BC-9FBC743D72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9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slow: for the user, because the user could have done a lot more work on the same node</a:t>
            </a:r>
          </a:p>
          <a:p>
            <a:r>
              <a:rPr lang="en-US" dirty="0"/>
              <a:t>expensive: for the user, because the user needs to spend much more compute budget to get the same work done</a:t>
            </a:r>
          </a:p>
          <a:p>
            <a:r>
              <a:rPr lang="en-US" dirty="0"/>
              <a:t>compute budget := money for the institution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68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A07B9-C6B0-4601-82BC-9FBC743D722E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 userDrawn="1">
            <p:ph type="pic" sz="quarter" idx="11"/>
          </p:nvPr>
        </p:nvSpPr>
        <p:spPr>
          <a:xfrm>
            <a:off x="142875" y="144001"/>
            <a:ext cx="8858250" cy="5272549"/>
          </a:xfrm>
          <a:prstGeom prst="roundRect">
            <a:avLst>
              <a:gd name="adj" fmla="val 2730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8" name="Subtitle 2"/>
          <p:cNvSpPr>
            <a:spLocks noGrp="1"/>
          </p:cNvSpPr>
          <p:nvPr userDrawn="1">
            <p:ph type="subTitle" idx="1"/>
          </p:nvPr>
        </p:nvSpPr>
        <p:spPr>
          <a:xfrm>
            <a:off x="288000" y="1548000"/>
            <a:ext cx="8568000" cy="576000"/>
          </a:xfrm>
          <a:prstGeom prst="roundRect">
            <a:avLst>
              <a:gd name="adj" fmla="val 24321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oundRect">
            <a:avLst>
              <a:gd name="adj" fmla="val 12645"/>
            </a:avLst>
          </a:prstGeom>
          <a:solidFill>
            <a:schemeClr val="accent1"/>
          </a:solidFill>
        </p:spPr>
        <p:txBody>
          <a:bodyPr lIns="108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4"/>
            <a:ext cx="8856000" cy="5992811"/>
          </a:xfrm>
          <a:prstGeom prst="roundRect">
            <a:avLst>
              <a:gd name="adj" fmla="val 2349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287338" y="285222"/>
            <a:ext cx="8569325" cy="57075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4096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463"/>
            <a:ext cx="8856000" cy="6569075"/>
          </a:xfrm>
          <a:prstGeom prst="roundRect">
            <a:avLst>
              <a:gd name="adj" fmla="val 2164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339" y="288000"/>
            <a:ext cx="8569324" cy="6279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, geen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6569075"/>
          </a:xfrm>
          <a:prstGeom prst="roundRect">
            <a:avLst>
              <a:gd name="adj" fmla="val 2163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54750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4213226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4645024" y="1584325"/>
            <a:ext cx="421097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658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600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7337" y="1584325"/>
            <a:ext cx="4213225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5" y="1584324"/>
            <a:ext cx="4211638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3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7338" y="1584324"/>
            <a:ext cx="4212000" cy="4408489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584325"/>
            <a:ext cx="4207238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1878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recht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49"/>
            <a:ext cx="4357687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5024" y="1441450"/>
            <a:ext cx="4356101" cy="4695826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138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, links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49"/>
            <a:ext cx="4356099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 marL="144000" indent="-144000">
              <a:buClr>
                <a:schemeClr val="bg1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2875" y="1441450"/>
            <a:ext cx="4357687" cy="4695825"/>
          </a:xfrm>
          <a:prstGeom prst="roundRect">
            <a:avLst>
              <a:gd name="adj" fmla="val 3482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9936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645025" y="1441450"/>
            <a:ext cx="4356100" cy="4695826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142875" y="1441450"/>
            <a:ext cx="4357687" cy="4695826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320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2 kols, highligh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645025" y="1441450"/>
            <a:ext cx="4356100" cy="4695825"/>
          </a:xfrm>
          <a:prstGeom prst="roundRect">
            <a:avLst>
              <a:gd name="adj" fmla="val 3274"/>
            </a:avLst>
          </a:prstGeom>
          <a:ln w="12700">
            <a:solidFill>
              <a:schemeClr val="accent1"/>
            </a:solidFill>
          </a:ln>
        </p:spPr>
        <p:txBody>
          <a:bodyPr lIns="97200" tIns="64800" rIns="144000" b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42875" y="1441450"/>
            <a:ext cx="4357688" cy="4695825"/>
          </a:xfrm>
          <a:prstGeom prst="roundRect">
            <a:avLst>
              <a:gd name="adj" fmla="val 3274"/>
            </a:avLst>
          </a:prstGeom>
          <a:solidFill>
            <a:schemeClr val="accent1"/>
          </a:solidFill>
        </p:spPr>
        <p:txBody>
          <a:bodyPr lIns="97200" tIns="64800" rIns="144000" bIns="144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1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oto 1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4908"/>
            <a:ext cx="9144000" cy="396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49"/>
            <a:ext cx="8858250" cy="4695825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84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5" name="Content Placeholder 8"/>
          <p:cNvSpPr>
            <a:spLocks noGrp="1"/>
          </p:cNvSpPr>
          <p:nvPr>
            <p:ph sz="quarter" idx="16"/>
          </p:nvPr>
        </p:nvSpPr>
        <p:spPr>
          <a:xfrm>
            <a:off x="3193200" y="1584325"/>
            <a:ext cx="27612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13076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3507" y="1441450"/>
            <a:ext cx="2852106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  <a:ln>
            <a:noFill/>
          </a:ln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7347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5" y="1441450"/>
            <a:ext cx="2851149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1580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7" name="Content Placeholder 8"/>
          <p:cNvSpPr>
            <a:spLocks noGrp="1"/>
          </p:cNvSpPr>
          <p:nvPr>
            <p:ph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52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1753" y="1441450"/>
            <a:ext cx="2872172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1151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4606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6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6149974" y="1441450"/>
            <a:ext cx="28500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9827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8"/>
          </p:nvPr>
        </p:nvSpPr>
        <p:spPr>
          <a:xfrm>
            <a:off x="3132000" y="1441450"/>
            <a:ext cx="2871925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1984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3132000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42874" y="1441450"/>
            <a:ext cx="2852739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66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6149974" y="1441450"/>
            <a:ext cx="2851151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96766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5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49975" y="1441449"/>
            <a:ext cx="2851150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138488" y="1441450"/>
            <a:ext cx="2865437" cy="4695825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0839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foto 2.jpg"/>
          <p:cNvPicPr>
            <a:picLocks noChangeAspect="1"/>
          </p:cNvPicPr>
          <p:nvPr userDrawn="1"/>
        </p:nvPicPr>
        <p:blipFill>
          <a:blip r:embed="rId2" cstate="print"/>
          <a:srcRect b="9725"/>
          <a:stretch>
            <a:fillRect/>
          </a:stretch>
        </p:blipFill>
        <p:spPr>
          <a:xfrm>
            <a:off x="0" y="0"/>
            <a:ext cx="9144000" cy="5503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58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3 kols, foto, 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149975" y="1441450"/>
            <a:ext cx="2851150" cy="4695826"/>
          </a:xfrm>
          <a:prstGeom prst="roundRect">
            <a:avLst>
              <a:gd name="adj" fmla="val 5029"/>
            </a:avLst>
          </a:prstGeom>
          <a:solidFill>
            <a:schemeClr val="accent1"/>
          </a:solidFill>
        </p:spPr>
        <p:txBody>
          <a:bodyPr lIns="90000" tIns="648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6"/>
          </p:nvPr>
        </p:nvSpPr>
        <p:spPr>
          <a:xfrm>
            <a:off x="142875" y="1441450"/>
            <a:ext cx="2852738" cy="4695826"/>
          </a:xfrm>
          <a:prstGeom prst="roundRect">
            <a:avLst>
              <a:gd name="adj" fmla="val 50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90000" tIns="64800"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132000" y="1441449"/>
            <a:ext cx="2871925" cy="4695825"/>
          </a:xfrm>
          <a:prstGeom prst="roundRect">
            <a:avLst>
              <a:gd name="adj" fmla="val 5057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buNone/>
              <a:defRPr sz="1000" b="0" baseline="0">
                <a:solidFill>
                  <a:srgbClr val="C00000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50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7337" y="288000"/>
            <a:ext cx="4217987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87338" y="1584324"/>
            <a:ext cx="4213226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92897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8249" cy="5992812"/>
          </a:xfrm>
          <a:prstGeom prst="roundRect">
            <a:avLst>
              <a:gd name="adj" fmla="val 2416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45025" y="1584324"/>
            <a:ext cx="4211638" cy="2555479"/>
          </a:xfrm>
          <a:prstGeom prst="roundRect">
            <a:avLst>
              <a:gd name="adj" fmla="val 5184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79200" tIns="61200" rIns="144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45026" y="287999"/>
            <a:ext cx="4211638" cy="1152000"/>
          </a:xfrm>
          <a:prstGeom prst="roundRect">
            <a:avLst>
              <a:gd name="adj" fmla="val 12412"/>
            </a:avLst>
          </a:prstGeom>
          <a:solidFill>
            <a:schemeClr val="accent1"/>
          </a:solidFill>
        </p:spPr>
        <p:txBody>
          <a:bodyPr lIns="108000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6034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21964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96382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179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809" y="2395428"/>
            <a:ext cx="439978" cy="48768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56324" y="4105536"/>
            <a:ext cx="51835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3200" b="1" noProof="0">
                <a:latin typeface="Verdana"/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/>
          <a:srcRect l="15710" t="25985" r="10978" b="26771"/>
          <a:stretch/>
        </p:blipFill>
        <p:spPr>
          <a:xfrm>
            <a:off x="582213" y="838200"/>
            <a:ext cx="504000" cy="3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/>
          <a:srcRect l="16248" t="16610" r="12305" b="16953"/>
          <a:stretch/>
        </p:blipFill>
        <p:spPr>
          <a:xfrm>
            <a:off x="582213" y="4980593"/>
            <a:ext cx="432000" cy="43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/>
          <a:srcRect l="20095" t="23375" r="24921" b="18180"/>
          <a:stretch/>
        </p:blipFill>
        <p:spPr>
          <a:xfrm>
            <a:off x="582213" y="1580814"/>
            <a:ext cx="504000" cy="432000"/>
          </a:xfrm>
          <a:prstGeom prst="rect">
            <a:avLst/>
          </a:prstGeom>
        </p:spPr>
      </p:pic>
      <p:pic>
        <p:nvPicPr>
          <p:cNvPr id="13" name="Picture 12" descr="linked.png"/>
          <p:cNvPicPr>
            <a:picLocks noChangeAspect="1"/>
          </p:cNvPicPr>
          <p:nvPr userDrawn="1"/>
        </p:nvPicPr>
        <p:blipFill>
          <a:blip r:embed="rId6" cstate="print"/>
          <a:srcRect l="10784" t="10784" r="10784" b="10784"/>
          <a:stretch>
            <a:fillRect/>
          </a:stretch>
        </p:blipFill>
        <p:spPr>
          <a:xfrm>
            <a:off x="585831" y="3265722"/>
            <a:ext cx="457200" cy="45720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59721" y="883200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9721" y="162133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[@twiternaam]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59721" y="2504268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[Skype adres]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59721" y="3359322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[LinkedIn adres]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59721" y="4216757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www.surfsara.nl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59721" y="5061593"/>
            <a:ext cx="7596941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[Telefoon]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114026" y="5889129"/>
            <a:ext cx="6742636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Creative Commons “Attribution” license:</a:t>
            </a:r>
          </a:p>
          <a:p>
            <a:pPr lvl="0"/>
            <a:r>
              <a:rPr lang="nl-NL" noProof="0"/>
              <a:t>http://creativecommons.org/licenses/by/3.0/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3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30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Surf blanco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lad, fo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oto3.jpg"/>
          <p:cNvPicPr>
            <a:picLocks noChangeAspect="1"/>
          </p:cNvPicPr>
          <p:nvPr userDrawn="1"/>
        </p:nvPicPr>
        <p:blipFill>
          <a:blip r:embed="rId2" cstate="print"/>
          <a:srcRect b="10000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7" y="293688"/>
            <a:ext cx="8568000" cy="1837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5562000"/>
            <a:ext cx="8856000" cy="1151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3454"/>
            <a:ext cx="9144000" cy="396240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8000" y="1548000"/>
            <a:ext cx="8568000" cy="576000"/>
          </a:xfrm>
          <a:prstGeom prst="rect">
            <a:avLst/>
          </a:prstGeom>
          <a:noFill/>
        </p:spPr>
        <p:txBody>
          <a:bodyPr lIns="144000" tIns="0" rIns="144000" bIns="0" anchor="ctr" anchorCtr="0">
            <a:normAutofit/>
          </a:bodyPr>
          <a:lstStyle>
            <a:lvl1pPr marL="0" indent="0" algn="l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l-NL" noProof="0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88000"/>
            <a:ext cx="8568000" cy="1152000"/>
          </a:xfrm>
          <a:prstGeom prst="rect">
            <a:avLst/>
          </a:prstGeom>
          <a:noFill/>
        </p:spPr>
        <p:txBody>
          <a:bodyPr lIns="144000" tIns="0" rIns="144000" bIns="0" anchor="ctr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2875" y="5562000"/>
            <a:ext cx="6480000" cy="115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4000" y="5562000"/>
            <a:ext cx="6768938" cy="1152000"/>
          </a:xfrm>
          <a:prstGeom prst="rect">
            <a:avLst/>
          </a:prstGeom>
          <a:noFill/>
          <a:ln>
            <a:noFill/>
          </a:ln>
        </p:spPr>
        <p:txBody>
          <a:bodyPr lIns="144000" tIns="0" rIns="0" bIns="0"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108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6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2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7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9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0" y="5547643"/>
            <a:ext cx="2247432" cy="8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met personalia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10" name="Afbeelding 3" descr="SURF_what SURF can do_f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66606" y="5535324"/>
            <a:ext cx="3888432" cy="853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69820"/>
            <a:ext cx="1474750" cy="5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84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42875" y="1441450"/>
            <a:ext cx="8856000" cy="4695826"/>
          </a:xfrm>
          <a:prstGeom prst="roundRect">
            <a:avLst>
              <a:gd name="adj" fmla="val 2940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4084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931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94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LOGO Surf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5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736099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73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, logo Surf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tekst en logo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263" y="1412874"/>
            <a:ext cx="3994150" cy="35114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3159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logo Sur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1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, logo Surf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76" y="5547643"/>
            <a:ext cx="2272120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142875" y="1441450"/>
            <a:ext cx="8856000" cy="5272088"/>
          </a:xfrm>
          <a:prstGeom prst="roundRect">
            <a:avLst>
              <a:gd name="adj" fmla="val 2626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4983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slide 2 met personalia en C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42875" y="144000"/>
            <a:ext cx="8856000" cy="6570000"/>
          </a:xfrm>
          <a:prstGeom prst="roundRect">
            <a:avLst>
              <a:gd name="adj" fmla="val 2164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6263" y="1412875"/>
            <a:ext cx="3994150" cy="270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[Naam]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76263" y="1886634"/>
            <a:ext cx="39946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600" noProof="0" dirty="0">
                <a:solidFill>
                  <a:schemeClr val="bg1"/>
                </a:solidFill>
              </a:rPr>
              <a:t>www.surfsara.nl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3" y="1649754"/>
            <a:ext cx="3994150" cy="270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[Email]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5873749"/>
            <a:ext cx="1474750" cy="51866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66" y="5545053"/>
            <a:ext cx="3875983" cy="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, 1 kolom, g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5272088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76186"/>
            <a:ext cx="1323430" cy="23960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412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header 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44000"/>
            <a:ext cx="8856000" cy="1151814"/>
          </a:xfrm>
          <a:prstGeom prst="rect">
            <a:avLst/>
          </a:prstGeom>
        </p:spPr>
      </p:pic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1450"/>
            <a:ext cx="8856000" cy="4695825"/>
          </a:xfrm>
          <a:prstGeom prst="roundRect">
            <a:avLst>
              <a:gd name="adj" fmla="val 3062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8856000" cy="115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234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2875" y="144463"/>
            <a:ext cx="8856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6" y="6283922"/>
            <a:ext cx="8855208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5622975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55967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162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999" y="1584325"/>
            <a:ext cx="8568663" cy="44084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144000" y="143999"/>
            <a:ext cx="8856000" cy="1154575"/>
          </a:xfrm>
          <a:prstGeom prst="rect">
            <a:avLst/>
          </a:prstGeom>
          <a:noFill/>
          <a:ln>
            <a:noFill/>
          </a:ln>
        </p:spPr>
        <p:txBody>
          <a:bodyPr vert="horz" lIns="144000" tIns="0" rIns="14400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2875" y="6282000"/>
            <a:ext cx="6480000" cy="432000"/>
          </a:xfrm>
          <a:prstGeom prst="rect">
            <a:avLst/>
          </a:prstGeom>
        </p:spPr>
        <p:txBody>
          <a:bodyPr lIns="144000" tIns="0" rIns="0" bIns="0" anchor="ctr" anchorCtr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5803951" y="6373219"/>
            <a:ext cx="21336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noProof="0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36943" y="6372000"/>
            <a:ext cx="438611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noProof="0" smtClean="0"/>
              <a:pPr/>
              <a:t>‹#›</a:t>
            </a:fld>
            <a:endParaRPr lang="nl-NL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  <p:sldLayoutId id="2147483658" r:id="rId4"/>
    <p:sldLayoutId id="2147483661" r:id="rId5"/>
    <p:sldLayoutId id="2147483698" r:id="rId6"/>
    <p:sldLayoutId id="2147483730" r:id="rId7"/>
    <p:sldLayoutId id="2147483696" r:id="rId8"/>
    <p:sldLayoutId id="2147483694" r:id="rId9"/>
    <p:sldLayoutId id="2147483680" r:id="rId10"/>
    <p:sldLayoutId id="2147483693" r:id="rId11"/>
    <p:sldLayoutId id="2147483695" r:id="rId12"/>
    <p:sldLayoutId id="2147483665" r:id="rId13"/>
    <p:sldLayoutId id="2147483663" r:id="rId14"/>
    <p:sldLayoutId id="2147483664" r:id="rId15"/>
    <p:sldLayoutId id="2147483666" r:id="rId16"/>
    <p:sldLayoutId id="2147483675" r:id="rId17"/>
    <p:sldLayoutId id="2147483667" r:id="rId18"/>
    <p:sldLayoutId id="2147483668" r:id="rId19"/>
    <p:sldLayoutId id="2147483676" r:id="rId20"/>
    <p:sldLayoutId id="2147483678" r:id="rId21"/>
    <p:sldLayoutId id="2147483700" r:id="rId22"/>
    <p:sldLayoutId id="2147483699" r:id="rId23"/>
    <p:sldLayoutId id="2147483702" r:id="rId24"/>
    <p:sldLayoutId id="2147483703" r:id="rId25"/>
    <p:sldLayoutId id="2147483704" r:id="rId26"/>
    <p:sldLayoutId id="2147483701" r:id="rId27"/>
    <p:sldLayoutId id="2147483705" r:id="rId28"/>
    <p:sldLayoutId id="2147483706" r:id="rId29"/>
    <p:sldLayoutId id="2147483707" r:id="rId30"/>
    <p:sldLayoutId id="2147483688" r:id="rId31"/>
    <p:sldLayoutId id="2147483689" r:id="rId32"/>
    <p:sldLayoutId id="2147483731" r:id="rId33"/>
    <p:sldLayoutId id="2147483673" r:id="rId34"/>
    <p:sldLayoutId id="2147483714" r:id="rId35"/>
    <p:sldLayoutId id="2147483717" r:id="rId36"/>
    <p:sldLayoutId id="2147483718" r:id="rId37"/>
    <p:sldLayoutId id="2147483674" r:id="rId38"/>
    <p:sldLayoutId id="2147483721" r:id="rId39"/>
    <p:sldLayoutId id="2147483687" r:id="rId40"/>
    <p:sldLayoutId id="2147483722" r:id="rId41"/>
    <p:sldLayoutId id="2147483708" r:id="rId42"/>
    <p:sldLayoutId id="2147483723" r:id="rId43"/>
    <p:sldLayoutId id="2147483709" r:id="rId44"/>
    <p:sldLayoutId id="2147483726" r:id="rId45"/>
    <p:sldLayoutId id="2147483685" r:id="rId46"/>
    <p:sldLayoutId id="2147483727" r:id="rId47"/>
    <p:sldLayoutId id="2147483686" r:id="rId48"/>
    <p:sldLayoutId id="2147483710" r:id="rId49"/>
    <p:sldLayoutId id="2147483719" r:id="rId50"/>
    <p:sldLayoutId id="2147483720" r:id="rId51"/>
    <p:sldLayoutId id="2147483711" r:id="rId52"/>
    <p:sldLayoutId id="2147483724" r:id="rId53"/>
    <p:sldLayoutId id="2147483715" r:id="rId54"/>
    <p:sldLayoutId id="2147483725" r:id="rId55"/>
    <p:sldLayoutId id="2147483716" r:id="rId56"/>
    <p:sldLayoutId id="2147483728" r:id="rId57"/>
    <p:sldLayoutId id="2147483712" r:id="rId58"/>
    <p:sldLayoutId id="2147483729" r:id="rId59"/>
    <p:sldLayoutId id="2147483713" r:id="rId6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spcBef>
          <a:spcPts val="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Part of the LSG </a:t>
            </a:r>
            <a:r>
              <a:rPr lang="en-US" cap="none" dirty="0" err="1"/>
              <a:t>Decomissioning</a:t>
            </a:r>
            <a:r>
              <a:rPr lang="en-US" cap="none" dirty="0"/>
              <a:t>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Efficient use of </a:t>
            </a:r>
            <a:r>
              <a:rPr lang="en-US" dirty="0" err="1"/>
              <a:t>Cartesius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Lykle Voort – </a:t>
            </a:r>
            <a:r>
              <a:rPr lang="en-US" b="1" dirty="0" err="1"/>
              <a:t>lykle.voort@surfsara.nl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5A6045-41C6-8546-8D04-B9F930E7BA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Plink2</a:t>
            </a:r>
          </a:p>
          <a:p>
            <a:r>
              <a:rPr lang="en-US" dirty="0"/>
              <a:t>Plink2 uses all cores by default using </a:t>
            </a:r>
            <a:r>
              <a:rPr lang="en-US" i="1" dirty="0"/>
              <a:t>threads</a:t>
            </a:r>
            <a:endParaRPr lang="en-US" dirty="0"/>
          </a:p>
          <a:p>
            <a:r>
              <a:rPr lang="en-US" dirty="0"/>
              <a:t>Plink2 can use fewer threads if the option </a:t>
            </a:r>
            <a:r>
              <a:rPr lang="en-US" b="1" dirty="0"/>
              <a:t>--threads n</a:t>
            </a:r>
            <a:r>
              <a:rPr lang="en-US" dirty="0"/>
              <a:t> is given (necessary for reproducible runs randomized)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Minimac4</a:t>
            </a:r>
          </a:p>
          <a:p>
            <a:r>
              <a:rPr lang="en-US" dirty="0"/>
              <a:t>Minimac4 can run using multiple 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theads</a:t>
            </a:r>
            <a:r>
              <a:rPr lang="en-US" dirty="0"/>
              <a:t>; run with </a:t>
            </a:r>
            <a:r>
              <a:rPr lang="en-US" b="1" dirty="0" err="1"/>
              <a:t>srun</a:t>
            </a:r>
            <a:r>
              <a:rPr lang="en-US" b="1" dirty="0"/>
              <a:t> minimac4</a:t>
            </a:r>
            <a:r>
              <a:rPr lang="en-US" dirty="0"/>
              <a:t> </a:t>
            </a:r>
          </a:p>
          <a:p>
            <a:r>
              <a:rPr lang="en-US" dirty="0"/>
              <a:t>Parallel runs require an extra post-processing step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Shapeit</a:t>
            </a:r>
            <a:endParaRPr lang="en-US" b="1" dirty="0"/>
          </a:p>
          <a:p>
            <a:r>
              <a:rPr lang="en-US" dirty="0"/>
              <a:t>Multi-threading must be activated using the </a:t>
            </a:r>
            <a:r>
              <a:rPr lang="en-US" b="1" dirty="0"/>
              <a:t>--thread n</a:t>
            </a:r>
            <a:r>
              <a:rPr lang="en-US" dirty="0"/>
              <a:t> flag</a:t>
            </a:r>
          </a:p>
          <a:p>
            <a:r>
              <a:rPr lang="en-US" dirty="0"/>
              <a:t>use n -&gt; 24 for thin nodes, n -&gt; 32 for fat or Broadwell nodes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Merlin</a:t>
            </a:r>
          </a:p>
          <a:p>
            <a:r>
              <a:rPr lang="en-US" dirty="0"/>
              <a:t>no multithreading (as far as I can see)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A5CD0-4CB6-F741-BDB7-CB58BD9D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</p:spTree>
    <p:extLst>
      <p:ext uri="{BB962C8B-B14F-4D97-AF65-F5344CB8AC3E}">
        <p14:creationId xmlns:p14="http://schemas.microsoft.com/office/powerpoint/2010/main" val="24789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D5B73-B8BD-E34E-9958-E8BC3328913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 in, and try the following, and wait to see what happens: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try: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press “enter” or “return” a couple of times. Do you see a difference?</a:t>
            </a:r>
          </a:p>
          <a:p>
            <a:pPr marL="0" indent="0">
              <a:buNone/>
            </a:pPr>
            <a:r>
              <a:rPr lang="en-US" dirty="0"/>
              <a:t>Finally, 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Backgrounding can be used to run two or more programs at the same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B17FC-6E2C-924F-832B-DD3FFFA6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backgrounding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A9A579-79DC-A74A-81B1-05DB4482CB76}"/>
              </a:ext>
            </a:extLst>
          </p:cNvPr>
          <p:cNvSpPr/>
          <p:nvPr/>
        </p:nvSpPr>
        <p:spPr>
          <a:xfrm>
            <a:off x="287336" y="2096310"/>
            <a:ext cx="8567999" cy="5371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07C6AE-6F47-2C42-A003-4C1BEC803010}"/>
              </a:ext>
            </a:extLst>
          </p:cNvPr>
          <p:cNvSpPr/>
          <p:nvPr/>
        </p:nvSpPr>
        <p:spPr>
          <a:xfrm>
            <a:off x="287336" y="3145457"/>
            <a:ext cx="8567999" cy="5029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5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244CA8-16E8-2647-A945-1D5B444CCD5C}"/>
              </a:ext>
            </a:extLst>
          </p:cNvPr>
          <p:cNvSpPr/>
          <p:nvPr/>
        </p:nvSpPr>
        <p:spPr>
          <a:xfrm>
            <a:off x="287335" y="4468289"/>
            <a:ext cx="8567999" cy="1347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sleep 10 &amp;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 10 &amp;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wait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3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57B6A-E275-FA43-9F17-58066902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running mach2qtl multiple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416D-6159-C442-A230-D9272D3BA35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7337" y="1584325"/>
            <a:ext cx="8568000" cy="38837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load mach2dat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mach2qtl ...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FE511-BA54-C141-BD9F-0686C8A933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Creates multiple jobs from 1 job script. </a:t>
            </a:r>
          </a:p>
          <a:p>
            <a:r>
              <a:rPr lang="en-US" dirty="0"/>
              <a:t>Give the array specification with the flag </a:t>
            </a:r>
            <a:r>
              <a:rPr lang="en-US" b="1" dirty="0"/>
              <a:t>–a …</a:t>
            </a:r>
          </a:p>
          <a:p>
            <a:r>
              <a:rPr lang="en-US" dirty="0"/>
              <a:t>array specification can contain:</a:t>
            </a:r>
          </a:p>
          <a:p>
            <a:pPr lvl="1"/>
            <a:r>
              <a:rPr lang="en-US" dirty="0"/>
              <a:t>ranges: 1-10</a:t>
            </a:r>
          </a:p>
          <a:p>
            <a:pPr lvl="1"/>
            <a:r>
              <a:rPr lang="en-US" dirty="0"/>
              <a:t>individual indices: 0,3,5,10</a:t>
            </a:r>
          </a:p>
          <a:p>
            <a:pPr lvl="1"/>
            <a:r>
              <a:rPr lang="en-US" dirty="0"/>
              <a:t>or combinations: 1-10,20-30</a:t>
            </a:r>
          </a:p>
          <a:p>
            <a:r>
              <a:rPr lang="en-US" dirty="0"/>
              <a:t>when running, the following environment variables are available in the job: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$SLURM_ARRAY_TASK_ID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$SLURM_ARRAY_TASK_MAX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$SLURM_ARRAY_TASK_MIN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5C454-FD43-094F-8E63-C431703D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 jobs</a:t>
            </a:r>
          </a:p>
        </p:txBody>
      </p:sp>
    </p:spTree>
    <p:extLst>
      <p:ext uri="{BB962C8B-B14F-4D97-AF65-F5344CB8AC3E}">
        <p14:creationId xmlns:p14="http://schemas.microsoft.com/office/powerpoint/2010/main" val="8191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2CBF5-A663-5641-92B1-FB6C0C6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job example: PLINK2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7A99-7B3B-FD4D-9421-F94F028736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4153789"/>
            <a:ext cx="8568000" cy="2347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 1-10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plink2 --parallel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$SLURM_ARRAY_TASK_ID  $SLURM_ARRAY_TASK_MAX ..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675A4-C028-2749-A75E-103E7F0C7D3F}"/>
              </a:ext>
            </a:extLst>
          </p:cNvPr>
          <p:cNvSpPr txBox="1"/>
          <p:nvPr/>
        </p:nvSpPr>
        <p:spPr>
          <a:xfrm>
            <a:off x="288000" y="1627632"/>
            <a:ext cx="856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manual:</a:t>
            </a:r>
          </a:p>
          <a:p>
            <a:endParaRPr lang="en-US" dirty="0"/>
          </a:p>
          <a:p>
            <a:r>
              <a:rPr lang="en-US" dirty="0"/>
              <a:t>--parallel [current job index] [total job pieces]</a:t>
            </a:r>
          </a:p>
          <a:p>
            <a:r>
              <a:rPr lang="en-US" b="1" dirty="0"/>
              <a:t>--parallel</a:t>
            </a:r>
            <a:r>
              <a:rPr lang="en-US" dirty="0"/>
              <a:t> causes PLINK to complete only one part of a job; the (1-based) job index is appended to the main output filename. (If the main output file is </a:t>
            </a:r>
            <a:r>
              <a:rPr lang="en-US" dirty="0" err="1"/>
              <a:t>gzipped</a:t>
            </a:r>
            <a:r>
              <a:rPr lang="en-US" dirty="0"/>
              <a:t>, the file extension will instead be of the form [usual extension before .</a:t>
            </a:r>
            <a:r>
              <a:rPr lang="en-US" dirty="0" err="1"/>
              <a:t>gz</a:t>
            </a:r>
            <a:r>
              <a:rPr lang="en-US" dirty="0"/>
              <a:t>].[index].</a:t>
            </a:r>
            <a:r>
              <a:rPr lang="en-US" dirty="0" err="1"/>
              <a:t>gz</a:t>
            </a:r>
            <a:r>
              <a:rPr lang="en-US" dirty="0"/>
              <a:t>.)</a:t>
            </a:r>
          </a:p>
          <a:p>
            <a:r>
              <a:rPr lang="en-US" dirty="0"/>
              <a:t>Use Unix cat on the resulting files to assemble the full computation result. (For </a:t>
            </a:r>
            <a:r>
              <a:rPr lang="en-US" dirty="0" err="1"/>
              <a:t>gzipped</a:t>
            </a:r>
            <a:r>
              <a:rPr lang="en-US" dirty="0"/>
              <a:t> files, it is safe to do this either before or after decompression.)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6C9EF-CE8F-004B-9A42-F13F2C087D4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47719094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34">
                  <a:extLst>
                    <a:ext uri="{9D8B030D-6E8A-4147-A177-3AD203B41FA5}">
                      <a16:colId xmlns:a16="http://schemas.microsoft.com/office/drawing/2014/main" val="147531997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2875592716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3341043001"/>
                    </a:ext>
                  </a:extLst>
                </a:gridCol>
                <a:gridCol w="2141934">
                  <a:extLst>
                    <a:ext uri="{9D8B030D-6E8A-4147-A177-3AD203B41FA5}">
                      <a16:colId xmlns:a16="http://schemas.microsoft.com/office/drawing/2014/main" val="174959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Backgrounding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sTopos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5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1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O(10)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 tasks)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O(10000 tasks)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☹️☹️☹️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180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92400AE-BB53-7F49-B768-546D05C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multiple tasks: overview</a:t>
            </a:r>
          </a:p>
        </p:txBody>
      </p:sp>
    </p:spTree>
    <p:extLst>
      <p:ext uri="{BB962C8B-B14F-4D97-AF65-F5344CB8AC3E}">
        <p14:creationId xmlns:p14="http://schemas.microsoft.com/office/powerpoint/2010/main" val="214405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90AC2-0D89-3B46-9D67-4C1BBA39DF1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29533404"/>
              </p:ext>
            </p:extLst>
          </p:nvPr>
        </p:nvGraphicFramePr>
        <p:xfrm>
          <a:off x="287338" y="1584324"/>
          <a:ext cx="8567736" cy="51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118">
                  <a:extLst>
                    <a:ext uri="{9D8B030D-6E8A-4147-A177-3AD203B41FA5}">
                      <a16:colId xmlns:a16="http://schemas.microsoft.com/office/drawing/2014/main" val="719833092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877263342"/>
                    </a:ext>
                  </a:extLst>
                </a:gridCol>
                <a:gridCol w="3460114">
                  <a:extLst>
                    <a:ext uri="{9D8B030D-6E8A-4147-A177-3AD203B41FA5}">
                      <a16:colId xmlns:a16="http://schemas.microsoft.com/office/drawing/2014/main" val="640606051"/>
                    </a:ext>
                  </a:extLst>
                </a:gridCol>
              </a:tblGrid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Parallelized?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1357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7979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Python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python/3.5.0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8305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eb</a:t>
                      </a:r>
                      <a:r>
                        <a:rPr lang="en-US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7442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47865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plink2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</a:t>
                      </a:r>
                      <a:r>
                        <a:rPr lang="en-US" b="1" dirty="0"/>
                        <a:t>--threads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3490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mach2qtl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mach2dat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6079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load </a:t>
                      </a:r>
                      <a:r>
                        <a:rPr lang="en-US" dirty="0" err="1"/>
                        <a:t>shapeit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yes; use -</a:t>
                      </a:r>
                      <a:r>
                        <a:rPr lang="en-US" b="1" dirty="0"/>
                        <a:t>-thread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05286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r>
                        <a:rPr lang="en-US" dirty="0"/>
                        <a:t>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 load minimac4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yes; use </a:t>
                      </a:r>
                      <a:r>
                        <a:rPr lang="en-US" b="1" dirty="0"/>
                        <a:t>--</a:t>
                      </a:r>
                      <a:r>
                        <a:rPr lang="en-US" b="1" dirty="0" err="1"/>
                        <a:t>cpus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56387"/>
                  </a:ext>
                </a:extLst>
              </a:tr>
              <a:tr h="510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806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0087D8-8526-EA43-9ECE-FEC43AA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147710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330AC-6D8F-8040-87D6-834E01838557}"/>
              </a:ext>
            </a:extLst>
          </p:cNvPr>
          <p:cNvSpPr txBox="1"/>
          <p:nvPr/>
        </p:nvSpPr>
        <p:spPr>
          <a:xfrm>
            <a:off x="3346704" y="307238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256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D12D-558F-354D-9136-9D69186B5F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should I care?</a:t>
            </a:r>
          </a:p>
          <a:p>
            <a:r>
              <a:rPr lang="en-US" dirty="0"/>
              <a:t>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  <a:p>
            <a:pPr lvl="1"/>
            <a:r>
              <a:rPr lang="en-US" dirty="0"/>
              <a:t>multithreaded programs</a:t>
            </a:r>
          </a:p>
          <a:p>
            <a:pPr lvl="1"/>
            <a:r>
              <a:rPr lang="en-US" dirty="0"/>
              <a:t>using &amp; (“ampersand”) – backgrounding jobs</a:t>
            </a:r>
          </a:p>
          <a:p>
            <a:pPr lvl="1"/>
            <a:r>
              <a:rPr lang="en-US" dirty="0"/>
              <a:t>using array jobs</a:t>
            </a:r>
          </a:p>
          <a:p>
            <a:pPr lvl="1"/>
            <a:r>
              <a:rPr lang="en-US" dirty="0"/>
              <a:t>using </a:t>
            </a:r>
            <a:r>
              <a:rPr lang="en-US" b="1" dirty="0" err="1"/>
              <a:t>stopos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Overview of common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07A35-A842-984C-A437-88359B2A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1572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A4D9D-91C8-FB4D-98F0-ED9F4541CF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a life science cluster: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requests </a:t>
            </a:r>
            <a:r>
              <a:rPr lang="en-US" b="1" dirty="0"/>
              <a:t>2</a:t>
            </a:r>
            <a:r>
              <a:rPr lang="en-US" dirty="0"/>
              <a:t> processor cores; </a:t>
            </a:r>
            <a:r>
              <a:rPr lang="en-US" b="1" dirty="0"/>
              <a:t>you</a:t>
            </a:r>
            <a:r>
              <a:rPr lang="en-US" dirty="0"/>
              <a:t> </a:t>
            </a:r>
            <a:r>
              <a:rPr lang="en-US" b="1" dirty="0"/>
              <a:t>get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processor 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Cartesius</a:t>
            </a:r>
            <a:r>
              <a:rPr lang="en-US" dirty="0"/>
              <a:t>, we do </a:t>
            </a:r>
            <a:r>
              <a:rPr lang="en-US" i="1" dirty="0"/>
              <a:t>whole-node scheduling: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requests 2 cores for multithreaded application; </a:t>
            </a:r>
            <a:r>
              <a:rPr lang="en-US" b="1" dirty="0"/>
              <a:t>you get 1 node with 24 cores</a:t>
            </a:r>
          </a:p>
          <a:p>
            <a:pPr>
              <a:buFontTx/>
              <a:buChar char="-"/>
            </a:pP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Jobs are always allocated </a:t>
            </a:r>
            <a:r>
              <a:rPr lang="en-US" i="1" dirty="0"/>
              <a:t>whole nodes </a:t>
            </a:r>
            <a:r>
              <a:rPr lang="en-US" dirty="0"/>
              <a:t>with 24 (thin) or 32 (fat/Broadwell) cores each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6D6C4-5572-A347-BCA8-2113574E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EADC50-A459-9548-AF46-664E90A4F608}"/>
              </a:ext>
            </a:extLst>
          </p:cNvPr>
          <p:cNvSpPr/>
          <p:nvPr/>
        </p:nvSpPr>
        <p:spPr>
          <a:xfrm>
            <a:off x="287337" y="2011680"/>
            <a:ext cx="8567999" cy="1133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#PBS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nodes=1:ppn=2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96F7C8-63F0-CB4C-A61F-78943413158A}"/>
              </a:ext>
            </a:extLst>
          </p:cNvPr>
          <p:cNvSpPr/>
          <p:nvPr/>
        </p:nvSpPr>
        <p:spPr>
          <a:xfrm>
            <a:off x="287337" y="4075906"/>
            <a:ext cx="8567999" cy="1209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3C103-7BE8-A64D-B3BD-2449858F883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 using the whole node:</a:t>
            </a:r>
          </a:p>
          <a:p>
            <a:r>
              <a:rPr lang="en-US" dirty="0"/>
              <a:t>is slow</a:t>
            </a:r>
          </a:p>
          <a:p>
            <a:r>
              <a:rPr lang="en-US" dirty="0"/>
              <a:t>is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Best practice: always try to use the whole node.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183F2-DEBC-A144-BC03-1F64353E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5136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787E82-0A8B-724A-8FF2-77905FFAD0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one </a:t>
            </a:r>
            <a:r>
              <a:rPr lang="en-US" dirty="0"/>
              <a:t>program on </a:t>
            </a:r>
            <a:r>
              <a:rPr lang="en-US" b="1" dirty="0"/>
              <a:t>multiple</a:t>
            </a:r>
            <a:r>
              <a:rPr lang="en-US" dirty="0"/>
              <a:t> cores in a node:</a:t>
            </a:r>
          </a:p>
          <a:p>
            <a:r>
              <a:rPr lang="en-US" dirty="0"/>
              <a:t>Multithreaded programs (shared memory)</a:t>
            </a:r>
            <a:br>
              <a:rPr lang="en-US" dirty="0"/>
            </a:br>
            <a:r>
              <a:rPr lang="en-US" i="1" dirty="0"/>
              <a:t>  many bioinformatics tools can use multiple CPU cores, and some do so by default</a:t>
            </a:r>
          </a:p>
          <a:p>
            <a:r>
              <a:rPr lang="en-US" dirty="0"/>
              <a:t>Multi-process programs (distributed memory)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none of the bioinformatics tools use MPI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running </a:t>
            </a:r>
            <a:r>
              <a:rPr lang="en-US" b="1" dirty="0"/>
              <a:t>multiple</a:t>
            </a:r>
            <a:r>
              <a:rPr lang="en-US" dirty="0"/>
              <a:t> programs each using </a:t>
            </a:r>
            <a:r>
              <a:rPr lang="en-US" b="1" dirty="0"/>
              <a:t>one</a:t>
            </a:r>
            <a:r>
              <a:rPr lang="en-US" dirty="0"/>
              <a:t> core in a node:</a:t>
            </a:r>
          </a:p>
          <a:p>
            <a:r>
              <a:rPr lang="en-US" dirty="0"/>
              <a:t>Backgrounding programs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run multiple single-threaded programs at the same time</a:t>
            </a:r>
          </a:p>
          <a:p>
            <a:r>
              <a:rPr lang="en-US" dirty="0"/>
              <a:t>Use </a:t>
            </a:r>
            <a:r>
              <a:rPr lang="en-US" b="1" dirty="0"/>
              <a:t>Array jobs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work can be split easily, and results reassembled</a:t>
            </a:r>
          </a:p>
          <a:p>
            <a:r>
              <a:rPr lang="en-US" dirty="0"/>
              <a:t>Use </a:t>
            </a:r>
            <a:r>
              <a:rPr lang="en-US" b="1" dirty="0" err="1"/>
              <a:t>Stopos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useful if you have a large number of tasks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E24EC-1E1D-094C-AD1A-655C888A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 I use </a:t>
            </a:r>
            <a:r>
              <a:rPr lang="en-US" dirty="0" err="1"/>
              <a:t>Cartesius</a:t>
            </a:r>
            <a:r>
              <a:rPr lang="en-US" dirty="0"/>
              <a:t> efficiently?</a:t>
            </a:r>
          </a:p>
        </p:txBody>
      </p:sp>
    </p:spTree>
    <p:extLst>
      <p:ext uri="{BB962C8B-B14F-4D97-AF65-F5344CB8AC3E}">
        <p14:creationId xmlns:p14="http://schemas.microsoft.com/office/powerpoint/2010/main" val="37715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D8BC5-D295-094C-B71D-08D56F2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FD84E-14AF-1B4A-8ACD-08630A023C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8000" y="2066544"/>
            <a:ext cx="8568000" cy="14813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–c 24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–t 1:00:00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“Hello world”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9AD90-7B85-0841-941F-7B8805CBA7D4}"/>
              </a:ext>
            </a:extLst>
          </p:cNvPr>
          <p:cNvSpPr txBox="1"/>
          <p:nvPr/>
        </p:nvSpPr>
        <p:spPr>
          <a:xfrm>
            <a:off x="288000" y="3785616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this job with: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F02F0-E61E-5943-A1A8-F0251C75A345}"/>
              </a:ext>
            </a:extLst>
          </p:cNvPr>
          <p:cNvSpPr txBox="1"/>
          <p:nvPr/>
        </p:nvSpPr>
        <p:spPr>
          <a:xfrm>
            <a:off x="288000" y="1578340"/>
            <a:ext cx="85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job script </a:t>
            </a:r>
            <a:r>
              <a:rPr lang="en-US" b="1" dirty="0" err="1"/>
              <a:t>myjob.sh</a:t>
            </a:r>
            <a:r>
              <a:rPr lang="en-US" dirty="0"/>
              <a:t>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EB86241-5AAE-9C40-B608-6E332AADDDC5}"/>
              </a:ext>
            </a:extLst>
          </p:cNvPr>
          <p:cNvSpPr txBox="1">
            <a:spLocks/>
          </p:cNvSpPr>
          <p:nvPr/>
        </p:nvSpPr>
        <p:spPr>
          <a:xfrm>
            <a:off x="288000" y="4392692"/>
            <a:ext cx="8568000" cy="654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rmAutofit/>
          </a:bodyPr>
          <a:lstStyle>
            <a:lvl1pPr marL="144000" indent="-1440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job.sh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6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6FE7CA-F61F-0A44-A9DE-F088C02484E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44743837"/>
              </p:ext>
            </p:extLst>
          </p:nvPr>
        </p:nvGraphicFramePr>
        <p:xfrm>
          <a:off x="287338" y="1584325"/>
          <a:ext cx="8567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725256431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53060416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62001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4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lnodes</a:t>
                      </a:r>
                      <a:r>
                        <a:rPr lang="en-US" dirty="0"/>
                        <a:t>=1:ppn=4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 dirty="0" err="1"/>
                        <a:t>walltime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lwalltime</a:t>
                      </a:r>
                      <a:r>
                        <a:rPr lang="en-US" dirty="0"/>
                        <a:t>=72:00:00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72:00:00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1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-t 1-100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 1-100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1604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0EDF73B-C9B7-8944-A8F7-7D7455A7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attributes</a:t>
            </a:r>
          </a:p>
        </p:txBody>
      </p:sp>
    </p:spTree>
    <p:extLst>
      <p:ext uri="{BB962C8B-B14F-4D97-AF65-F5344CB8AC3E}">
        <p14:creationId xmlns:p14="http://schemas.microsoft.com/office/powerpoint/2010/main" val="26014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48D15-1DDE-EB4A-B05C-5006296ADD1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84149877"/>
              </p:ext>
            </p:extLst>
          </p:nvPr>
        </p:nvGraphicFramePr>
        <p:xfrm>
          <a:off x="287338" y="1584325"/>
          <a:ext cx="8567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3854256953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2243593879"/>
                    </a:ext>
                  </a:extLst>
                </a:gridCol>
                <a:gridCol w="2855912">
                  <a:extLst>
                    <a:ext uri="{9D8B030D-6E8A-4147-A177-3AD203B41FA5}">
                      <a16:colId xmlns:a16="http://schemas.microsoft.com/office/drawing/2014/main" val="32954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LSG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Cartesius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sbatch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3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cancel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scancel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 inspect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qstat</a:t>
                      </a:r>
                      <a:r>
                        <a:rPr lang="en-US" dirty="0"/>
                        <a:t> -u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squeue</a:t>
                      </a:r>
                      <a:r>
                        <a:rPr lang="en-US" dirty="0"/>
                        <a:t> –u </a:t>
                      </a:r>
                      <a:r>
                        <a:rPr lang="en-US" i="1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4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wall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(72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 (120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(modules)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copied to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copied to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start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  <a:r>
                        <a:rPr lang="en-US"/>
                        <a:t>submit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84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1C0A01-BFD5-F040-87E2-DD80AB8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differences between LSG and </a:t>
            </a:r>
            <a:r>
              <a:rPr lang="en-US" dirty="0" err="1"/>
              <a:t>Cartesius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115A1-8A3C-7C41-9DAD-1F42D76156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Multithreaded programs automatically distribute work over multiple CPU cores, if possible.</a:t>
            </a:r>
          </a:p>
          <a:p>
            <a:pPr marL="0" indent="0">
              <a:buNone/>
            </a:pPr>
            <a:r>
              <a:rPr lang="en-US" b="1" dirty="0"/>
              <a:t>Do </a:t>
            </a:r>
            <a:r>
              <a:rPr lang="en-US" dirty="0"/>
              <a:t>request multiple CPU cores with the “-c” flag: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run the program in multi-threaded mode.</a:t>
            </a:r>
          </a:p>
          <a:p>
            <a:pPr marL="0" indent="0">
              <a:buNone/>
            </a:pPr>
            <a:r>
              <a:rPr lang="en-US" i="1" dirty="0"/>
              <a:t>note:</a:t>
            </a:r>
          </a:p>
          <a:p>
            <a:r>
              <a:rPr lang="en-US" i="1" dirty="0"/>
              <a:t>not all programs support multi-threaded runs</a:t>
            </a:r>
          </a:p>
          <a:p>
            <a:r>
              <a:rPr lang="en-US" i="1" dirty="0"/>
              <a:t>some programs need extra options to run in parallel</a:t>
            </a:r>
          </a:p>
          <a:p>
            <a:r>
              <a:rPr lang="en-US" i="1" dirty="0"/>
              <a:t>for some programs, output may depend on the # of parallel threads</a:t>
            </a:r>
          </a:p>
          <a:p>
            <a:r>
              <a:rPr lang="en-US" i="1" dirty="0"/>
              <a:t>some programs need extra </a:t>
            </a:r>
            <a:r>
              <a:rPr lang="en-US" i="1" dirty="0" err="1"/>
              <a:t>postprocessing</a:t>
            </a:r>
            <a:r>
              <a:rPr lang="en-US" i="1" dirty="0"/>
              <a:t> work after a parallel run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193239-56CC-4343-9724-68DADC8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tools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8A521E-409B-574D-8E10-F6DEB4A0E161}"/>
              </a:ext>
            </a:extLst>
          </p:cNvPr>
          <p:cNvSpPr/>
          <p:nvPr/>
        </p:nvSpPr>
        <p:spPr>
          <a:xfrm>
            <a:off x="287337" y="2404872"/>
            <a:ext cx="8567999" cy="1600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24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srun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 [options] [...]</a:t>
            </a:r>
            <a:endParaRPr lang="en-US" b="1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1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jabloon SurfSara_v7">
  <a:themeElements>
    <a:clrScheme name="Surfsa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741"/>
      </a:accent1>
      <a:accent2>
        <a:srgbClr val="0F9152"/>
      </a:accent2>
      <a:accent3>
        <a:srgbClr val="67A979"/>
      </a:accent3>
      <a:accent4>
        <a:srgbClr val="9FC5A4"/>
      </a:accent4>
      <a:accent5>
        <a:srgbClr val="D1E2D2"/>
      </a:accent5>
      <a:accent6>
        <a:srgbClr val="6D6E71"/>
      </a:accent6>
      <a:hlink>
        <a:srgbClr val="0000FF"/>
      </a:hlink>
      <a:folHlink>
        <a:srgbClr val="800080"/>
      </a:folHlink>
    </a:clrScheme>
    <a:fontScheme name="Sur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EB71848-491A-40F8-A427-6C9D24125BBE}" vid="{B095A2CE-5FC2-479A-A134-B5F626C53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SurfSara_v7</Template>
  <TotalTime>0</TotalTime>
  <Words>933</Words>
  <Application>Microsoft Macintosh PowerPoint</Application>
  <PresentationFormat>On-screen Show (4:3)</PresentationFormat>
  <Paragraphs>239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Sjabloon SurfSara_v7</vt:lpstr>
      <vt:lpstr>Efficient use of Cartesius</vt:lpstr>
      <vt:lpstr>Contents</vt:lpstr>
      <vt:lpstr>What is the problem?</vt:lpstr>
      <vt:lpstr>Why should I care?</vt:lpstr>
      <vt:lpstr>So… how do I use Cartesius efficiently?</vt:lpstr>
      <vt:lpstr>Running jobs</vt:lpstr>
      <vt:lpstr>Job attributes</vt:lpstr>
      <vt:lpstr>Job differences between LSG and Cartesius</vt:lpstr>
      <vt:lpstr>Multithreaded tools</vt:lpstr>
      <vt:lpstr>Multithreaded tools</vt:lpstr>
      <vt:lpstr>Process backgrounding</vt:lpstr>
      <vt:lpstr>Example: running mach2qtl multiple times</vt:lpstr>
      <vt:lpstr>Using array jobs</vt:lpstr>
      <vt:lpstr>Array job example: PLINK2</vt:lpstr>
      <vt:lpstr>Running multiple tasks: overview</vt:lpstr>
      <vt:lpstr>Common application overview</vt:lpstr>
      <vt:lpstr>PowerPoint Presentation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Lykle Voort</dc:creator>
  <cp:lastModifiedBy/>
  <cp:revision>1</cp:revision>
  <dcterms:created xsi:type="dcterms:W3CDTF">2018-04-12T12:54:54Z</dcterms:created>
  <dcterms:modified xsi:type="dcterms:W3CDTF">2018-04-13T09:37:47Z</dcterms:modified>
</cp:coreProperties>
</file>