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2" r:id="rId5"/>
    <p:sldId id="261" r:id="rId6"/>
    <p:sldId id="268" r:id="rId7"/>
    <p:sldId id="271" r:id="rId8"/>
    <p:sldId id="264" r:id="rId9"/>
    <p:sldId id="275" r:id="rId10"/>
    <p:sldId id="289" r:id="rId11"/>
    <p:sldId id="285" r:id="rId12"/>
    <p:sldId id="286" r:id="rId13"/>
    <p:sldId id="287" r:id="rId14"/>
    <p:sldId id="25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6391EA-AB79-FA41-BCBF-7C0CEC27C292}">
          <p14:sldIdLst>
            <p14:sldId id="256"/>
            <p14:sldId id="263"/>
            <p14:sldId id="257"/>
            <p14:sldId id="262"/>
            <p14:sldId id="261"/>
            <p14:sldId id="268"/>
            <p14:sldId id="271"/>
            <p14:sldId id="264"/>
            <p14:sldId id="275"/>
            <p14:sldId id="289"/>
            <p14:sldId id="285"/>
            <p14:sldId id="286"/>
            <p14:sldId id="287"/>
            <p14:sldId id="25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4E0"/>
    <a:srgbClr val="487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5"/>
    <p:restoredTop sz="91892"/>
  </p:normalViewPr>
  <p:slideViewPr>
    <p:cSldViewPr snapToGrid="0" snapToObjects="1">
      <p:cViewPr varScale="1">
        <p:scale>
          <a:sx n="87" d="100"/>
          <a:sy n="87" d="100"/>
        </p:scale>
        <p:origin x="10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8330-29FB-E94C-9C97-356B0405F1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0F721-AF1F-0740-B348-7BB75641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Migration Facility (DMF) is SGI’s hierarchal storage manager solution that migrates files between online, near line and offline storage based on defined criteria. </a:t>
            </a:r>
          </a:p>
          <a:p>
            <a:endParaRPr lang="en-US" dirty="0"/>
          </a:p>
          <a:p>
            <a:r>
              <a:rPr lang="en-US" dirty="0"/>
              <a:t>Workflow employing Archive from compute clusters at </a:t>
            </a:r>
            <a:r>
              <a:rPr lang="en-US" dirty="0" err="1"/>
              <a:t>SURFsara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User logs in</a:t>
            </a:r>
            <a:r>
              <a:rPr lang="en-US" baseline="0" dirty="0"/>
              <a:t> to Lisa/</a:t>
            </a:r>
            <a:r>
              <a:rPr lang="en-US" baseline="0" dirty="0" err="1"/>
              <a:t>Cartesius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Archive is mounted via NFS </a:t>
            </a:r>
            <a:r>
              <a:rPr lang="en-US" baseline="0" dirty="0">
                <a:sym typeface="Wingdings"/>
              </a:rPr>
              <a:t> User sees the archive as another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Copy data to HPC with the normal system</a:t>
            </a:r>
            <a:r>
              <a:rPr lang="en-US" baseline="0" dirty="0"/>
              <a:t> commands</a:t>
            </a:r>
          </a:p>
          <a:p>
            <a:pPr marL="0" indent="0">
              <a:buFontTx/>
              <a:buNone/>
            </a:pPr>
            <a:r>
              <a:rPr lang="en-US" baseline="0" dirty="0">
                <a:sym typeface="Wingdings"/>
              </a:rPr>
              <a:t>	data is still on tape, but commands on HPC have been adopted to that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Do your computations on the data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Copy data back to archive (tape) 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Via GUI you</a:t>
            </a:r>
            <a:r>
              <a:rPr lang="en-US" baseline="0" dirty="0"/>
              <a:t> can’t see the file specifications on the server. Such as if a file is on tape or on disk. This causes unclear errors that might be difficult to root cause and resolve.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Workflow employing Archive from compute clusters at </a:t>
            </a:r>
            <a:r>
              <a:rPr lang="en-US" dirty="0" err="1"/>
              <a:t>SURFsara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User logs in</a:t>
            </a:r>
            <a:r>
              <a:rPr lang="en-US" baseline="0" dirty="0"/>
              <a:t> to Lisa/</a:t>
            </a:r>
            <a:r>
              <a:rPr lang="en-US" baseline="0" dirty="0" err="1"/>
              <a:t>Cartesius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Archive is mounted via NFS </a:t>
            </a:r>
            <a:r>
              <a:rPr lang="en-US" baseline="0" dirty="0">
                <a:sym typeface="Wingdings"/>
              </a:rPr>
              <a:t> User sees the archive as another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Copy data to HPC with the normal system</a:t>
            </a:r>
            <a:r>
              <a:rPr lang="en-US" baseline="0" dirty="0"/>
              <a:t> commands</a:t>
            </a:r>
          </a:p>
          <a:p>
            <a:pPr marL="0" indent="0">
              <a:buFontTx/>
              <a:buNone/>
            </a:pPr>
            <a:r>
              <a:rPr lang="en-US" baseline="0" dirty="0">
                <a:sym typeface="Wingdings"/>
              </a:rPr>
              <a:t>	data is still on tape, but commands on HPC have been adopted to that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Do your computations on the data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Copy data back to archive (tape) 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checksum algorithm used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dmftar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md5, but others are supported as well:</a:t>
            </a:r>
          </a:p>
          <a:p>
            <a:r>
              <a:rPr lang="en-US" dirty="0"/>
              <a:t>md5 sha1 sha224 sha256 sha384 sha512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90500" y="144463"/>
            <a:ext cx="11808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28" y="6283922"/>
            <a:ext cx="11806944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282000"/>
            <a:ext cx="864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7497300" y="6373220"/>
            <a:ext cx="28448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1290" y="6372001"/>
            <a:ext cx="584815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nl-NL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64EF-4107-9947-B90E-9570C792C8A2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nuwin32.sourceforge.net/packages/gtar.htm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3nZYx" TargetMode="External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yberduck.ch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6531"/>
                </a:solidFill>
              </a:rPr>
              <a:t>Data Archive </a:t>
            </a:r>
            <a:br>
              <a:rPr lang="en-US" sz="5400" dirty="0">
                <a:solidFill>
                  <a:srgbClr val="006531"/>
                </a:solidFill>
              </a:rPr>
            </a:br>
            <a:r>
              <a:rPr lang="en-US" sz="4800" dirty="0">
                <a:solidFill>
                  <a:srgbClr val="006531"/>
                </a:solidFill>
              </a:rPr>
              <a:t>Infrastructure and Access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913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Narges Zarrabi (</a:t>
            </a:r>
            <a:r>
              <a:rPr lang="en-US" dirty="0" err="1"/>
              <a:t>SURFsara</a:t>
            </a:r>
            <a:r>
              <a:rPr lang="en-US" dirty="0"/>
              <a:t>)</a:t>
            </a:r>
          </a:p>
          <a:p>
            <a:r>
              <a:rPr lang="en-US" dirty="0"/>
              <a:t>Sharif Islam (</a:t>
            </a:r>
            <a:r>
              <a:rPr lang="en-US" dirty="0" err="1"/>
              <a:t>SURFsara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UvA</a:t>
            </a:r>
            <a:r>
              <a:rPr lang="en-US" dirty="0"/>
              <a:t> HPC Course : Data Management</a:t>
            </a:r>
          </a:p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January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Optimal archiving using </a:t>
            </a:r>
            <a:r>
              <a:rPr lang="en-US" dirty="0" err="1">
                <a:solidFill>
                  <a:srgbClr val="006531"/>
                </a:solidFill>
              </a:rPr>
              <a:t>dmftar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763248" y="1336086"/>
            <a:ext cx="10623405" cy="464804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enlo Regular"/>
              <a:cs typeface="Menlo Regular"/>
              <a:sym typeface="Wingdings"/>
            </a:endParaRPr>
          </a:p>
          <a:p>
            <a:r>
              <a:rPr lang="en-US" dirty="0"/>
              <a:t>Wrapper for GNU tar, developed in-house by </a:t>
            </a:r>
            <a:r>
              <a:rPr lang="en-US" dirty="0" err="1"/>
              <a:t>SURFsara</a:t>
            </a:r>
            <a:r>
              <a:rPr lang="en-US" dirty="0"/>
              <a:t>.</a:t>
            </a:r>
          </a:p>
          <a:p>
            <a:r>
              <a:rPr lang="en-US" dirty="0"/>
              <a:t>Creates archive files of any size (default 10 GB).</a:t>
            </a:r>
          </a:p>
          <a:p>
            <a:r>
              <a:rPr lang="en-US" dirty="0"/>
              <a:t>Can transfer data automatically to and from the archive file system.</a:t>
            </a:r>
          </a:p>
          <a:p>
            <a:r>
              <a:rPr lang="en-US" dirty="0">
                <a:sym typeface="Wingdings"/>
              </a:rPr>
              <a:t>Available on </a:t>
            </a:r>
            <a:r>
              <a:rPr lang="en-US" dirty="0"/>
              <a:t>Data Archive, Lisa cluster or </a:t>
            </a:r>
            <a:r>
              <a:rPr lang="en-US" dirty="0" err="1"/>
              <a:t>Cartesius</a:t>
            </a:r>
            <a:r>
              <a:rPr lang="en-US" dirty="0"/>
              <a:t> supercomputer.</a:t>
            </a:r>
          </a:p>
          <a:p>
            <a:pPr marL="285750" indent="-285750"/>
            <a:r>
              <a:rPr lang="en-US" dirty="0"/>
              <a:t>Contains the same information as </a:t>
            </a:r>
            <a:r>
              <a:rPr lang="en-US" dirty="0" err="1"/>
              <a:t>tarballs</a:t>
            </a:r>
            <a:r>
              <a:rPr lang="en-US" dirty="0"/>
              <a:t>, plus more:</a:t>
            </a:r>
          </a:p>
          <a:p>
            <a:pPr marL="742950" lvl="1" indent="-285750"/>
            <a:r>
              <a:rPr lang="en-US" dirty="0"/>
              <a:t>Checksum of each </a:t>
            </a:r>
            <a:r>
              <a:rPr lang="en-US" dirty="0" err="1"/>
              <a:t>tarball</a:t>
            </a:r>
            <a:r>
              <a:rPr lang="en-US" dirty="0"/>
              <a:t> (default checksum algorithm is md5, but others are supported as well, </a:t>
            </a:r>
            <a:r>
              <a:rPr lang="en-US" dirty="0" err="1"/>
              <a:t>i.e</a:t>
            </a:r>
            <a:r>
              <a:rPr lang="en-US" dirty="0"/>
              <a:t> sha1, sha224,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marL="742950" lvl="1" indent="-285750"/>
            <a:r>
              <a:rPr lang="en-US" dirty="0"/>
              <a:t>File index: list of files and directory structure</a:t>
            </a:r>
          </a:p>
          <a:p>
            <a:pPr marL="285750" indent="-285750"/>
            <a:r>
              <a:rPr lang="en-US" dirty="0"/>
              <a:t>Understands underlying storage infrastructure: ‘tape-aware’</a:t>
            </a:r>
          </a:p>
          <a:p>
            <a:pPr marL="742950" lvl="1" indent="-285750"/>
            <a:r>
              <a:rPr lang="en-US" dirty="0"/>
              <a:t>Automatically stages your archived files</a:t>
            </a:r>
          </a:p>
          <a:p>
            <a:endParaRPr lang="en-US" dirty="0">
              <a:sym typeface="Wingding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494" y="1133756"/>
            <a:ext cx="2204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6531"/>
                </a:solidFill>
              </a:rPr>
              <a:t>dmftar</a:t>
            </a:r>
            <a:r>
              <a:rPr lang="en-US" sz="2800" b="1" dirty="0">
                <a:solidFill>
                  <a:srgbClr val="006531"/>
                </a:solidFill>
              </a:rPr>
              <a:t> is </a:t>
            </a:r>
            <a:r>
              <a:rPr lang="is-IS" sz="2800" b="1" dirty="0">
                <a:solidFill>
                  <a:srgbClr val="006531"/>
                </a:solidFill>
              </a:rPr>
              <a:t>…</a:t>
            </a:r>
            <a:endParaRPr lang="en-US" sz="2800" b="1" dirty="0">
              <a:solidFill>
                <a:srgbClr val="0065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tools: comparison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tar:</a:t>
            </a:r>
          </a:p>
          <a:p>
            <a:pPr marL="742950" lvl="1" indent="-285750"/>
            <a:r>
              <a:rPr lang="en-US" dirty="0"/>
              <a:t>Available everywhere!</a:t>
            </a:r>
          </a:p>
          <a:p>
            <a:pPr marL="742950" lvl="1" indent="-285750"/>
            <a:r>
              <a:rPr lang="en-US" dirty="0"/>
              <a:t>All Linux distributions and OS X by default</a:t>
            </a:r>
          </a:p>
          <a:p>
            <a:pPr marL="742950" lvl="1" indent="-285750"/>
            <a:r>
              <a:rPr lang="en-US" dirty="0"/>
              <a:t>Windows requires installation: </a:t>
            </a:r>
            <a:r>
              <a:rPr lang="en-US" dirty="0">
                <a:hlinkClick r:id="rId2"/>
              </a:rPr>
              <a:t>Tar for Windows</a:t>
            </a:r>
            <a:endParaRPr lang="en-US" dirty="0"/>
          </a:p>
          <a:p>
            <a:pPr marL="285750" indent="-285750"/>
            <a:r>
              <a:rPr lang="en-US" dirty="0" err="1"/>
              <a:t>dmftar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Only available on Lisa / </a:t>
            </a:r>
            <a:r>
              <a:rPr lang="en-US" dirty="0" err="1"/>
              <a:t>Cartesius</a:t>
            </a:r>
            <a:r>
              <a:rPr lang="en-US" dirty="0"/>
              <a:t> / archive</a:t>
            </a:r>
          </a:p>
          <a:p>
            <a:pPr marL="742950" lvl="1" indent="-285750"/>
            <a:r>
              <a:rPr lang="en-US" dirty="0"/>
              <a:t>Automates extra tasks concerning data archiving</a:t>
            </a:r>
          </a:p>
          <a:p>
            <a:pPr marL="742950" lvl="1" indent="-285750"/>
            <a:r>
              <a:rPr lang="en-US" dirty="0"/>
              <a:t>Ideal for archiving data on the Data Archive!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757" y="662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tools: </a:t>
            </a:r>
            <a:r>
              <a:rPr lang="en-US" dirty="0" err="1">
                <a:solidFill>
                  <a:srgbClr val="006531"/>
                </a:solidFill>
              </a:rPr>
              <a:t>dmftar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dmftar</a:t>
            </a:r>
            <a:r>
              <a:rPr lang="en-US" dirty="0"/>
              <a:t> 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always use the right extension (‘tar’ and ‘</a:t>
            </a:r>
            <a:r>
              <a:rPr lang="en-US" dirty="0" err="1"/>
              <a:t>dmftar</a:t>
            </a:r>
            <a:r>
              <a:rPr lang="en-US" dirty="0"/>
              <a:t>’) for your archives!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757" y="662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0587" y="224416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tar [OPTIONS] &lt;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tarball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&lt;input-files..&gt;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587" y="373529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dmftar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[TASK] [OPTIONS] -f &lt;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dmftar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-archive&gt; &lt;input-files&gt;</a:t>
            </a:r>
          </a:p>
        </p:txBody>
      </p:sp>
    </p:spTree>
    <p:extLst>
      <p:ext uri="{BB962C8B-B14F-4D97-AF65-F5344CB8AC3E}">
        <p14:creationId xmlns:p14="http://schemas.microsoft.com/office/powerpoint/2010/main" val="17830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tools: </a:t>
            </a:r>
            <a:r>
              <a:rPr lang="en-US" dirty="0" err="1">
                <a:solidFill>
                  <a:srgbClr val="006531"/>
                </a:solidFill>
              </a:rPr>
              <a:t>dmget</a:t>
            </a:r>
            <a:r>
              <a:rPr lang="en-US" dirty="0">
                <a:solidFill>
                  <a:srgbClr val="006531"/>
                </a:solidFill>
              </a:rPr>
              <a:t> &amp; </a:t>
            </a:r>
            <a:r>
              <a:rPr lang="en-US" dirty="0" err="1">
                <a:solidFill>
                  <a:srgbClr val="006531"/>
                </a:solidFill>
              </a:rPr>
              <a:t>dmput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Staging data from tape on the archive: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Pushing data to tape on the archive: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7757" y="6625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587" y="224416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dmget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mr-IN" dirty="0">
                <a:latin typeface="Menlo Regular"/>
                <a:cs typeface="Menlo Regular"/>
              </a:rPr>
              <a:t>–</a:t>
            </a:r>
            <a:r>
              <a:rPr lang="en-US" dirty="0">
                <a:latin typeface="Menlo Regular"/>
                <a:cs typeface="Menlo Regular"/>
              </a:rPr>
              <a:t>a [file]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87" y="3735294"/>
            <a:ext cx="10697883" cy="56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nl-NL" dirty="0" err="1">
                <a:latin typeface="Menlo Regular"/>
                <a:cs typeface="Menlo Regular"/>
              </a:rPr>
              <a:t>dmput</a:t>
            </a:r>
            <a:r>
              <a:rPr lang="nl-NL" dirty="0">
                <a:latin typeface="Menlo Regular"/>
                <a:cs typeface="Menlo Regular"/>
              </a:rPr>
              <a:t> [-r] [file]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83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Hands-on</a:t>
            </a:r>
            <a:r>
              <a:rPr lang="en-US">
                <a:solidFill>
                  <a:srgbClr val="006531"/>
                </a:solidFill>
              </a:rPr>
              <a:t>: Archiving Data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099" y="1552600"/>
            <a:ext cx="83507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Archiving data using </a:t>
            </a:r>
            <a:r>
              <a:rPr lang="en-US" sz="2000" dirty="0" err="1"/>
              <a:t>dmftar</a:t>
            </a:r>
            <a:r>
              <a:rPr lang="en-US" sz="2000" dirty="0"/>
              <a:t>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Login to LISA (command: </a:t>
            </a:r>
            <a:r>
              <a:rPr lang="en-US" sz="2000" dirty="0" err="1">
                <a:solidFill>
                  <a:srgbClr val="FF0000"/>
                </a:solidFill>
              </a:rPr>
              <a:t>ssh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sdemoXXX@lisa.surfsara.nl</a:t>
            </a:r>
            <a:r>
              <a:rPr lang="en-US" sz="2000" dirty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Explore the environment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Connection to archive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DMF commands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an archiving workflow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11" y="789072"/>
            <a:ext cx="2857500" cy="271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0099" y="5448017"/>
            <a:ext cx="11315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 to the hands on material: </a:t>
            </a:r>
            <a:r>
              <a:rPr lang="en-US" sz="2400" dirty="0">
                <a:solidFill>
                  <a:srgbClr val="2154E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https://goo.gl/j3nZYx</a:t>
            </a:r>
            <a:endParaRPr lang="en-US" sz="2400" dirty="0">
              <a:solidFill>
                <a:srgbClr val="2154E0"/>
              </a:solidFill>
            </a:endParaRPr>
          </a:p>
          <a:p>
            <a:endParaRPr lang="en-US" sz="2400" dirty="0">
              <a:solidFill>
                <a:srgbClr val="4878E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10099" y="3130327"/>
            <a:ext cx="8695835" cy="2078577"/>
            <a:chOff x="610099" y="1997717"/>
            <a:chExt cx="8695835" cy="2078577"/>
          </a:xfrm>
        </p:grpSpPr>
        <p:pic>
          <p:nvPicPr>
            <p:cNvPr id="7" name="Picture 6" descr="user_orang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99" y="2636294"/>
              <a:ext cx="1644479" cy="1440000"/>
            </a:xfrm>
            <a:prstGeom prst="rect">
              <a:avLst/>
            </a:prstGeom>
          </p:spPr>
        </p:pic>
        <p:pic>
          <p:nvPicPr>
            <p:cNvPr id="8" name="Picture 7" descr="ncX8bMzp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714" y="2636294"/>
              <a:ext cx="1107319" cy="144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61013" y="2260029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LISA</a:t>
              </a: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2254578" y="3356294"/>
              <a:ext cx="1692136" cy="0"/>
            </a:xfrm>
            <a:prstGeom prst="straightConnector1">
              <a:avLst/>
            </a:prstGeom>
            <a:ln w="38100">
              <a:solidFill>
                <a:schemeClr val="accent1">
                  <a:alpha val="68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53669" y="287550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054033" y="3356294"/>
              <a:ext cx="1692136" cy="0"/>
            </a:xfrm>
            <a:prstGeom prst="straightConnector1">
              <a:avLst/>
            </a:prstGeom>
            <a:ln w="38100">
              <a:solidFill>
                <a:schemeClr val="accent1">
                  <a:alpha val="68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32288" y="1997717"/>
              <a:ext cx="1373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Archive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0226" y="290931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Archiving</a:t>
              </a:r>
              <a:endParaRPr lang="en-US" dirty="0"/>
            </a:p>
          </p:txBody>
        </p:sp>
      </p:grpSp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98" y="3907085"/>
            <a:ext cx="1048375" cy="1048375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>
          <a:xfrm>
            <a:off x="6812523" y="3693469"/>
            <a:ext cx="1772542" cy="149659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Disk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4"/>
            <a:endCxn id="18" idx="1"/>
          </p:cNvCxnSpPr>
          <p:nvPr/>
        </p:nvCxnSpPr>
        <p:spPr>
          <a:xfrm flipV="1">
            <a:off x="8585065" y="4431273"/>
            <a:ext cx="874833" cy="10492"/>
          </a:xfrm>
          <a:prstGeom prst="straightConnector1">
            <a:avLst/>
          </a:prstGeom>
          <a:ln w="38100">
            <a:solidFill>
              <a:schemeClr val="accent1">
                <a:alpha val="6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38455" y="6390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2022" y="4430064"/>
            <a:ext cx="5469538" cy="24279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6531"/>
                </a:solidFill>
              </a:rPr>
              <a:t>Thanks to:</a:t>
            </a:r>
          </a:p>
          <a:p>
            <a:r>
              <a:rPr lang="en-US" sz="2400" dirty="0">
                <a:solidFill>
                  <a:srgbClr val="006531"/>
                </a:solidFill>
              </a:rPr>
              <a:t>Christine </a:t>
            </a:r>
            <a:r>
              <a:rPr lang="en-US" sz="2400" dirty="0" err="1">
                <a:solidFill>
                  <a:srgbClr val="006531"/>
                </a:solidFill>
              </a:rPr>
              <a:t>Staiger</a:t>
            </a:r>
            <a:r>
              <a:rPr lang="en-US" sz="2400" dirty="0">
                <a:solidFill>
                  <a:srgbClr val="006531"/>
                </a:solidFill>
              </a:rPr>
              <a:t> (</a:t>
            </a:r>
            <a:r>
              <a:rPr lang="en-US" sz="2400" dirty="0" err="1">
                <a:solidFill>
                  <a:srgbClr val="006531"/>
                </a:solidFill>
              </a:rPr>
              <a:t>SURFsara</a:t>
            </a:r>
            <a:r>
              <a:rPr lang="en-US" sz="2400" dirty="0">
                <a:solidFill>
                  <a:srgbClr val="006531"/>
                </a:solidFill>
              </a:rPr>
              <a:t>)</a:t>
            </a:r>
          </a:p>
          <a:p>
            <a:r>
              <a:rPr lang="en-US" sz="2400" dirty="0">
                <a:solidFill>
                  <a:srgbClr val="006531"/>
                </a:solidFill>
              </a:rPr>
              <a:t>Hans van </a:t>
            </a:r>
            <a:r>
              <a:rPr lang="en-US" sz="2400" dirty="0" err="1">
                <a:solidFill>
                  <a:srgbClr val="006531"/>
                </a:solidFill>
              </a:rPr>
              <a:t>Piggelen</a:t>
            </a:r>
            <a:r>
              <a:rPr lang="en-US" sz="2400" dirty="0">
                <a:solidFill>
                  <a:srgbClr val="006531"/>
                </a:solidFill>
              </a:rPr>
              <a:t> (</a:t>
            </a:r>
            <a:r>
              <a:rPr lang="en-US" sz="2400" dirty="0" err="1">
                <a:solidFill>
                  <a:srgbClr val="006531"/>
                </a:solidFill>
              </a:rPr>
              <a:t>SURFsara</a:t>
            </a:r>
            <a:r>
              <a:rPr lang="en-US" sz="2400" dirty="0">
                <a:solidFill>
                  <a:srgbClr val="006531"/>
                </a:solidFill>
              </a:rPr>
              <a:t>)</a:t>
            </a:r>
          </a:p>
          <a:p>
            <a:r>
              <a:rPr lang="en-US" sz="2400" dirty="0">
                <a:solidFill>
                  <a:srgbClr val="006531"/>
                </a:solidFill>
              </a:rPr>
              <a:t>Jeroen </a:t>
            </a:r>
            <a:r>
              <a:rPr lang="en-US" sz="2400" dirty="0" err="1">
                <a:solidFill>
                  <a:srgbClr val="006531"/>
                </a:solidFill>
              </a:rPr>
              <a:t>Engelberts</a:t>
            </a:r>
            <a:r>
              <a:rPr lang="en-US" sz="2400" dirty="0">
                <a:solidFill>
                  <a:srgbClr val="006531"/>
                </a:solidFill>
              </a:rPr>
              <a:t> (</a:t>
            </a:r>
            <a:r>
              <a:rPr lang="en-US" sz="2400" dirty="0" err="1">
                <a:solidFill>
                  <a:srgbClr val="006531"/>
                </a:solidFill>
              </a:rPr>
              <a:t>SURFsara</a:t>
            </a:r>
            <a:r>
              <a:rPr lang="en-US" sz="2400" dirty="0">
                <a:solidFill>
                  <a:srgbClr val="006531"/>
                </a:solidFill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40732" y="375225"/>
            <a:ext cx="7852973" cy="24279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006531"/>
                </a:solidFill>
              </a:rPr>
              <a:t>Thank you!</a:t>
            </a:r>
          </a:p>
        </p:txBody>
      </p:sp>
      <p:pic>
        <p:nvPicPr>
          <p:cNvPr id="6" name="Picture 5" descr="question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851" y="1722794"/>
            <a:ext cx="4080929" cy="40809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76945" y="207263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- Long-term storage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6" y="2081699"/>
            <a:ext cx="4989256" cy="364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1707" y="1379851"/>
            <a:ext cx="5402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Long-term storage of data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Storage medium: Tape </a:t>
            </a:r>
            <a:r>
              <a:rPr lang="en-US" sz="2000" dirty="0">
                <a:sym typeface="Wingdings"/>
              </a:rPr>
              <a:t> high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Powerful transfer protocols (</a:t>
            </a:r>
            <a:r>
              <a:rPr lang="en-US" sz="2000" dirty="0" err="1"/>
              <a:t>gridfTp</a:t>
            </a:r>
            <a:r>
              <a:rPr lang="en-US" sz="2000" dirty="0"/>
              <a:t>, </a:t>
            </a:r>
            <a:r>
              <a:rPr lang="en-US" sz="2000" dirty="0" err="1"/>
              <a:t>rsync</a:t>
            </a:r>
            <a:r>
              <a:rPr lang="en-US" sz="2000" dirty="0"/>
              <a:t>, </a:t>
            </a:r>
            <a:r>
              <a:rPr lang="en-US" sz="2000" dirty="0" err="1"/>
              <a:t>scp</a:t>
            </a:r>
            <a:r>
              <a:rPr lang="en-US" sz="2000" dirty="0"/>
              <a:t>)</a:t>
            </a:r>
          </a:p>
          <a:p>
            <a:pPr marL="285750" lvl="1" indent="-285750">
              <a:buFont typeface="Arial"/>
              <a:buChar char="•"/>
            </a:pPr>
            <a:r>
              <a:rPr lang="en-US" sz="2000" dirty="0"/>
              <a:t>Easy access from HPC services </a:t>
            </a:r>
            <a:r>
              <a:rPr lang="en-US" sz="2000" dirty="0" err="1"/>
              <a:t>lisa</a:t>
            </a:r>
            <a:r>
              <a:rPr lang="en-US" sz="2000" dirty="0"/>
              <a:t> and </a:t>
            </a:r>
            <a:r>
              <a:rPr lang="en-US" sz="2000" dirty="0" err="1"/>
              <a:t>cartesius</a:t>
            </a:r>
            <a:r>
              <a:rPr lang="en-US" sz="2000" dirty="0"/>
              <a:t> via NFS mounts </a:t>
            </a:r>
            <a:r>
              <a:rPr lang="en-US" sz="2000" dirty="0">
                <a:sym typeface="Wingdings"/>
              </a:rPr>
              <a:t> use archive as yet another directory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58" y="3518299"/>
            <a:ext cx="2841301" cy="1686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419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122086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Infrastructure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63C5A-45EB-A44A-A095-9443EB5A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18" y="734528"/>
            <a:ext cx="8014724" cy="55251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A1B3-4A13-1546-8C92-808EE6B35A63}"/>
              </a:ext>
            </a:extLst>
          </p:cNvPr>
          <p:cNvSpPr/>
          <p:nvPr/>
        </p:nvSpPr>
        <p:spPr>
          <a:xfrm>
            <a:off x="282883" y="4041057"/>
            <a:ext cx="2117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 Migration Facility</a:t>
            </a:r>
          </a:p>
        </p:txBody>
      </p:sp>
    </p:spTree>
    <p:extLst>
      <p:ext uri="{BB962C8B-B14F-4D97-AF65-F5344CB8AC3E}">
        <p14:creationId xmlns:p14="http://schemas.microsoft.com/office/powerpoint/2010/main" val="7978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Archive Usage – 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1139" y="1084883"/>
            <a:ext cx="83507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Try to store files of significant size (&gt; 1 GB) as much as possible. Smaller files will always be accepted, but will lower the performance of restoring your files from tape.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If you have many small files, make sure to pack them using a file archiving tool like tar or </a:t>
            </a:r>
            <a:r>
              <a:rPr lang="en-US" sz="2000" dirty="0" err="1"/>
              <a:t>dmftar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Try to pack your files before uploading them to the archive.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Organize your files in such a way that in case the files are needed again only parts of the data set need to be restored from tape.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Avoid storing unpacked software packages, these usually contain a lot of small files. Instead pack these as well, or refer to a specific software repository.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Access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966" y="1154232"/>
            <a:ext cx="58078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Access via graphical user interface (GUI)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ym typeface="Wingdings"/>
              </a:rPr>
              <a:t>A transfer client that </a:t>
            </a:r>
            <a:r>
              <a:rPr lang="en-US" sz="2000" dirty="0"/>
              <a:t>support SSH File Transfer Protocol (SFTP)</a:t>
            </a:r>
            <a:endParaRPr lang="en-US" sz="2000" b="1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 err="1">
                <a:sym typeface="Wingdings"/>
              </a:rPr>
              <a:t>Cyberduck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(Mac and Windows) 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b="1" dirty="0" err="1">
                <a:sym typeface="Wingdings"/>
              </a:rPr>
              <a:t>Filezilla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(Linux)  </a:t>
            </a:r>
            <a:endParaRPr lang="en-US" sz="2000" b="1" dirty="0">
              <a:sym typeface="Wingdings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dirty="0" err="1">
                <a:sym typeface="Wingdings"/>
              </a:rPr>
              <a:t>MobaXterm</a:t>
            </a:r>
            <a:r>
              <a:rPr lang="en-US" sz="2000" b="1" dirty="0">
                <a:sym typeface="Wingdings"/>
              </a:rPr>
              <a:t> </a:t>
            </a:r>
            <a:r>
              <a:rPr lang="en-US" sz="2000" dirty="0">
                <a:sym typeface="Wingdings"/>
              </a:rPr>
              <a:t>(Windows)</a:t>
            </a:r>
          </a:p>
          <a:p>
            <a:pPr marL="1200150" lvl="2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Access via command line interface (CLI)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Terminal (preinstalled on Mac and Linux)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/>
              <a:t>MobaXterm</a:t>
            </a:r>
            <a:r>
              <a:rPr lang="en-US" sz="2000" dirty="0"/>
              <a:t> (Windows)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Access via NFS mounts (Also via command line, only possible from compute clusters, Lisa and </a:t>
            </a:r>
            <a:r>
              <a:rPr lang="en-US" sz="2000" dirty="0" err="1"/>
              <a:t>Cartesius</a:t>
            </a:r>
            <a:r>
              <a:rPr lang="en-US" sz="20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24" y="4880162"/>
            <a:ext cx="5507176" cy="1320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48" y="1532568"/>
            <a:ext cx="4352609" cy="28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Access Archive via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71" y="2069860"/>
            <a:ext cx="5849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Cyberduck</a:t>
            </a:r>
            <a:r>
              <a:rPr lang="en-US" sz="2000" dirty="0"/>
              <a:t> is a  standalone client that runs on Windows and Mac OSX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Download and install: </a:t>
            </a:r>
            <a:r>
              <a:rPr lang="en-US" sz="2000" dirty="0">
                <a:hlinkClick r:id="rId2"/>
              </a:rPr>
              <a:t>http://cyberduck.ch/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start an Archive session with </a:t>
            </a:r>
            <a:r>
              <a:rPr lang="en-US" sz="2000" dirty="0" err="1"/>
              <a:t>Cyberduck</a:t>
            </a:r>
            <a:r>
              <a:rPr lang="en-US" sz="2000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</a:t>
            </a:r>
            <a:r>
              <a:rPr lang="en-US" sz="2000" dirty="0" err="1"/>
              <a:t>Cyberduck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Click on 'Open connection'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now see this screen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Choose the following options: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Connection type: SFTP (</a:t>
            </a:r>
            <a:r>
              <a:rPr lang="en-US" sz="2000" dirty="0" err="1"/>
              <a:t>SSh</a:t>
            </a:r>
            <a:r>
              <a:rPr lang="en-US" sz="2000" dirty="0"/>
              <a:t> File Transfer Protocol)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Server: </a:t>
            </a:r>
            <a:r>
              <a:rPr lang="en-US" sz="2000" dirty="0" err="1"/>
              <a:t>archive.surfsara.nl</a:t>
            </a:r>
            <a:endParaRPr lang="en-US" sz="2000" dirty="0"/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port: 22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Login with your credentials (</a:t>
            </a:r>
            <a:r>
              <a:rPr lang="en-US" sz="2000" dirty="0" err="1"/>
              <a:t>sdemo</a:t>
            </a:r>
            <a:r>
              <a:rPr lang="en-US" sz="2000" dirty="0"/>
              <a:t>&lt;xxx&gt;)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41" y="2289428"/>
            <a:ext cx="5638701" cy="36656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490" y="1421065"/>
            <a:ext cx="18625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6531"/>
                </a:solidFill>
              </a:rPr>
              <a:t>Cyberduck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682" y="588147"/>
            <a:ext cx="3217132" cy="13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Transfer Data using </a:t>
            </a:r>
            <a:r>
              <a:rPr lang="en-US" dirty="0" err="1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405" y="1551995"/>
            <a:ext cx="9473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Error: If the file is on tape, and not on disk. The files needs to be stages first.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Error: If the internet connection is lost.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69" y="2151306"/>
            <a:ext cx="6718300" cy="166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64" y="4414317"/>
            <a:ext cx="5372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Limitations of GUI access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092" y="1349027"/>
            <a:ext cx="725327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/>
              <a:t>The data flows via the user laptop. Therefore the transfer depends on your local storage and connectivity (If the connection is lost, the transfer is lost).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Only for small data files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Does not always work for fetching data (data needs to be staged first)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can't see the status of the data (i.e. weather the data is on disk or on tape).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Unclear error messages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871054" y="854322"/>
            <a:ext cx="4320946" cy="2173575"/>
            <a:chOff x="7871054" y="3140322"/>
            <a:chExt cx="4320946" cy="2173575"/>
          </a:xfrm>
        </p:grpSpPr>
        <p:grpSp>
          <p:nvGrpSpPr>
            <p:cNvPr id="12" name="Group 11"/>
            <p:cNvGrpSpPr/>
            <p:nvPr/>
          </p:nvGrpSpPr>
          <p:grpSpPr>
            <a:xfrm>
              <a:off x="7871054" y="3140322"/>
              <a:ext cx="4320946" cy="2173575"/>
              <a:chOff x="1918740" y="3106636"/>
              <a:chExt cx="4445656" cy="223985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18740" y="4393490"/>
                <a:ext cx="1370900" cy="953003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Server 1</a:t>
                </a:r>
              </a:p>
              <a:p>
                <a:pPr algn="ctr"/>
                <a:r>
                  <a:rPr lang="en-US" sz="1400" dirty="0"/>
                  <a:t>( Lisa)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142673" y="4482061"/>
                <a:ext cx="1221723" cy="81809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Server 2</a:t>
                </a:r>
              </a:p>
              <a:p>
                <a:pPr algn="ctr"/>
                <a:r>
                  <a:rPr lang="en-US" sz="1400" dirty="0"/>
                  <a:t>(Archive)</a:t>
                </a:r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13529726">
                <a:off x="3305736" y="3820282"/>
                <a:ext cx="302061" cy="79247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 rot="18613445">
                <a:off x="4874343" y="3783339"/>
                <a:ext cx="285552" cy="88492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80442" y="3106636"/>
                <a:ext cx="871430" cy="110988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 flipH="1">
              <a:off x="8604773" y="3450361"/>
              <a:ext cx="119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flow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D607EAA-C9EF-0D43-867F-3CE391177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05" y="4076489"/>
            <a:ext cx="6471611" cy="16026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CEFE85-73BD-0548-A1B7-2AF27BDB1E40}"/>
              </a:ext>
            </a:extLst>
          </p:cNvPr>
          <p:cNvSpPr/>
          <p:nvPr/>
        </p:nvSpPr>
        <p:spPr>
          <a:xfrm>
            <a:off x="3124818" y="5697130"/>
            <a:ext cx="8352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Error: If the file is on tape, and not on disk. The files needs to be stages first.</a:t>
            </a:r>
          </a:p>
        </p:txBody>
      </p:sp>
    </p:spTree>
    <p:extLst>
      <p:ext uri="{BB962C8B-B14F-4D97-AF65-F5344CB8AC3E}">
        <p14:creationId xmlns:p14="http://schemas.microsoft.com/office/powerpoint/2010/main" val="5513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Archiving Workflows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1538941"/>
            <a:ext cx="10623405" cy="4648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all cases:</a:t>
            </a:r>
          </a:p>
          <a:p>
            <a:pPr lvl="1"/>
            <a:r>
              <a:rPr lang="en-US" dirty="0"/>
              <a:t>User logs in to Lisa / </a:t>
            </a:r>
            <a:r>
              <a:rPr lang="en-US" dirty="0" err="1"/>
              <a:t>Cartesius</a:t>
            </a:r>
            <a:endParaRPr lang="en-US" dirty="0"/>
          </a:p>
          <a:p>
            <a:pPr lvl="2"/>
            <a:r>
              <a:rPr lang="en-US" dirty="0"/>
              <a:t>User’s archive home folder is mounted </a:t>
            </a:r>
            <a:r>
              <a:rPr lang="en-US" dirty="0">
                <a:sym typeface="Wingdings"/>
              </a:rPr>
              <a:t>as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folder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/archive/&lt;username&gt;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Storing data:</a:t>
            </a:r>
          </a:p>
          <a:p>
            <a:pPr lvl="1"/>
            <a:r>
              <a:rPr lang="en-US" dirty="0">
                <a:sym typeface="Wingdings"/>
              </a:rPr>
              <a:t>Pack your data using tar or “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dmftar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” </a:t>
            </a:r>
            <a:r>
              <a:rPr lang="en-US" dirty="0">
                <a:sym typeface="Wingdings"/>
              </a:rPr>
              <a:t>locally</a:t>
            </a:r>
          </a:p>
          <a:p>
            <a:pPr lvl="1"/>
            <a:r>
              <a:rPr lang="en-US" dirty="0">
                <a:sym typeface="Wingdings"/>
              </a:rPr>
              <a:t>Copy to archive</a:t>
            </a:r>
          </a:p>
          <a:p>
            <a:r>
              <a:rPr lang="en-US" dirty="0">
                <a:sym typeface="Wingdings"/>
              </a:rPr>
              <a:t>Retrieving data:</a:t>
            </a:r>
          </a:p>
          <a:p>
            <a:pPr lvl="1"/>
            <a:r>
              <a:rPr lang="en-US" dirty="0">
                <a:sym typeface="Wingdings"/>
              </a:rPr>
              <a:t>Stage archived data (“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dmget</a:t>
            </a:r>
            <a:r>
              <a:rPr lang="en-US" dirty="0">
                <a:sym typeface="Wingdings"/>
              </a:rPr>
              <a:t>” command)</a:t>
            </a:r>
          </a:p>
          <a:p>
            <a:pPr lvl="1"/>
            <a:r>
              <a:rPr lang="en-US" dirty="0">
                <a:sym typeface="Wingdings"/>
              </a:rPr>
              <a:t>Unpack using tar or “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dmftar</a:t>
            </a:r>
            <a:r>
              <a:rPr lang="en-US" dirty="0">
                <a:sym typeface="Wingdings"/>
              </a:rPr>
              <a:t>”</a:t>
            </a:r>
          </a:p>
          <a:p>
            <a:endParaRPr lang="en-US" dirty="0">
              <a:sym typeface="Wingding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17689" y="4409768"/>
            <a:ext cx="6920051" cy="1777222"/>
            <a:chOff x="4809291" y="4255598"/>
            <a:chExt cx="7228450" cy="1931392"/>
          </a:xfrm>
        </p:grpSpPr>
        <p:pic>
          <p:nvPicPr>
            <p:cNvPr id="9" name="Picture 8" descr="image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1806" y="4409871"/>
              <a:ext cx="825935" cy="825934"/>
            </a:xfrm>
            <a:prstGeom prst="rect">
              <a:avLst/>
            </a:prstGeom>
          </p:spPr>
        </p:pic>
        <p:pic>
          <p:nvPicPr>
            <p:cNvPr id="10" name="Picture 9" descr="user_orang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291" y="4712781"/>
              <a:ext cx="1371135" cy="1200643"/>
            </a:xfrm>
            <a:prstGeom prst="rect">
              <a:avLst/>
            </a:prstGeom>
          </p:spPr>
        </p:pic>
        <p:pic>
          <p:nvPicPr>
            <p:cNvPr id="11" name="Picture 10" descr="imgr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2294" y="4344839"/>
              <a:ext cx="795918" cy="7959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715522" y="4255598"/>
              <a:ext cx="1596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Lisa/</a:t>
              </a:r>
              <a:r>
                <a:rPr lang="en-US" dirty="0" err="1"/>
                <a:t>Cartesius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0426" y="4943152"/>
              <a:ext cx="542030" cy="29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95766" y="4553604"/>
              <a:ext cx="794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</a:t>
              </a:r>
            </a:p>
          </p:txBody>
        </p:sp>
        <p:pic>
          <p:nvPicPr>
            <p:cNvPr id="15" name="Picture 14" descr="images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69" y="4692771"/>
              <a:ext cx="1206324" cy="1255672"/>
            </a:xfrm>
            <a:prstGeom prst="rect">
              <a:avLst/>
            </a:prstGeom>
          </p:spPr>
        </p:pic>
        <p:sp>
          <p:nvSpPr>
            <p:cNvPr id="16" name="Can 15"/>
            <p:cNvSpPr/>
            <p:nvPr/>
          </p:nvSpPr>
          <p:spPr>
            <a:xfrm>
              <a:off x="9341461" y="5007941"/>
              <a:ext cx="1396451" cy="117904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0726102" y="4850601"/>
              <a:ext cx="485704" cy="1851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461605" y="4264387"/>
              <a:ext cx="453628" cy="266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Tape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312147" y="5334001"/>
              <a:ext cx="9215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48774" y="5348942"/>
              <a:ext cx="798872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9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8803</TotalTime>
  <Words>952</Words>
  <Application>Microsoft Macintosh PowerPoint</Application>
  <PresentationFormat>Widescreen</PresentationFormat>
  <Paragraphs>174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Menlo Regular</vt:lpstr>
      <vt:lpstr>Wingdings</vt:lpstr>
      <vt:lpstr>Office Theme</vt:lpstr>
      <vt:lpstr>Data Archive  Infrastructure and Access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Zarrabi</dc:creator>
  <cp:lastModifiedBy>Narges Zarrabi</cp:lastModifiedBy>
  <cp:revision>146</cp:revision>
  <cp:lastPrinted>2017-01-29T13:08:38Z</cp:lastPrinted>
  <dcterms:created xsi:type="dcterms:W3CDTF">2016-12-06T08:20:24Z</dcterms:created>
  <dcterms:modified xsi:type="dcterms:W3CDTF">2019-01-14T15:10:30Z</dcterms:modified>
</cp:coreProperties>
</file>