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31" r:id="rId3"/>
    <p:sldId id="332" r:id="rId4"/>
    <p:sldId id="326" r:id="rId5"/>
    <p:sldId id="339" r:id="rId6"/>
    <p:sldId id="341" r:id="rId7"/>
    <p:sldId id="344" r:id="rId8"/>
    <p:sldId id="345" r:id="rId9"/>
    <p:sldId id="346" r:id="rId10"/>
    <p:sldId id="277" r:id="rId11"/>
    <p:sldId id="300" r:id="rId12"/>
    <p:sldId id="302" r:id="rId13"/>
    <p:sldId id="349" r:id="rId14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81"/>
    <p:restoredTop sz="96281"/>
  </p:normalViewPr>
  <p:slideViewPr>
    <p:cSldViewPr snapToGrid="0">
      <p:cViewPr varScale="1">
        <p:scale>
          <a:sx n="110" d="100"/>
          <a:sy n="110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EB4EC-7263-AD40-A699-2E9A9E3B7593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864025-0A5C-4749-B3A2-4E08467B0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624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11fa9ef6aa7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0" name="Google Shape;1180;g11fa9ef6aa7_0_5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1" name="Google Shape;1181;g11fa9ef6aa7_0_5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55806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1DA2-5B8E-A7D8-555C-5FE5FCEA2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ABE58-1369-E982-61C0-A146543AE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4E94-2B79-3BE0-BA5D-9B6939FDB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5C44-5C92-5BCA-89B0-67E2ABC8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AFBE0-3A4E-5869-9287-D9FDFEC1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0D557-2695-D36D-0C16-C6C774A1A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BD678-E00D-79D7-F335-8A115AEB0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F0E13-7B68-91B7-FF1F-7B2B7D94C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98C4E-D8FC-6558-2808-E61DFCE85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6033B-3AAB-3155-9F48-790FF428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6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7068E-4A26-8AF0-8106-E73B1A45F7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13451B-C795-0B2E-DF94-0F129E4C1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7D4FD-B60D-BB0C-C1C1-6B96D2F28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E6408-EBF5-A640-B7EF-D704F2DB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10F75-32BF-ADD2-77D4-36073A69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8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- No Background">
  <p:cSld name="Title and Content - No Background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0"/>
          <p:cNvSpPr txBox="1">
            <a:spLocks noGrp="1"/>
          </p:cNvSpPr>
          <p:nvPr>
            <p:ph type="title"/>
          </p:nvPr>
        </p:nvSpPr>
        <p:spPr>
          <a:xfrm>
            <a:off x="548775" y="274325"/>
            <a:ext cx="9664800" cy="7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42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1" name="Google Shape;281;p40"/>
          <p:cNvSpPr txBox="1">
            <a:spLocks noGrp="1"/>
          </p:cNvSpPr>
          <p:nvPr>
            <p:ph type="body" idx="1"/>
          </p:nvPr>
        </p:nvSpPr>
        <p:spPr>
          <a:xfrm>
            <a:off x="548783" y="1179576"/>
            <a:ext cx="11076400" cy="52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marR="0" lvl="0" indent="-48258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02017"/>
              </a:buClr>
              <a:buSzPts val="2100"/>
              <a:buFont typeface="Calibri"/>
              <a:buChar char="•"/>
              <a:defRPr i="0" u="none" strike="noStrike" cap="none">
                <a:solidFill>
                  <a:srgbClr val="802017"/>
                </a:solidFill>
              </a:defRPr>
            </a:lvl1pPr>
            <a:lvl2pPr marL="1219170" marR="0" lvl="1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31789" algn="l" rtl="0">
              <a:lnSpc>
                <a:spcPct val="150000"/>
              </a:lnSpc>
              <a:spcBef>
                <a:spcPts val="533"/>
              </a:spcBef>
              <a:spcAft>
                <a:spcPts val="0"/>
              </a:spcAft>
              <a:buClr>
                <a:srgbClr val="A72A1E"/>
              </a:buClr>
              <a:buSzPts val="1500"/>
              <a:buFont typeface="Arial"/>
              <a:buChar char="-"/>
              <a:defRPr sz="2000" b="0" i="0" u="none" strike="noStrike" cap="none">
                <a:solidFill>
                  <a:srgbClr val="A72A1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2" name="Google Shape;282;p40"/>
          <p:cNvSpPr txBox="1">
            <a:spLocks noGrp="1"/>
          </p:cNvSpPr>
          <p:nvPr>
            <p:ph type="ftr" idx="11"/>
          </p:nvPr>
        </p:nvSpPr>
        <p:spPr>
          <a:xfrm>
            <a:off x="520837" y="6458487"/>
            <a:ext cx="4320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39598"/>
              </a:buClr>
              <a:buSzPts val="800"/>
              <a:buFont typeface="Arial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>
            <a:endParaRPr/>
          </a:p>
        </p:txBody>
      </p:sp>
      <p:pic>
        <p:nvPicPr>
          <p:cNvPr id="283" name="Google Shape;283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73609" y="167578"/>
            <a:ext cx="2418396" cy="125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0"/>
          <p:cNvSpPr txBox="1">
            <a:spLocks noGrp="1"/>
          </p:cNvSpPr>
          <p:nvPr>
            <p:ph type="sldNum" idx="12"/>
          </p:nvPr>
        </p:nvSpPr>
        <p:spPr>
          <a:xfrm>
            <a:off x="11409045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33" b="0" i="0" u="none" strike="noStrike" cap="none">
                <a:solidFill>
                  <a:srgbClr val="80201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33" b="0" i="0" u="none" strike="noStrike" cap="none">
                <a:solidFill>
                  <a:srgbClr val="80201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33" b="0" i="0" u="none" strike="noStrike" cap="none">
                <a:solidFill>
                  <a:srgbClr val="80201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33" b="0" i="0" u="none" strike="noStrike" cap="none">
                <a:solidFill>
                  <a:srgbClr val="80201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33" b="0" i="0" u="none" strike="noStrike" cap="none">
                <a:solidFill>
                  <a:srgbClr val="80201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33" b="0" i="0" u="none" strike="noStrike" cap="none">
                <a:solidFill>
                  <a:srgbClr val="80201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33" b="0" i="0" u="none" strike="noStrike" cap="none">
                <a:solidFill>
                  <a:srgbClr val="80201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33" b="0" i="0" u="none" strike="noStrike" cap="none">
                <a:solidFill>
                  <a:srgbClr val="80201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333" b="0" i="0" u="none" strike="noStrike" cap="none">
                <a:solidFill>
                  <a:srgbClr val="80201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02587016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1AEB5-A1B5-24C0-4B19-84230E85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F1343-4050-1333-7062-22204062C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6CAE6-AEA9-9B28-4FAB-A5408D64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49AE-F912-EDC1-F611-585E1F2E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6EAA-1CFB-94C8-5280-5551B865A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7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B8F6-7915-5E23-3455-59E90D7D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D8F18-1E66-8FBE-0B23-445375899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1E6A5-8FDA-899E-7918-5DD8B9C04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C6CF5-46D0-0FAA-317C-1C56A86B9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61C6C-C40A-2544-4AC0-818104D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956B0-CB5C-E1D3-9D4F-EDE9E297B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B251D-FC15-32C7-100B-BB3F46475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9371E8-FCD2-C1DF-283F-C9AF3002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3C77F-B4AA-DDAC-EA82-71D6C906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979DE-6074-8983-E320-E70C647E4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D9E76-FE99-16AA-EF19-1C105850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5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6B0C-AB96-A181-37BF-DDEBF0C2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D1B4B5-2E47-C870-DDDE-9353286A9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6C6AB-EDEA-F6EC-327C-6C0958538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900A84-501A-BCA2-60AF-DD7D85E5B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1B157-B7AB-2DC5-25F3-3784C4788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5FBBD0-FA08-E5C8-80E9-409D2685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69034D-957F-C57E-4C54-010FA990F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3BADA-2615-9F88-E0A6-7B64B9B23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68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C2E5-0A3E-5CE7-2A37-61AD858B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6C7664-EAB9-C79A-1F9F-5A211BA99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C2EF36-1316-1FDB-224D-4D37744F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128FA-9678-B64E-E844-69DD427FE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914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4A8598-D71C-4EAC-4590-AA47BF7C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857AB4-BDA8-9188-CC07-D9918E47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77C195-FB1C-4892-6303-71993675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2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3D4FE-55BC-506C-E6E3-0E09C7A88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4031-B583-291E-5C33-C0E4C4AB2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7D31B-C259-63F1-365E-AC63F685E6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93FB7-6D07-84BC-6D14-A3042242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A31041-F611-7D10-A35C-AF733BF1E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AFD52-695C-1F5B-335E-B4CC84B82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773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1209C-2A08-FAD8-071F-33C928A8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03A5B-F521-6D6B-30EF-B8C212239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0390B1-6A4B-46ED-20FE-97F8032BD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79957-DF32-61D8-B8AB-5520C39F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A806D-03C4-8F02-40BA-4267A669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E6CB0-09EB-0580-39E4-07726680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5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58BC50-A179-60B3-A51F-F491FC7E2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0D062-72B0-1A85-F733-07549DAEBF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EB9F5-BE3C-67C1-51A8-064E49DCD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CE263-81D0-9548-A871-CB85E314050A}" type="datetimeFigureOut">
              <a:rPr lang="en-US" smtClean="0"/>
              <a:t>4/18/24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7AD39-F697-5171-B4E1-E810FC2FCD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C3A6B-BFD3-A077-2FE3-D417E3491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CF0917-339D-B445-9134-4CD16A66EB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29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ervicedesk.surf.nl/wiki/display/WIKI/Energy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ndemand.snellius.surf.nl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5224-F3D2-44EC-8C57-CACC12A32C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0416" y="1122363"/>
            <a:ext cx="11991584" cy="2387600"/>
          </a:xfrm>
        </p:spPr>
        <p:txBody>
          <a:bodyPr>
            <a:normAutofit/>
          </a:bodyPr>
          <a:lstStyle/>
          <a:p>
            <a:r>
              <a:rPr lang="en-US" dirty="0"/>
              <a:t>Energy Aware Simulations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A0F3E7-1B4D-B631-B45B-D8C224C8FF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Benjamin </a:t>
            </a:r>
            <a:r>
              <a:rPr lang="en-US" dirty="0" err="1"/>
              <a:t>Czaja</a:t>
            </a:r>
            <a:r>
              <a:rPr lang="en-US" dirty="0"/>
              <a:t> </a:t>
            </a:r>
          </a:p>
          <a:p>
            <a:r>
              <a:rPr lang="en-US" dirty="0"/>
              <a:t>HPC Advisor SURF</a:t>
            </a:r>
          </a:p>
          <a:p>
            <a:r>
              <a:rPr lang="en-US" dirty="0"/>
              <a:t>April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A8750-8719-04EF-3FC4-9438992E495A}"/>
              </a:ext>
            </a:extLst>
          </p:cNvPr>
          <p:cNvSpPr txBox="1"/>
          <p:nvPr/>
        </p:nvSpPr>
        <p:spPr>
          <a:xfrm>
            <a:off x="3049621" y="3244334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L" b="0" i="0" u="none" strike="noStrike" dirty="0">
                <a:solidFill>
                  <a:srgbClr val="000000"/>
                </a:solidFill>
                <a:effectLst/>
              </a:rPr>
              <a:t> </a:t>
            </a:r>
            <a:endParaRPr lang="en-US" dirty="0"/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6D091219-020B-E900-4925-1CEA1673081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23688" y="6391378"/>
            <a:ext cx="717803" cy="36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31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315-43B2-B585-58B9-9E6E0549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Optimization via EAR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8910-57B7-E40E-C470-9DF78B6D3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68" y="1877568"/>
            <a:ext cx="5684520" cy="4980431"/>
          </a:xfrm>
        </p:spPr>
        <p:txBody>
          <a:bodyPr>
            <a:normAutofit/>
          </a:bodyPr>
          <a:lstStyle/>
          <a:p>
            <a:r>
              <a:rPr lang="en-US" dirty="0"/>
              <a:t>monitoring</a:t>
            </a:r>
          </a:p>
          <a:p>
            <a:pPr lvl="1"/>
            <a:r>
              <a:rPr lang="en-US" sz="2800" dirty="0"/>
              <a:t>Does not affect the CPU Freq. Only monitors applications.</a:t>
            </a:r>
          </a:p>
          <a:p>
            <a:r>
              <a:rPr lang="en-US" dirty="0" err="1"/>
              <a:t>min_energy</a:t>
            </a:r>
            <a:endParaRPr lang="en-US" dirty="0"/>
          </a:p>
          <a:p>
            <a:pPr lvl="1"/>
            <a:r>
              <a:rPr lang="en-US" sz="2800" dirty="0">
                <a:solidFill>
                  <a:srgbClr val="000000"/>
                </a:solidFill>
                <a:latin typeface="-webkit-standard"/>
              </a:rPr>
              <a:t>Memory intensive applications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r>
              <a:rPr lang="en-US" dirty="0" err="1">
                <a:solidFill>
                  <a:srgbClr val="000000"/>
                </a:solidFill>
                <a:latin typeface="-webkit-standard"/>
              </a:rPr>
              <a:t>min_time</a:t>
            </a:r>
            <a:endParaRPr lang="en-US" dirty="0">
              <a:solidFill>
                <a:srgbClr val="000000"/>
              </a:solidFill>
              <a:latin typeface="-webkit-standard"/>
            </a:endParaRPr>
          </a:p>
          <a:p>
            <a:pPr lvl="1"/>
            <a:r>
              <a:rPr lang="en-US" sz="2800" dirty="0">
                <a:solidFill>
                  <a:srgbClr val="000000"/>
                </a:solidFill>
                <a:latin typeface="-webkit-standard"/>
              </a:rPr>
              <a:t>CPU intensive applications</a:t>
            </a:r>
            <a:endParaRPr lang="en-US" sz="2800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US" dirty="0">
              <a:solidFill>
                <a:srgbClr val="000000"/>
              </a:solidFill>
              <a:latin typeface="-webkit-standar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C6AB2-9C1E-03D6-E6B5-0D0D2508492F}"/>
              </a:ext>
            </a:extLst>
          </p:cNvPr>
          <p:cNvSpPr txBox="1"/>
          <p:nvPr/>
        </p:nvSpPr>
        <p:spPr>
          <a:xfrm>
            <a:off x="10428051" y="51653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Content Placeholder 8">
            <a:extLst>
              <a:ext uri="{FF2B5EF4-FFF2-40B4-BE49-F238E27FC236}">
                <a16:creationId xmlns:a16="http://schemas.microsoft.com/office/drawing/2014/main" id="{A415B7BA-4D42-0836-BC80-08AECE0EB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0772" y="1323281"/>
            <a:ext cx="6073860" cy="4555395"/>
          </a:xfrm>
          <a:prstGeom prst="rect">
            <a:avLst/>
          </a:prstGeom>
        </p:spPr>
      </p:pic>
      <p:pic>
        <p:nvPicPr>
          <p:cNvPr id="4" name="Google Shape;460;p20">
            <a:extLst>
              <a:ext uri="{FF2B5EF4-FFF2-40B4-BE49-F238E27FC236}">
                <a16:creationId xmlns:a16="http://schemas.microsoft.com/office/drawing/2014/main" id="{5CB0E28A-4374-F1A8-FBA6-65C9504072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0" y="628650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8FA306-259B-169D-5EC8-B26AE90263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866" y="6287852"/>
            <a:ext cx="2068609" cy="5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14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C880-45F4-038F-E210-E37F24B2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277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CPU Application characterization</a:t>
            </a:r>
          </a:p>
        </p:txBody>
      </p:sp>
      <p:pic>
        <p:nvPicPr>
          <p:cNvPr id="3" name="Google Shape;460;p20">
            <a:extLst>
              <a:ext uri="{FF2B5EF4-FFF2-40B4-BE49-F238E27FC236}">
                <a16:creationId xmlns:a16="http://schemas.microsoft.com/office/drawing/2014/main" id="{16520041-C289-F3EC-EF58-67EBD3CEB71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9000" y="628650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2EB01F7-C227-6F3C-A3FD-297505D1E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4267" y="716440"/>
            <a:ext cx="8050488" cy="6037866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22C13-00DA-84E0-4616-CACC2C269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866" y="6287852"/>
            <a:ext cx="2068609" cy="57014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E8140DD-281C-8A0A-9B87-1B048D63786A}"/>
              </a:ext>
            </a:extLst>
          </p:cNvPr>
          <p:cNvCxnSpPr/>
          <p:nvPr/>
        </p:nvCxnSpPr>
        <p:spPr>
          <a:xfrm>
            <a:off x="9319465" y="2837322"/>
            <a:ext cx="0" cy="2912882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57D008-2DBD-E4DA-3BCB-B9B2590455C7}"/>
              </a:ext>
            </a:extLst>
          </p:cNvPr>
          <p:cNvCxnSpPr>
            <a:cxnSpLocks/>
          </p:cNvCxnSpPr>
          <p:nvPr/>
        </p:nvCxnSpPr>
        <p:spPr>
          <a:xfrm flipH="1">
            <a:off x="7822331" y="4274972"/>
            <a:ext cx="2994267" cy="0"/>
          </a:xfrm>
          <a:prstGeom prst="straightConnector1">
            <a:avLst/>
          </a:prstGeom>
          <a:ln w="635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CD0DD72-A87E-CACB-B616-A86E064D2EC4}"/>
              </a:ext>
            </a:extLst>
          </p:cNvPr>
          <p:cNvSpPr txBox="1"/>
          <p:nvPr/>
        </p:nvSpPr>
        <p:spPr>
          <a:xfrm>
            <a:off x="8662040" y="2415771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min_energy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35812-5D25-678F-0350-FC6B4409A374}"/>
              </a:ext>
            </a:extLst>
          </p:cNvPr>
          <p:cNvSpPr txBox="1"/>
          <p:nvPr/>
        </p:nvSpPr>
        <p:spPr>
          <a:xfrm>
            <a:off x="10816598" y="4090306"/>
            <a:ext cx="1302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min_energy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11B6D0-68C2-5F90-A170-01C2BED6DCF0}"/>
              </a:ext>
            </a:extLst>
          </p:cNvPr>
          <p:cNvSpPr txBox="1"/>
          <p:nvPr/>
        </p:nvSpPr>
        <p:spPr>
          <a:xfrm>
            <a:off x="6599124" y="4109097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min_time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DB74F2-B6E4-CA9F-AAF1-A3E40CEC6048}"/>
              </a:ext>
            </a:extLst>
          </p:cNvPr>
          <p:cNvSpPr txBox="1"/>
          <p:nvPr/>
        </p:nvSpPr>
        <p:spPr>
          <a:xfrm>
            <a:off x="8662039" y="580242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min_time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581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7">
            <a:extLst>
              <a:ext uri="{FF2B5EF4-FFF2-40B4-BE49-F238E27FC236}">
                <a16:creationId xmlns:a16="http://schemas.microsoft.com/office/drawing/2014/main" id="{9F95050A-1193-58A9-763F-80DA2D4F3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3" y="1060394"/>
            <a:ext cx="7593617" cy="5695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BC880-45F4-038F-E210-E37F24B29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62776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Application characterization/optimization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82B3DF-C43E-1925-1ECD-E5434C266D69}"/>
              </a:ext>
            </a:extLst>
          </p:cNvPr>
          <p:cNvSpPr/>
          <p:nvPr/>
        </p:nvSpPr>
        <p:spPr>
          <a:xfrm>
            <a:off x="2431952" y="2397481"/>
            <a:ext cx="570321" cy="482767"/>
          </a:xfrm>
          <a:prstGeom prst="rect">
            <a:avLst/>
          </a:prstGeom>
          <a:noFill/>
          <a:ln w="38100">
            <a:solidFill>
              <a:srgbClr val="FF00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oogle Shape;460;p20">
            <a:extLst>
              <a:ext uri="{FF2B5EF4-FFF2-40B4-BE49-F238E27FC236}">
                <a16:creationId xmlns:a16="http://schemas.microsoft.com/office/drawing/2014/main" id="{6256C5AD-19A8-18C8-F02D-FEE367291DD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0" y="628650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D001C-80A5-C924-ECE8-3E6829293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996" y="429768"/>
            <a:ext cx="5892004" cy="589200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A1FB73-4F5E-DC56-03CC-ADA2B968858A}"/>
              </a:ext>
            </a:extLst>
          </p:cNvPr>
          <p:cNvCxnSpPr>
            <a:cxnSpLocks/>
          </p:cNvCxnSpPr>
          <p:nvPr/>
        </p:nvCxnSpPr>
        <p:spPr>
          <a:xfrm flipV="1">
            <a:off x="3002273" y="429768"/>
            <a:ext cx="3297723" cy="1956189"/>
          </a:xfrm>
          <a:prstGeom prst="line">
            <a:avLst/>
          </a:prstGeom>
          <a:ln w="38100">
            <a:solidFill>
              <a:srgbClr val="FF0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77676A2-664F-B137-8344-345F23C6EE15}"/>
              </a:ext>
            </a:extLst>
          </p:cNvPr>
          <p:cNvCxnSpPr>
            <a:cxnSpLocks/>
          </p:cNvCxnSpPr>
          <p:nvPr/>
        </p:nvCxnSpPr>
        <p:spPr>
          <a:xfrm>
            <a:off x="2999005" y="2880248"/>
            <a:ext cx="3300991" cy="3406252"/>
          </a:xfrm>
          <a:prstGeom prst="line">
            <a:avLst/>
          </a:prstGeom>
          <a:ln w="38100">
            <a:solidFill>
              <a:srgbClr val="FF00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6AE3C70-4851-AE83-EE00-8EEE769A86A5}"/>
              </a:ext>
            </a:extLst>
          </p:cNvPr>
          <p:cNvSpPr/>
          <p:nvPr/>
        </p:nvSpPr>
        <p:spPr>
          <a:xfrm>
            <a:off x="6303264" y="429769"/>
            <a:ext cx="5888736" cy="5856732"/>
          </a:xfrm>
          <a:prstGeom prst="rect">
            <a:avLst/>
          </a:prstGeom>
          <a:noFill/>
          <a:ln w="38100">
            <a:solidFill>
              <a:srgbClr val="FF00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6079FE5-02EE-C826-8440-D34D92FE0F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866" y="6287852"/>
            <a:ext cx="2068609" cy="57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632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51C9-DB39-D099-B666-125B5EAA4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574536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Energy Aware Runtime (EAR)</a:t>
            </a:r>
            <a:br>
              <a:rPr lang="en-US" dirty="0"/>
            </a:b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Energy Aware Runtime (EAR) package provides an energy management framework for super computers. 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21845-B473-C403-0316-48DCEA287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50" y="1390346"/>
            <a:ext cx="8607081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Its Documented and available for use!!!</a:t>
            </a:r>
          </a:p>
          <a:p>
            <a:pPr marL="0" indent="0">
              <a:buNone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linkClick r:id="rId2"/>
              </a:rPr>
              <a:t>https://servicedesk.surf.nl/wiki/display/WIKI/Energy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5D6FCC-4AEF-77C2-DA31-B07BE6BFD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170" y="435279"/>
            <a:ext cx="4300345" cy="1185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A5C50F-2A1A-7F5E-E122-17AE27FFB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778085"/>
            <a:ext cx="7983546" cy="26400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C50817-693F-392C-550F-F8429F5C5B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7380" y="2645754"/>
            <a:ext cx="5034620" cy="401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956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73FBE-9205-F70B-2A1F-4E7FBF400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7" y="1765662"/>
            <a:ext cx="11909385" cy="2551695"/>
          </a:xfrm>
        </p:spPr>
        <p:txBody>
          <a:bodyPr>
            <a:normAutofit/>
          </a:bodyPr>
          <a:lstStyle/>
          <a:p>
            <a:r>
              <a:rPr lang="en-US" sz="6600" b="0" i="0" u="none" strike="noStrike" dirty="0">
                <a:effectLst/>
                <a:latin typeface="Inter"/>
                <a:hlinkClick r:id="rId2"/>
              </a:rPr>
              <a:t>https://ondemand.snellius.surf.nl/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953900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1FD6-0E9C-C24F-C480-4FD4361F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81" y="2552740"/>
            <a:ext cx="1148883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https://</a:t>
            </a:r>
            <a:r>
              <a:rPr lang="en-US" sz="4000" dirty="0" err="1"/>
              <a:t>github.com</a:t>
            </a:r>
            <a:r>
              <a:rPr lang="en-US" sz="4000" dirty="0"/>
              <a:t>/sara-</a:t>
            </a:r>
            <a:r>
              <a:rPr lang="en-US" sz="4000" dirty="0" err="1"/>
              <a:t>nl</a:t>
            </a:r>
            <a:r>
              <a:rPr lang="en-US" sz="4000" dirty="0"/>
              <a:t>/energy-efficient-computing</a:t>
            </a:r>
          </a:p>
        </p:txBody>
      </p:sp>
    </p:spTree>
    <p:extLst>
      <p:ext uri="{BB962C8B-B14F-4D97-AF65-F5344CB8AC3E}">
        <p14:creationId xmlns:p14="http://schemas.microsoft.com/office/powerpoint/2010/main" val="1581584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9" name="Google Shape;1189;p134"/>
          <p:cNvGrpSpPr/>
          <p:nvPr/>
        </p:nvGrpSpPr>
        <p:grpSpPr>
          <a:xfrm>
            <a:off x="4034526" y="2255231"/>
            <a:ext cx="3818023" cy="2964092"/>
            <a:chOff x="2991269" y="1153325"/>
            <a:chExt cx="3514811" cy="3252002"/>
          </a:xfrm>
        </p:grpSpPr>
        <p:sp>
          <p:nvSpPr>
            <p:cNvPr id="1190" name="Google Shape;1190;p134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91" name="Google Shape;1191;p134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1192" name="Google Shape;1192;p134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1193" name="Google Shape;1193;p134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194" name="Google Shape;1194;p134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1195" name="Google Shape;1195;p134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1196" name="Google Shape;1196;p134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  <p:sp>
          <p:nvSpPr>
            <p:cNvPr id="1197" name="Google Shape;1197;p134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</p:sp>
      </p:grpSp>
      <p:grpSp>
        <p:nvGrpSpPr>
          <p:cNvPr id="1198" name="Google Shape;1198;p134"/>
          <p:cNvGrpSpPr/>
          <p:nvPr/>
        </p:nvGrpSpPr>
        <p:grpSpPr>
          <a:xfrm>
            <a:off x="6493764" y="2121385"/>
            <a:ext cx="4146189" cy="1846000"/>
            <a:chOff x="6038025" y="2756973"/>
            <a:chExt cx="3109642" cy="1384500"/>
          </a:xfrm>
        </p:grpSpPr>
        <p:cxnSp>
          <p:nvCxnSpPr>
            <p:cNvPr id="1199" name="Google Shape;1199;p134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0" name="Google Shape;1200;p134"/>
            <p:cNvSpPr txBox="1"/>
            <p:nvPr/>
          </p:nvSpPr>
          <p:spPr>
            <a:xfrm>
              <a:off x="6696924" y="2756973"/>
              <a:ext cx="2450743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00"/>
              </a:pPr>
              <a:r>
                <a:rPr lang="en" sz="2000" b="1" dirty="0">
                  <a:latin typeface="Roboto"/>
                  <a:ea typeface="Roboto"/>
                  <a:cs typeface="Roboto"/>
                  <a:sym typeface="Roboto"/>
                </a:rPr>
                <a:t>Dynamic Optimization of Applications</a:t>
              </a:r>
              <a:endParaRPr sz="2000" b="1" dirty="0"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spcAft>
                  <a:spcPts val="2133"/>
                </a:spcAft>
                <a:buClr>
                  <a:srgbClr val="000000"/>
                </a:buClr>
                <a:buSzPts val="900"/>
              </a:pPr>
              <a:endParaRPr sz="1067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1" name="Google Shape;1201;p134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134"/>
            <p:cNvSpPr txBox="1"/>
            <p:nvPr/>
          </p:nvSpPr>
          <p:spPr>
            <a:xfrm>
              <a:off x="6399570" y="31560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  <a:buClr>
                  <a:srgbClr val="000000"/>
                </a:buClr>
                <a:buSzPts val="800"/>
              </a:pPr>
              <a:r>
                <a:rPr lang="en" sz="1067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0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134"/>
          <p:cNvGrpSpPr/>
          <p:nvPr/>
        </p:nvGrpSpPr>
        <p:grpSpPr>
          <a:xfrm>
            <a:off x="3643275" y="3416294"/>
            <a:ext cx="1510079" cy="417200"/>
            <a:chOff x="2498491" y="2373759"/>
            <a:chExt cx="1132559" cy="312900"/>
          </a:xfrm>
        </p:grpSpPr>
        <p:cxnSp>
          <p:nvCxnSpPr>
            <p:cNvPr id="1205" name="Google Shape;1205;p134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06" name="Google Shape;1206;p134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rgbClr val="761E8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134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  <a:buClr>
                  <a:srgbClr val="000000"/>
                </a:buClr>
                <a:buSzPts val="800"/>
              </a:pPr>
              <a:r>
                <a:rPr lang="en" sz="1067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0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208" name="Google Shape;1208;p134"/>
          <p:cNvSpPr txBox="1"/>
          <p:nvPr/>
        </p:nvSpPr>
        <p:spPr>
          <a:xfrm>
            <a:off x="4078970" y="669499"/>
            <a:ext cx="3727347" cy="65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91433" rIns="91433" bIns="91433" anchor="t" anchorCtr="0">
            <a:spAutoFit/>
          </a:bodyPr>
          <a:lstStyle/>
          <a:p>
            <a:pPr algn="ctr">
              <a:buClr>
                <a:srgbClr val="000000"/>
              </a:buClr>
              <a:buSzPts val="2300"/>
            </a:pPr>
            <a:r>
              <a:rPr lang="en-US" sz="3067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Energy-aware focus</a:t>
            </a:r>
          </a:p>
        </p:txBody>
      </p:sp>
      <p:grpSp>
        <p:nvGrpSpPr>
          <p:cNvPr id="1184" name="Google Shape;1184;p134"/>
          <p:cNvGrpSpPr/>
          <p:nvPr/>
        </p:nvGrpSpPr>
        <p:grpSpPr>
          <a:xfrm>
            <a:off x="7579285" y="4001052"/>
            <a:ext cx="4076266" cy="1846000"/>
            <a:chOff x="6038025" y="3095667"/>
            <a:chExt cx="3057200" cy="1384500"/>
          </a:xfrm>
        </p:grpSpPr>
        <p:cxnSp>
          <p:nvCxnSpPr>
            <p:cNvPr id="1185" name="Google Shape;1185;p134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rgbClr val="C2C2C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186" name="Google Shape;1186;p134"/>
            <p:cNvSpPr txBox="1"/>
            <p:nvPr/>
          </p:nvSpPr>
          <p:spPr>
            <a:xfrm>
              <a:off x="6644481" y="3095667"/>
              <a:ext cx="2450744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300"/>
              </a:pP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System/Architecture</a:t>
              </a:r>
            </a:p>
            <a:p>
              <a:pPr>
                <a:buClr>
                  <a:srgbClr val="000000"/>
                </a:buClr>
                <a:buSzPts val="1300"/>
              </a:pP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System Monitoring</a:t>
              </a:r>
            </a:p>
            <a:p>
              <a:pPr>
                <a:buClr>
                  <a:srgbClr val="000000"/>
                </a:buClr>
                <a:buSzPts val="1300"/>
              </a:pPr>
              <a:r>
                <a:rPr lang="en-US" sz="2000" b="1" dirty="0">
                  <a:solidFill>
                    <a:schemeClr val="bg1">
                      <a:lumMod val="85000"/>
                    </a:schemeClr>
                  </a:solidFill>
                  <a:latin typeface="Roboto"/>
                  <a:ea typeface="Roboto"/>
                  <a:cs typeface="Roboto"/>
                  <a:sym typeface="Roboto"/>
                </a:rPr>
                <a:t>Energy Accounting</a:t>
              </a:r>
              <a:endParaRPr sz="2000" b="1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>
                <a:spcAft>
                  <a:spcPts val="2133"/>
                </a:spcAft>
                <a:buClr>
                  <a:srgbClr val="000000"/>
                </a:buClr>
                <a:buSzPts val="900"/>
              </a:pPr>
              <a:endParaRPr sz="2000" b="1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87" name="Google Shape;1187;p134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rgbClr val="9225A5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100"/>
              </a:pPr>
              <a:endParaRPr sz="14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8" name="Google Shape;1188;p134"/>
            <p:cNvSpPr txBox="1"/>
            <p:nvPr/>
          </p:nvSpPr>
          <p:spPr>
            <a:xfrm>
              <a:off x="6399570" y="31560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pPr algn="ctr">
                <a:spcAft>
                  <a:spcPts val="2133"/>
                </a:spcAft>
                <a:buClr>
                  <a:srgbClr val="000000"/>
                </a:buClr>
                <a:buSzPts val="800"/>
              </a:pPr>
              <a:r>
                <a:rPr lang="en" sz="1067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067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Google Shape;1186;p134">
            <a:extLst>
              <a:ext uri="{FF2B5EF4-FFF2-40B4-BE49-F238E27FC236}">
                <a16:creationId xmlns:a16="http://schemas.microsoft.com/office/drawing/2014/main" id="{62D695F4-5E94-C881-E5E5-56F76070FAAE}"/>
              </a:ext>
            </a:extLst>
          </p:cNvPr>
          <p:cNvSpPr txBox="1"/>
          <p:nvPr/>
        </p:nvSpPr>
        <p:spPr>
          <a:xfrm>
            <a:off x="975587" y="2310363"/>
            <a:ext cx="3267658" cy="18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300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Application Monitoring</a:t>
            </a:r>
          </a:p>
          <a:p>
            <a:pPr lvl="1">
              <a:buClr>
                <a:srgbClr val="000000"/>
              </a:buClr>
              <a:buSzPts val="1300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Performance</a:t>
            </a:r>
          </a:p>
          <a:p>
            <a:pPr lvl="1">
              <a:buClr>
                <a:srgbClr val="000000"/>
              </a:buClr>
              <a:buSzPts val="1300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Power usage</a:t>
            </a:r>
          </a:p>
        </p:txBody>
      </p:sp>
      <p:pic>
        <p:nvPicPr>
          <p:cNvPr id="4" name="Google Shape;460;p20">
            <a:extLst>
              <a:ext uri="{FF2B5EF4-FFF2-40B4-BE49-F238E27FC236}">
                <a16:creationId xmlns:a16="http://schemas.microsoft.com/office/drawing/2014/main" id="{6D9C3FF5-C59C-BEF7-AD50-72EFC1A8DAC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0" y="6286500"/>
            <a:ext cx="1143000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1432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9315-43B2-B585-58B9-9E6E0549D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scales with CPU Frequency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C6AB2-9C1E-03D6-E6B5-0D0D2508492F}"/>
              </a:ext>
            </a:extLst>
          </p:cNvPr>
          <p:cNvSpPr txBox="1"/>
          <p:nvPr/>
        </p:nvSpPr>
        <p:spPr>
          <a:xfrm>
            <a:off x="10428051" y="51653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oogle Shape;460;p20">
            <a:extLst>
              <a:ext uri="{FF2B5EF4-FFF2-40B4-BE49-F238E27FC236}">
                <a16:creationId xmlns:a16="http://schemas.microsoft.com/office/drawing/2014/main" id="{5CB0E28A-4374-F1A8-FBA6-65C9504072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9000" y="628650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F8B1682-3302-7F54-228B-D7BCF53F00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779" y="1696866"/>
            <a:ext cx="5947616" cy="435133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E191BBA-E5DC-9A02-0860-4868A8F95AC5}"/>
              </a:ext>
            </a:extLst>
          </p:cNvPr>
          <p:cNvSpPr txBox="1"/>
          <p:nvPr/>
        </p:nvSpPr>
        <p:spPr>
          <a:xfrm>
            <a:off x="234779" y="6387584"/>
            <a:ext cx="705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credit: “</a:t>
            </a:r>
            <a:r>
              <a:rPr lang="en-US" dirty="0" err="1"/>
              <a:t>Idontcare</a:t>
            </a:r>
            <a:r>
              <a:rPr lang="en-US" dirty="0"/>
              <a:t>” forum member of https://</a:t>
            </a:r>
            <a:r>
              <a:rPr lang="en-US" dirty="0" err="1"/>
              <a:t>www.anandtech.com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9C319-B337-CA0F-A4F8-28609EAFA0F9}"/>
                  </a:ext>
                </a:extLst>
              </p:cNvPr>
              <p:cNvSpPr txBox="1"/>
              <p:nvPr/>
            </p:nvSpPr>
            <p:spPr>
              <a:xfrm>
                <a:off x="6444048" y="3318537"/>
                <a:ext cx="56112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𝐹𝑟𝑒𝑞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 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𝑉𝑜𝑙𝑡𝑎𝑔𝑒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B9C319-B337-CA0F-A4F8-28609EAFA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048" y="3318537"/>
                <a:ext cx="5611280" cy="553998"/>
              </a:xfrm>
              <a:prstGeom prst="rect">
                <a:avLst/>
              </a:prstGeom>
              <a:blipFill>
                <a:blip r:embed="rId4"/>
                <a:stretch>
                  <a:fillRect l="-1354" t="-6818" b="-38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07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9C6AB2-9C1E-03D6-E6B5-0D0D2508492F}"/>
              </a:ext>
            </a:extLst>
          </p:cNvPr>
          <p:cNvSpPr txBox="1"/>
          <p:nvPr/>
        </p:nvSpPr>
        <p:spPr>
          <a:xfrm>
            <a:off x="10428051" y="51653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oogle Shape;460;p20">
            <a:extLst>
              <a:ext uri="{FF2B5EF4-FFF2-40B4-BE49-F238E27FC236}">
                <a16:creationId xmlns:a16="http://schemas.microsoft.com/office/drawing/2014/main" id="{5CB0E28A-4374-F1A8-FBA6-65C9504072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9000" y="628650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6B1D5D-7BFD-6F0A-1625-4E0021C3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387545" y="60231"/>
            <a:ext cx="6797768" cy="67977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E772979-BF9B-4DDC-7516-38A01A66D192}"/>
              </a:ext>
            </a:extLst>
          </p:cNvPr>
          <p:cNvSpPr txBox="1">
            <a:spLocks/>
          </p:cNvSpPr>
          <p:nvPr/>
        </p:nvSpPr>
        <p:spPr>
          <a:xfrm>
            <a:off x="88556" y="178893"/>
            <a:ext cx="4822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Dynamic Voltage Frequency Scaling on </a:t>
            </a:r>
            <a:r>
              <a:rPr lang="en-US" dirty="0" err="1"/>
              <a:t>Snellius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/>
              <a:t>To boost, or not too boost, that is the 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7BCF7-D4F1-894A-AC53-E5EEA7A5ECF1}"/>
              </a:ext>
            </a:extLst>
          </p:cNvPr>
          <p:cNvSpPr txBox="1"/>
          <p:nvPr/>
        </p:nvSpPr>
        <p:spPr>
          <a:xfrm>
            <a:off x="321198" y="1885359"/>
            <a:ext cx="48228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Rome “Zen2” Released 07 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August 7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Nominal Freq (2.6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Genoa “Zen4”  Released 1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0 November 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Nominal Freq (2.4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40C28"/>
              </a:solidFill>
              <a:effectLst/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2410820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C0E6AB-06B8-1A04-51ED-A0EDBDA80A2C}"/>
              </a:ext>
            </a:extLst>
          </p:cNvPr>
          <p:cNvSpPr txBox="1"/>
          <p:nvPr/>
        </p:nvSpPr>
        <p:spPr>
          <a:xfrm>
            <a:off x="321198" y="1885359"/>
            <a:ext cx="48228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Rome “Zen2” Released 07 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August 7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Nominal Freq (2.6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Genoa “Zen4”  Released 1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0 November 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Nominal Freq (2.4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u="none" strike="noStrike" dirty="0">
              <a:solidFill>
                <a:srgbClr val="040C28"/>
              </a:solidFill>
              <a:effectLst/>
              <a:latin typeface="Google 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0C28"/>
              </a:solidFill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Genoa draws more power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Each application has a different “power draw signature”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C6AB2-9C1E-03D6-E6B5-0D0D2508492F}"/>
              </a:ext>
            </a:extLst>
          </p:cNvPr>
          <p:cNvSpPr txBox="1"/>
          <p:nvPr/>
        </p:nvSpPr>
        <p:spPr>
          <a:xfrm>
            <a:off x="10428051" y="51653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oogle Shape;460;p20">
            <a:extLst>
              <a:ext uri="{FF2B5EF4-FFF2-40B4-BE49-F238E27FC236}">
                <a16:creationId xmlns:a16="http://schemas.microsoft.com/office/drawing/2014/main" id="{5CB0E28A-4374-F1A8-FBA6-65C9504072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9000" y="628650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6B1D5D-7BFD-6F0A-1625-4E0021C3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387545" y="60231"/>
            <a:ext cx="6797768" cy="67977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E772979-BF9B-4DDC-7516-38A01A66D192}"/>
              </a:ext>
            </a:extLst>
          </p:cNvPr>
          <p:cNvSpPr txBox="1">
            <a:spLocks/>
          </p:cNvSpPr>
          <p:nvPr/>
        </p:nvSpPr>
        <p:spPr>
          <a:xfrm>
            <a:off x="88556" y="178893"/>
            <a:ext cx="4822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Dynamic Voltage Frequency Scaling on </a:t>
            </a:r>
            <a:r>
              <a:rPr lang="en-US" dirty="0" err="1"/>
              <a:t>Snellius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/>
              <a:t>To boost, or not too boost, 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1510062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76263-FA88-03A1-8AE1-9773864BBE8A}"/>
              </a:ext>
            </a:extLst>
          </p:cNvPr>
          <p:cNvSpPr txBox="1"/>
          <p:nvPr/>
        </p:nvSpPr>
        <p:spPr>
          <a:xfrm>
            <a:off x="321198" y="1885359"/>
            <a:ext cx="48228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Rome “Zen2” Released 07 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August 7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Nominal Freq (2.6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Genoa “Zen4”  Released 1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0 November 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Nominal Freq (2.4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0C28"/>
              </a:solidFill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Genoa is more performant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More Logical cores to devote to problem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040C28"/>
              </a:solidFill>
              <a:latin typeface="Google Sans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In the 3 cases, Boost does not have the similar effect in performance vs power draw. i.e. its performance increase is flat as compared to its power draw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C6AB2-9C1E-03D6-E6B5-0D0D2508492F}"/>
              </a:ext>
            </a:extLst>
          </p:cNvPr>
          <p:cNvSpPr txBox="1"/>
          <p:nvPr/>
        </p:nvSpPr>
        <p:spPr>
          <a:xfrm>
            <a:off x="10428051" y="51653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oogle Shape;460;p20">
            <a:extLst>
              <a:ext uri="{FF2B5EF4-FFF2-40B4-BE49-F238E27FC236}">
                <a16:creationId xmlns:a16="http://schemas.microsoft.com/office/drawing/2014/main" id="{5CB0E28A-4374-F1A8-FBA6-65C9504072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9000" y="628650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6B1D5D-7BFD-6F0A-1625-4E0021C3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387545" y="60231"/>
            <a:ext cx="6797768" cy="67977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E772979-BF9B-4DDC-7516-38A01A66D192}"/>
              </a:ext>
            </a:extLst>
          </p:cNvPr>
          <p:cNvSpPr txBox="1">
            <a:spLocks/>
          </p:cNvSpPr>
          <p:nvPr/>
        </p:nvSpPr>
        <p:spPr>
          <a:xfrm>
            <a:off x="88556" y="178893"/>
            <a:ext cx="4822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Dynamic Voltage Frequency Scaling on </a:t>
            </a:r>
            <a:r>
              <a:rPr lang="en-US" dirty="0" err="1"/>
              <a:t>Snellius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/>
              <a:t>To boost, or not too boost, that is the question</a:t>
            </a:r>
          </a:p>
        </p:txBody>
      </p:sp>
    </p:spTree>
    <p:extLst>
      <p:ext uri="{BB962C8B-B14F-4D97-AF65-F5344CB8AC3E}">
        <p14:creationId xmlns:p14="http://schemas.microsoft.com/office/powerpoint/2010/main" val="1067734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B9C6AB2-9C1E-03D6-E6B5-0D0D2508492F}"/>
              </a:ext>
            </a:extLst>
          </p:cNvPr>
          <p:cNvSpPr txBox="1"/>
          <p:nvPr/>
        </p:nvSpPr>
        <p:spPr>
          <a:xfrm>
            <a:off x="10428051" y="51653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4" name="Google Shape;460;p20">
            <a:extLst>
              <a:ext uri="{FF2B5EF4-FFF2-40B4-BE49-F238E27FC236}">
                <a16:creationId xmlns:a16="http://schemas.microsoft.com/office/drawing/2014/main" id="{5CB0E28A-4374-F1A8-FBA6-65C95040729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049000" y="6286500"/>
            <a:ext cx="11430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36B1D5D-7BFD-6F0A-1625-4E0021C3D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/>
          <a:stretch/>
        </p:blipFill>
        <p:spPr>
          <a:xfrm>
            <a:off x="5387545" y="60231"/>
            <a:ext cx="6797768" cy="6797768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4E772979-BF9B-4DDC-7516-38A01A66D192}"/>
              </a:ext>
            </a:extLst>
          </p:cNvPr>
          <p:cNvSpPr txBox="1">
            <a:spLocks/>
          </p:cNvSpPr>
          <p:nvPr/>
        </p:nvSpPr>
        <p:spPr>
          <a:xfrm>
            <a:off x="88556" y="178893"/>
            <a:ext cx="48228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n-US" dirty="0"/>
              <a:t>Dynamic Voltage Frequency Scaling on </a:t>
            </a:r>
            <a:r>
              <a:rPr lang="en-US" dirty="0" err="1"/>
              <a:t>Snellius</a:t>
            </a:r>
            <a:r>
              <a:rPr lang="en-US" dirty="0"/>
              <a:t>:</a:t>
            </a:r>
            <a:br>
              <a:rPr lang="en-US" dirty="0"/>
            </a:br>
            <a:r>
              <a:rPr lang="en-US" sz="2400" dirty="0"/>
              <a:t>To boost, or not too boost, that is the question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0993D-C96B-DC77-E7B5-9B8FA3AF1007}"/>
              </a:ext>
            </a:extLst>
          </p:cNvPr>
          <p:cNvSpPr txBox="1"/>
          <p:nvPr/>
        </p:nvSpPr>
        <p:spPr>
          <a:xfrm>
            <a:off x="321198" y="1885359"/>
            <a:ext cx="49106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Rome “Zen2” Released 07 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August 7 2019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Nominal Freq (2.6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Genoa “Zen4”  Released 1</a:t>
            </a:r>
            <a:r>
              <a:rPr lang="en-US" b="0" i="0" u="none" strike="noStrike" dirty="0">
                <a:solidFill>
                  <a:srgbClr val="040C28"/>
                </a:solidFill>
                <a:effectLst/>
                <a:latin typeface="Google Sans"/>
              </a:rPr>
              <a:t>0 November 2022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Nominal Freq (2.4 </a:t>
            </a:r>
            <a:r>
              <a:rPr lang="en-US" dirty="0" err="1"/>
              <a:t>Ghz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40C28"/>
              </a:solidFill>
              <a:latin typeface="Google Sans"/>
            </a:endParaRPr>
          </a:p>
          <a:p>
            <a:r>
              <a:rPr lang="en-US" dirty="0">
                <a:solidFill>
                  <a:srgbClr val="040C28"/>
                </a:solidFill>
                <a:latin typeface="Google Sans"/>
              </a:rPr>
              <a:t>Observations: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Genoa is more energy efficient.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rgbClr val="040C28"/>
                </a:solidFill>
                <a:latin typeface="Google Sans"/>
              </a:rPr>
              <a:t>Each application has its own energy minimum.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rgbClr val="040C28"/>
                </a:solidFill>
                <a:latin typeface="Google Sans"/>
              </a:rPr>
              <a:t>DVFS “by hand” is HARD!!!!!!!</a:t>
            </a:r>
          </a:p>
        </p:txBody>
      </p:sp>
    </p:spTree>
    <p:extLst>
      <p:ext uri="{BB962C8B-B14F-4D97-AF65-F5344CB8AC3E}">
        <p14:creationId xmlns:p14="http://schemas.microsoft.com/office/powerpoint/2010/main" val="2328541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4240</TotalTime>
  <Words>453</Words>
  <Application>Microsoft Macintosh PowerPoint</Application>
  <PresentationFormat>Widescreen</PresentationFormat>
  <Paragraphs>75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-webkit-standard</vt:lpstr>
      <vt:lpstr>Arial</vt:lpstr>
      <vt:lpstr>Calibri</vt:lpstr>
      <vt:lpstr>Calibri Light</vt:lpstr>
      <vt:lpstr>Cambria Math</vt:lpstr>
      <vt:lpstr>Google Sans</vt:lpstr>
      <vt:lpstr>Inter</vt:lpstr>
      <vt:lpstr>Roboto</vt:lpstr>
      <vt:lpstr>Office Theme</vt:lpstr>
      <vt:lpstr>Energy Aware Simulations</vt:lpstr>
      <vt:lpstr>https://ondemand.snellius.surf.nl/</vt:lpstr>
      <vt:lpstr>https://github.com/sara-nl/energy-efficient-computing</vt:lpstr>
      <vt:lpstr>PowerPoint Presentation</vt:lpstr>
      <vt:lpstr>Power scales with CPU Frequency</vt:lpstr>
      <vt:lpstr>PowerPoint Presentation</vt:lpstr>
      <vt:lpstr>PowerPoint Presentation</vt:lpstr>
      <vt:lpstr>PowerPoint Presentation</vt:lpstr>
      <vt:lpstr>PowerPoint Presentation</vt:lpstr>
      <vt:lpstr>Application Optimization via EAR Policies</vt:lpstr>
      <vt:lpstr>CPU Application characterization</vt:lpstr>
      <vt:lpstr>Application characterization/optimization</vt:lpstr>
      <vt:lpstr>Energy Aware Runtime (EAR) Energy Aware Runtime (EAR) package provides an energy management framework for super computers.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Czaja</dc:creator>
  <cp:lastModifiedBy>Benjamin Czaja</cp:lastModifiedBy>
  <cp:revision>112</cp:revision>
  <dcterms:created xsi:type="dcterms:W3CDTF">2023-01-23T14:07:37Z</dcterms:created>
  <dcterms:modified xsi:type="dcterms:W3CDTF">2024-04-18T06:57:19Z</dcterms:modified>
</cp:coreProperties>
</file>