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aven Pro" pitchFamily="2" charset="77"/>
      <p:regular r:id="rId8"/>
      <p:bold r:id="rId9"/>
    </p:embeddedFont>
    <p:embeddedFont>
      <p:font typeface="Nunito" pitchFamily="2" charset="77"/>
      <p:regular r:id="rId10"/>
      <p:bold r:id="rId11"/>
      <p:italic r:id="rId12"/>
      <p:boldItalic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5FD4D1-2245-4FEC-9C84-470AD23CCB02}">
  <a:tblStyle styleId="{0B5FD4D1-2245-4FEC-9C84-470AD23CCB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643"/>
  </p:normalViewPr>
  <p:slideViewPr>
    <p:cSldViewPr snapToGrid="0">
      <p:cViewPr varScale="1">
        <p:scale>
          <a:sx n="154" d="100"/>
          <a:sy n="154" d="100"/>
        </p:scale>
        <p:origin x="3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60434514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60434514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Total unemployed in 2019 :87230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Total unemployed in 2020: 236926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60434514a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60434514a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a6323e1892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a6323e1892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Women unemployed 2020=119082</a:t>
            </a:r>
            <a:endParaRPr sz="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Men unemployed 2020 = 117844</a:t>
            </a:r>
            <a:endParaRPr sz="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Women unemployed 2019=48624</a:t>
            </a:r>
            <a:endParaRPr sz="3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6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Men unemployed 2019 = 38606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60434514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60434514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How did unemployment in Barcelona change between 2019 and 2020?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global picture: 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063" y="2495550"/>
            <a:ext cx="331649" cy="38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25" y="2960900"/>
            <a:ext cx="331649" cy="38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975" y="2030200"/>
            <a:ext cx="331649" cy="38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850" y="2391162"/>
            <a:ext cx="331649" cy="38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875" y="3008350"/>
            <a:ext cx="331649" cy="38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775" y="2004300"/>
            <a:ext cx="331649" cy="38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225" y="2539024"/>
            <a:ext cx="367150" cy="46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2875" y="3034824"/>
            <a:ext cx="367150" cy="46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800" y="1797962"/>
            <a:ext cx="367150" cy="46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375" y="2343487"/>
            <a:ext cx="367150" cy="46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950" y="3382524"/>
            <a:ext cx="367150" cy="46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0850" y="3557674"/>
            <a:ext cx="367150" cy="46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2500" y="2780324"/>
            <a:ext cx="367150" cy="46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225" y="3498812"/>
            <a:ext cx="331649" cy="38915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4"/>
          <p:cNvSpPr txBox="1"/>
          <p:nvPr/>
        </p:nvSpPr>
        <p:spPr>
          <a:xfrm>
            <a:off x="5180575" y="4372475"/>
            <a:ext cx="2437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3C78D8"/>
                </a:solidFill>
                <a:latin typeface="Nunito"/>
                <a:ea typeface="Nunito"/>
                <a:cs typeface="Nunito"/>
                <a:sym typeface="Nunito"/>
              </a:rPr>
              <a:t>2020</a:t>
            </a:r>
            <a:endParaRPr sz="3400" b="1">
              <a:solidFill>
                <a:srgbClr val="3C78D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236.920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4801" y="1752482"/>
            <a:ext cx="331626" cy="41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5900" y="1905728"/>
            <a:ext cx="331625" cy="37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7026" y="2170757"/>
            <a:ext cx="331626" cy="41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1801" y="2715282"/>
            <a:ext cx="331626" cy="41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7001" y="2987007"/>
            <a:ext cx="331626" cy="41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7988" y="2224219"/>
            <a:ext cx="331626" cy="41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2476" y="3225994"/>
            <a:ext cx="331626" cy="41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9576" y="3684782"/>
            <a:ext cx="331626" cy="41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8751" y="2752744"/>
            <a:ext cx="331626" cy="41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6176" y="3427957"/>
            <a:ext cx="331626" cy="41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5463" y="2523532"/>
            <a:ext cx="331626" cy="41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0876" y="1687482"/>
            <a:ext cx="331626" cy="41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0201" y="3148857"/>
            <a:ext cx="331626" cy="41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7526" y="2170757"/>
            <a:ext cx="331626" cy="41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4676" y="3746932"/>
            <a:ext cx="331626" cy="41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1763" y="3210094"/>
            <a:ext cx="331626" cy="41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5125" y="2995528"/>
            <a:ext cx="331625" cy="37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2550" y="2569978"/>
            <a:ext cx="331625" cy="37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7125" y="3259816"/>
            <a:ext cx="331625" cy="37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2225" y="3679228"/>
            <a:ext cx="331625" cy="37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7125" y="3769466"/>
            <a:ext cx="331625" cy="37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6762" y="2709066"/>
            <a:ext cx="331625" cy="37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4537" y="3567128"/>
            <a:ext cx="331625" cy="37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300" y="1912516"/>
            <a:ext cx="331625" cy="37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3700" y="3182478"/>
            <a:ext cx="331625" cy="37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4600" y="2750141"/>
            <a:ext cx="331625" cy="37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7850" y="1671291"/>
            <a:ext cx="331625" cy="37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0051" y="2256919"/>
            <a:ext cx="331626" cy="41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4200" y="2173541"/>
            <a:ext cx="331625" cy="37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9037" y="2780503"/>
            <a:ext cx="331625" cy="37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2512" y="2378528"/>
            <a:ext cx="331625" cy="37319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4"/>
          <p:cNvSpPr/>
          <p:nvPr/>
        </p:nvSpPr>
        <p:spPr>
          <a:xfrm>
            <a:off x="3565825" y="1708250"/>
            <a:ext cx="1449600" cy="72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</a:t>
            </a:r>
            <a:r>
              <a:rPr lang="en" b="1">
                <a:solidFill>
                  <a:srgbClr val="FFFFFF"/>
                </a:solidFill>
              </a:rPr>
              <a:t>+ 172 %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31" name="Google Shape;331;p14"/>
          <p:cNvSpPr txBox="1"/>
          <p:nvPr/>
        </p:nvSpPr>
        <p:spPr>
          <a:xfrm>
            <a:off x="1090375" y="4411225"/>
            <a:ext cx="2437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3C78D8"/>
                </a:solidFill>
                <a:latin typeface="Nunito"/>
                <a:ea typeface="Nunito"/>
                <a:cs typeface="Nunito"/>
                <a:sym typeface="Nunito"/>
              </a:rPr>
              <a:t>2019</a:t>
            </a:r>
            <a:endParaRPr sz="3400" b="1">
              <a:solidFill>
                <a:srgbClr val="3C78D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87.230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it affect genders similarly? </a:t>
            </a:r>
            <a:endParaRPr/>
          </a:p>
        </p:txBody>
      </p:sp>
      <p:pic>
        <p:nvPicPr>
          <p:cNvPr id="337" name="Google Shape;33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25" y="3429325"/>
            <a:ext cx="1062876" cy="12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900" y="2061475"/>
            <a:ext cx="1014667" cy="12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5"/>
          <p:cNvSpPr txBox="1"/>
          <p:nvPr/>
        </p:nvSpPr>
        <p:spPr>
          <a:xfrm>
            <a:off x="1015975" y="1251350"/>
            <a:ext cx="2437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3C78D8"/>
                </a:solidFill>
                <a:latin typeface="Nunito"/>
                <a:ea typeface="Nunito"/>
                <a:cs typeface="Nunito"/>
                <a:sym typeface="Nunito"/>
              </a:rPr>
              <a:t>2019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15"/>
          <p:cNvSpPr/>
          <p:nvPr/>
        </p:nvSpPr>
        <p:spPr>
          <a:xfrm>
            <a:off x="2219800" y="3505525"/>
            <a:ext cx="936900" cy="571800"/>
          </a:xfrm>
          <a:prstGeom prst="wedgeRectCallout">
            <a:avLst>
              <a:gd name="adj1" fmla="val -55318"/>
              <a:gd name="adj2" fmla="val 80745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48.624</a:t>
            </a:r>
            <a:endParaRPr sz="12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56 %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15"/>
          <p:cNvSpPr/>
          <p:nvPr/>
        </p:nvSpPr>
        <p:spPr>
          <a:xfrm>
            <a:off x="1199500" y="1925450"/>
            <a:ext cx="936900" cy="571800"/>
          </a:xfrm>
          <a:prstGeom prst="wedgeRectCallout">
            <a:avLst>
              <a:gd name="adj1" fmla="val 78001"/>
              <a:gd name="adj2" fmla="val 33390"/>
            </a:avLst>
          </a:prstGeom>
          <a:solidFill>
            <a:srgbClr val="57CFB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38.606</a:t>
            </a:r>
            <a:endParaRPr sz="12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44 %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15"/>
          <p:cNvSpPr txBox="1"/>
          <p:nvPr/>
        </p:nvSpPr>
        <p:spPr>
          <a:xfrm>
            <a:off x="4745950" y="1251350"/>
            <a:ext cx="2437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3C78D8"/>
                </a:solidFill>
                <a:latin typeface="Nunito"/>
                <a:ea typeface="Nunito"/>
                <a:cs typeface="Nunito"/>
                <a:sym typeface="Nunito"/>
              </a:rPr>
              <a:t>2020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15"/>
          <p:cNvSpPr/>
          <p:nvPr/>
        </p:nvSpPr>
        <p:spPr>
          <a:xfrm>
            <a:off x="5949775" y="3505525"/>
            <a:ext cx="936900" cy="571800"/>
          </a:xfrm>
          <a:prstGeom prst="wedgeRectCallout">
            <a:avLst>
              <a:gd name="adj1" fmla="val -55318"/>
              <a:gd name="adj2" fmla="val 80745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119.082</a:t>
            </a:r>
            <a:endParaRPr sz="12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50 %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15"/>
          <p:cNvSpPr/>
          <p:nvPr/>
        </p:nvSpPr>
        <p:spPr>
          <a:xfrm>
            <a:off x="4933300" y="1925450"/>
            <a:ext cx="936900" cy="571800"/>
          </a:xfrm>
          <a:prstGeom prst="wedgeRectCallout">
            <a:avLst>
              <a:gd name="adj1" fmla="val 78001"/>
              <a:gd name="adj2" fmla="val 33390"/>
            </a:avLst>
          </a:prstGeom>
          <a:solidFill>
            <a:srgbClr val="57CFB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117.844</a:t>
            </a:r>
            <a:endParaRPr sz="12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50 %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5" name="Google Shape;34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3475" y="2061476"/>
            <a:ext cx="1014675" cy="1279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3850" y="3378676"/>
            <a:ext cx="1108286" cy="12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it affect genders similarly?</a:t>
            </a:r>
            <a:endParaRPr/>
          </a:p>
        </p:txBody>
      </p:sp>
      <p:sp>
        <p:nvSpPr>
          <p:cNvPr id="352" name="Google Shape;352;p16"/>
          <p:cNvSpPr txBox="1">
            <a:spLocks noGrp="1"/>
          </p:cNvSpPr>
          <p:nvPr>
            <p:ph type="body" idx="1"/>
          </p:nvPr>
        </p:nvSpPr>
        <p:spPr>
          <a:xfrm>
            <a:off x="7575900" y="374025"/>
            <a:ext cx="15681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600"/>
          </a:p>
        </p:txBody>
      </p:sp>
      <p:pic>
        <p:nvPicPr>
          <p:cNvPr id="353" name="Google Shape;3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25" y="3429325"/>
            <a:ext cx="1062876" cy="12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900" y="2061475"/>
            <a:ext cx="1014667" cy="12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6"/>
          <p:cNvSpPr txBox="1"/>
          <p:nvPr/>
        </p:nvSpPr>
        <p:spPr>
          <a:xfrm>
            <a:off x="1015975" y="1251350"/>
            <a:ext cx="2437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3C78D8"/>
                </a:solidFill>
                <a:latin typeface="Nunito"/>
                <a:ea typeface="Nunito"/>
                <a:cs typeface="Nunito"/>
                <a:sym typeface="Nunito"/>
              </a:rPr>
              <a:t>2019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2219800" y="3505525"/>
            <a:ext cx="936900" cy="571800"/>
          </a:xfrm>
          <a:prstGeom prst="wedgeRectCallout">
            <a:avLst>
              <a:gd name="adj1" fmla="val -55318"/>
              <a:gd name="adj2" fmla="val 80745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48.624</a:t>
            </a:r>
            <a:endParaRPr sz="12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16"/>
          <p:cNvSpPr/>
          <p:nvPr/>
        </p:nvSpPr>
        <p:spPr>
          <a:xfrm>
            <a:off x="1199500" y="1925450"/>
            <a:ext cx="936900" cy="571800"/>
          </a:xfrm>
          <a:prstGeom prst="wedgeRectCallout">
            <a:avLst>
              <a:gd name="adj1" fmla="val 78001"/>
              <a:gd name="adj2" fmla="val 33390"/>
            </a:avLst>
          </a:prstGeom>
          <a:solidFill>
            <a:srgbClr val="57CF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38.606</a:t>
            </a:r>
            <a:endParaRPr sz="12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16"/>
          <p:cNvSpPr txBox="1"/>
          <p:nvPr/>
        </p:nvSpPr>
        <p:spPr>
          <a:xfrm>
            <a:off x="5431750" y="1251350"/>
            <a:ext cx="2437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3C78D8"/>
                </a:solidFill>
                <a:latin typeface="Nunito"/>
                <a:ea typeface="Nunito"/>
                <a:cs typeface="Nunito"/>
                <a:sym typeface="Nunito"/>
              </a:rPr>
              <a:t>2020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16"/>
          <p:cNvSpPr/>
          <p:nvPr/>
        </p:nvSpPr>
        <p:spPr>
          <a:xfrm>
            <a:off x="6635575" y="3505525"/>
            <a:ext cx="936900" cy="571800"/>
          </a:xfrm>
          <a:prstGeom prst="wedgeRectCallout">
            <a:avLst>
              <a:gd name="adj1" fmla="val -55318"/>
              <a:gd name="adj2" fmla="val 80745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119.082</a:t>
            </a:r>
            <a:endParaRPr sz="12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16"/>
          <p:cNvSpPr/>
          <p:nvPr/>
        </p:nvSpPr>
        <p:spPr>
          <a:xfrm>
            <a:off x="5619100" y="1925450"/>
            <a:ext cx="936900" cy="571800"/>
          </a:xfrm>
          <a:prstGeom prst="wedgeRectCallout">
            <a:avLst>
              <a:gd name="adj1" fmla="val 78001"/>
              <a:gd name="adj2" fmla="val 33390"/>
            </a:avLst>
          </a:prstGeom>
          <a:solidFill>
            <a:srgbClr val="57CF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117.844</a:t>
            </a:r>
            <a:endParaRPr sz="12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1" name="Google Shape;36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9275" y="2061476"/>
            <a:ext cx="1014675" cy="1279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9650" y="3378676"/>
            <a:ext cx="1108286" cy="12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6"/>
          <p:cNvSpPr/>
          <p:nvPr/>
        </p:nvSpPr>
        <p:spPr>
          <a:xfrm>
            <a:off x="3718225" y="2241650"/>
            <a:ext cx="1449600" cy="72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7CFB3"/>
          </a:solidFill>
          <a:ln w="9525" cap="flat" cmpd="sng">
            <a:solidFill>
              <a:srgbClr val="57C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</a:t>
            </a:r>
            <a:r>
              <a:rPr lang="en" b="1">
                <a:solidFill>
                  <a:srgbClr val="FFFFFF"/>
                </a:solidFill>
              </a:rPr>
              <a:t>+ 205  %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64" name="Google Shape;364;p16"/>
          <p:cNvSpPr/>
          <p:nvPr/>
        </p:nvSpPr>
        <p:spPr>
          <a:xfrm>
            <a:off x="3718225" y="3689450"/>
            <a:ext cx="1449600" cy="72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</a:rPr>
              <a:t>   + 144  %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it before or after the lockdown?</a:t>
            </a:r>
            <a:endParaRPr/>
          </a:p>
        </p:txBody>
      </p:sp>
      <p:sp>
        <p:nvSpPr>
          <p:cNvPr id="370" name="Google Shape;370;p17"/>
          <p:cNvSpPr/>
          <p:nvPr/>
        </p:nvSpPr>
        <p:spPr>
          <a:xfrm>
            <a:off x="2791575" y="1736425"/>
            <a:ext cx="207025" cy="560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6D9EEB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6D9EEB"/>
                </a:solidFill>
                <a:latin typeface="Arial"/>
              </a:rPr>
              <a:t>1</a:t>
            </a:r>
          </a:p>
        </p:txBody>
      </p:sp>
      <p:sp>
        <p:nvSpPr>
          <p:cNvPr id="371" name="Google Shape;371;p17"/>
          <p:cNvSpPr/>
          <p:nvPr/>
        </p:nvSpPr>
        <p:spPr>
          <a:xfrm>
            <a:off x="2785437" y="2961175"/>
            <a:ext cx="371704" cy="560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6D9EEB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6D9EEB"/>
                </a:solidFill>
                <a:latin typeface="Arial"/>
              </a:rPr>
              <a:t>2</a:t>
            </a:r>
          </a:p>
        </p:txBody>
      </p:sp>
      <p:sp>
        <p:nvSpPr>
          <p:cNvPr id="372" name="Google Shape;372;p17"/>
          <p:cNvSpPr/>
          <p:nvPr/>
        </p:nvSpPr>
        <p:spPr>
          <a:xfrm>
            <a:off x="2791575" y="4113250"/>
            <a:ext cx="367783" cy="5695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6D9EEB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6D9EEB"/>
                </a:solidFill>
                <a:latin typeface="Arial"/>
              </a:rPr>
              <a:t>3</a:t>
            </a:r>
          </a:p>
        </p:txBody>
      </p:sp>
      <p:sp>
        <p:nvSpPr>
          <p:cNvPr id="373" name="Google Shape;373;p17"/>
          <p:cNvSpPr txBox="1"/>
          <p:nvPr/>
        </p:nvSpPr>
        <p:spPr>
          <a:xfrm>
            <a:off x="2187650" y="2033475"/>
            <a:ext cx="518400" cy="23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4" name="Google Shape;3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155" y="1896845"/>
            <a:ext cx="121170" cy="151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110" y="2077872"/>
            <a:ext cx="121170" cy="151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999" y="1715818"/>
            <a:ext cx="121170" cy="151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334" y="1856237"/>
            <a:ext cx="121170" cy="151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136" y="2096331"/>
            <a:ext cx="121170" cy="151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460" y="1705742"/>
            <a:ext cx="121170" cy="151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698" y="1913757"/>
            <a:ext cx="134140" cy="18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7319" y="2106630"/>
            <a:ext cx="134140" cy="18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279" y="1625474"/>
            <a:ext cx="134140" cy="18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000" y="1837690"/>
            <a:ext cx="134140" cy="18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638" y="2241890"/>
            <a:ext cx="134140" cy="18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334" y="2310026"/>
            <a:ext cx="134140" cy="18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504" y="2007626"/>
            <a:ext cx="134140" cy="18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149" y="2287128"/>
            <a:ext cx="121170" cy="151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3694" y="2796705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6685" y="2849988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7144" y="2942138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6803" y="3131468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1178" y="3225946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2725" y="2960727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4769" y="3309041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8275" y="3468560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2794" y="3144493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8339" y="3379263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1034" y="3064797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7038" y="2774104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2750" y="3282221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6964" y="2942138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9401" y="3490170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7981" y="3303513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1689" y="3228909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4071" y="3080946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1377" y="3320801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9963" y="3466630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8838" y="3498005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6011" y="3129307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4013" y="3427653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7605" y="2852348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8113" y="3293911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5643" y="3143588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5370" y="2768475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1247" y="2972096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5808" y="2943106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7977" y="3154145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4936" y="3014380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9894" y="4015905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2885" y="4069188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3344" y="4161338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3003" y="4350668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7378" y="4445146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8925" y="4179927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0969" y="4528241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4475" y="4687760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994" y="4363693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4539" y="4598463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7234" y="4283997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3238" y="3993304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8950" y="4501421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3164" y="4161338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5601" y="4709370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4181" y="4522713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7889" y="4448109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0271" y="4300146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7577" y="4540001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6163" y="4685830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5038" y="4717205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2211" y="4348507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0213" y="4646853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3805" y="4071548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4313" y="4513111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1843" y="4362788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1570" y="3987675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7447" y="4191296"/>
            <a:ext cx="120280" cy="14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2008" y="4162306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4177" y="4373345"/>
            <a:ext cx="120279" cy="1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1136" y="4233580"/>
            <a:ext cx="120279" cy="129759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17"/>
          <p:cNvSpPr/>
          <p:nvPr/>
        </p:nvSpPr>
        <p:spPr>
          <a:xfrm>
            <a:off x="3680750" y="1551850"/>
            <a:ext cx="771600" cy="332400"/>
          </a:xfrm>
          <a:prstGeom prst="wedgeRectCallout">
            <a:avLst>
              <a:gd name="adj1" fmla="val 77303"/>
              <a:gd name="adj2" fmla="val 42423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96.674</a:t>
            </a:r>
            <a:endParaRPr sz="11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1" name="Google Shape;451;p17"/>
          <p:cNvSpPr/>
          <p:nvPr/>
        </p:nvSpPr>
        <p:spPr>
          <a:xfrm>
            <a:off x="3680750" y="2618525"/>
            <a:ext cx="807900" cy="332400"/>
          </a:xfrm>
          <a:prstGeom prst="wedgeRectCallout">
            <a:avLst>
              <a:gd name="adj1" fmla="val 77225"/>
              <a:gd name="adj2" fmla="val 4601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225.861</a:t>
            </a:r>
            <a:endParaRPr sz="11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2" name="Google Shape;452;p17"/>
          <p:cNvSpPr/>
          <p:nvPr/>
        </p:nvSpPr>
        <p:spPr>
          <a:xfrm>
            <a:off x="3680749" y="3739150"/>
            <a:ext cx="847200" cy="332400"/>
          </a:xfrm>
          <a:prstGeom prst="wedgeRectCallout">
            <a:avLst>
              <a:gd name="adj1" fmla="val 77795"/>
              <a:gd name="adj2" fmla="val 45318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236.926</a:t>
            </a:r>
            <a:endParaRPr sz="11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3" name="Google Shape;453;p17"/>
          <p:cNvSpPr txBox="1"/>
          <p:nvPr/>
        </p:nvSpPr>
        <p:spPr>
          <a:xfrm>
            <a:off x="2247775" y="1836325"/>
            <a:ext cx="371700" cy="2090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endParaRPr sz="200" b="1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endParaRPr sz="1900" b="1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ime</a:t>
            </a:r>
            <a:endParaRPr sz="1900" b="1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endParaRPr sz="1900" b="1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endParaRPr sz="1900" b="1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endParaRPr sz="1900" b="1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endParaRPr sz="1900" b="1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4" name="Google Shape;454;p17"/>
          <p:cNvSpPr/>
          <p:nvPr/>
        </p:nvSpPr>
        <p:spPr>
          <a:xfrm rot="8953776">
            <a:off x="5804432" y="2247909"/>
            <a:ext cx="686084" cy="931707"/>
          </a:xfrm>
          <a:prstGeom prst="bentArrow">
            <a:avLst>
              <a:gd name="adj1" fmla="val 32447"/>
              <a:gd name="adj2" fmla="val 25000"/>
              <a:gd name="adj3" fmla="val 25000"/>
              <a:gd name="adj4" fmla="val 4375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7"/>
          <p:cNvSpPr/>
          <p:nvPr/>
        </p:nvSpPr>
        <p:spPr>
          <a:xfrm rot="8953776">
            <a:off x="5873857" y="3519084"/>
            <a:ext cx="686084" cy="931707"/>
          </a:xfrm>
          <a:prstGeom prst="bentArrow">
            <a:avLst>
              <a:gd name="adj1" fmla="val 32447"/>
              <a:gd name="adj2" fmla="val 25000"/>
              <a:gd name="adj3" fmla="val 25000"/>
              <a:gd name="adj4" fmla="val 4375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7"/>
          <p:cNvSpPr txBox="1"/>
          <p:nvPr/>
        </p:nvSpPr>
        <p:spPr>
          <a:xfrm>
            <a:off x="6322425" y="2197350"/>
            <a:ext cx="11055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+134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800" b="1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%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7" name="Google Shape;457;p17"/>
          <p:cNvSpPr txBox="1"/>
          <p:nvPr/>
        </p:nvSpPr>
        <p:spPr>
          <a:xfrm>
            <a:off x="6474825" y="3309513"/>
            <a:ext cx="11055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+4.8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800" b="1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%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Macintosh PowerPoint</Application>
  <PresentationFormat>Presentación en pantalla (16:9)</PresentationFormat>
  <Paragraphs>51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Verdana</vt:lpstr>
      <vt:lpstr>Maven Pro</vt:lpstr>
      <vt:lpstr>Nunito</vt:lpstr>
      <vt:lpstr>Momentum</vt:lpstr>
      <vt:lpstr>How did unemployment in Barcelona change between 2019 and 2020?</vt:lpstr>
      <vt:lpstr>Let’s start with the global picture: </vt:lpstr>
      <vt:lpstr>Did it affect genders similarly? </vt:lpstr>
      <vt:lpstr>Did it affect genders similarly?</vt:lpstr>
      <vt:lpstr>Was it before or after the lockdown?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did unemployment in Barcelona change between 2019 and 2020?</dc:title>
  <cp:lastModifiedBy>Microsoft Office User</cp:lastModifiedBy>
  <cp:revision>1</cp:revision>
  <dcterms:modified xsi:type="dcterms:W3CDTF">2020-10-30T08:31:46Z</dcterms:modified>
</cp:coreProperties>
</file>