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4" r:id="rId6"/>
    <p:sldId id="312" r:id="rId7"/>
    <p:sldId id="313" r:id="rId8"/>
    <p:sldId id="314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D9F6DDFE-DA05-1340-9E4C-B223BEAD9A1A}">
          <p14:sldIdLst>
            <p14:sldId id="256"/>
            <p14:sldId id="264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5465">
          <p15:clr>
            <a:srgbClr val="A4A3A4"/>
          </p15:clr>
        </p15:guide>
        <p15:guide id="3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ouhlaris, Michael" initials="TM" lastIdx="47" clrIdx="0">
    <p:extLst>
      <p:ext uri="{19B8F6BF-5375-455C-9EA6-DF929625EA0E}">
        <p15:presenceInfo xmlns:p15="http://schemas.microsoft.com/office/powerpoint/2012/main" userId="Tsouhlaris, 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082"/>
    <a:srgbClr val="563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1" autoAdjust="0"/>
    <p:restoredTop sz="96264" autoAdjust="0"/>
  </p:normalViewPr>
  <p:slideViewPr>
    <p:cSldViewPr snapToGrid="0" snapToObjects="1">
      <p:cViewPr varScale="1">
        <p:scale>
          <a:sx n="80" d="100"/>
          <a:sy n="80" d="100"/>
        </p:scale>
        <p:origin x="1325" y="48"/>
      </p:cViewPr>
      <p:guideLst>
        <p:guide orient="horz" pos="2156"/>
        <p:guide pos="5465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-344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56CDF-086B-474F-BEF9-4CABEECB2E26}" type="datetimeFigureOut">
              <a:rPr lang="en-US" smtClean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597AD-DFDC-3846-A792-2604544DD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3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B3AF9-4EAF-7F4D-AC56-7732E0FF244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DD9FA-9A84-E143-86E3-47119075F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7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3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6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DD9FA-9A84-E143-86E3-47119075FC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7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0" i="1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422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Page With header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8234" y="6494329"/>
            <a:ext cx="385766" cy="365125"/>
          </a:xfrm>
        </p:spPr>
        <p:txBody>
          <a:bodyPr/>
          <a:lstStyle>
            <a:lvl1pPr>
              <a:defRPr sz="800"/>
            </a:lvl1pPr>
          </a:lstStyle>
          <a:p>
            <a:fld id="{32D4B517-E49B-41B6-9DBC-23634E0F1CD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86210" y="1124744"/>
            <a:ext cx="7571580" cy="52931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solidFill>
                  <a:srgbClr val="004D71"/>
                </a:solidFill>
                <a:latin typeface="Calibri" panose="020F0502020204030204" pitchFamily="34" charset="0"/>
              </a:defRPr>
            </a:lvl1pPr>
            <a:lvl2pPr>
              <a:defRPr sz="2000">
                <a:solidFill>
                  <a:srgbClr val="004D71"/>
                </a:solidFill>
                <a:latin typeface="Calibri" panose="020F0502020204030204" pitchFamily="34" charset="0"/>
              </a:defRPr>
            </a:lvl2pPr>
            <a:lvl3pPr>
              <a:defRPr sz="1800">
                <a:solidFill>
                  <a:srgbClr val="004D71"/>
                </a:solidFill>
                <a:latin typeface="Calibri" panose="020F0502020204030204" pitchFamily="34" charset="0"/>
              </a:defRPr>
            </a:lvl3pPr>
            <a:lvl4pPr>
              <a:defRPr sz="1600">
                <a:solidFill>
                  <a:srgbClr val="004D71"/>
                </a:solidFill>
                <a:latin typeface="Calibri" panose="020F0502020204030204" pitchFamily="34" charset="0"/>
              </a:defRPr>
            </a:lvl4pPr>
            <a:lvl5pPr marL="0" indent="1255713">
              <a:defRPr sz="1400">
                <a:solidFill>
                  <a:srgbClr val="004D7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CA" altLang="ko-KR" dirty="0" smtClean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199" y="138062"/>
            <a:ext cx="5432982" cy="878670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457200" indent="-457200" algn="l">
              <a:buFont typeface="Arial" panose="020B0604020202020204" pitchFamily="34" charset="0"/>
              <a:buNone/>
              <a:defRPr lang="en-CA" sz="2800" baseline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6616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2B6B-7FFE-FA46-BED3-315673870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alogue/proj/ITCD-RMTI/SAS-SAS/Documents/Services/Projects/Continuous%20Delivery%20Pipeline%20and%20DevOps/References/DSBCurrentAndEmergingTechnologies_20191231.xls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9338" y="1717199"/>
            <a:ext cx="7170942" cy="13467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Mapping the Department Application Capability Model to Technology Standards – how SAS and TA could help each other?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09331" y="5235058"/>
            <a:ext cx="5297171" cy="97680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1000" dirty="0" smtClean="0"/>
              <a:t>Claude Martel, Jean Lapierre, Marc-Andre Therrien, Keith Murphy, Nikolay Tsanov, Xenos Khan</a:t>
            </a:r>
          </a:p>
          <a:p>
            <a:pPr marL="0" indent="0" algn="ctr">
              <a:buNone/>
            </a:pPr>
            <a:r>
              <a:rPr lang="en-US" sz="1000" dirty="0" smtClean="0"/>
              <a:t>February 7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2020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847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2B6B-7FFE-FA46-BED3-31567387080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446088" y="277813"/>
            <a:ext cx="8229600" cy="665162"/>
          </a:xfrm>
        </p:spPr>
        <p:txBody>
          <a:bodyPr tIns="421200" anchor="ctr" anchorCtr="0">
            <a:normAutofit fontScale="90000"/>
          </a:bodyPr>
          <a:lstStyle/>
          <a:p>
            <a:pPr algn="l"/>
            <a:r>
              <a:rPr lang="en-CA" sz="2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Agenda (wide open-ended):</a:t>
            </a:r>
            <a:endParaRPr lang="en-US" sz="2800" dirty="0">
              <a:latin typeface="Verdana"/>
              <a:cs typeface="Verdan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573" y="1393373"/>
            <a:ext cx="8188045" cy="4304567"/>
          </a:xfrm>
          <a:prstGeom prst="rect">
            <a:avLst/>
          </a:prstGeom>
          <a:noFill/>
          <a:ln w="19050"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DevOps – mapping DevOps technologies to the appropriate standards (joint effort with Jeff Greco).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DevOps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mapping DevOps technologies to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capabilities as per </a:t>
            </a:r>
            <a:b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DACM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(joint effort with Jeff Greco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 see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anything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SAS’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 which they could reuse?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18717" y="7390493"/>
            <a:ext cx="2133600" cy="365125"/>
          </a:xfrm>
        </p:spPr>
        <p:txBody>
          <a:bodyPr/>
          <a:lstStyle/>
          <a:p>
            <a:fld id="{ABCE2B6B-7FFE-FA46-BED3-31567387080B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446088" y="277813"/>
            <a:ext cx="8229600" cy="561524"/>
          </a:xfrm>
        </p:spPr>
        <p:txBody>
          <a:bodyPr tIns="421200" anchor="ctr" anchorCtr="0">
            <a:normAutofit fontScale="90000"/>
          </a:bodyPr>
          <a:lstStyle/>
          <a:p>
            <a:pPr algn="l"/>
            <a:r>
              <a:rPr lang="en-CA" sz="2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 </a:t>
            </a:r>
            <a:r>
              <a:rPr lang="en-CA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DevOps technologies to the appropriate </a:t>
            </a:r>
            <a:r>
              <a:rPr lang="en-CA" sz="2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standards</a:t>
            </a:r>
            <a:br>
              <a:rPr lang="en-CA" sz="2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87" y="2292824"/>
            <a:ext cx="8204955" cy="3327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022" y="975812"/>
            <a:ext cx="8279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It’s a </a:t>
            </a:r>
            <a:r>
              <a:rPr lang="en-CA" dirty="0" err="1" smtClean="0"/>
              <a:t>WIP</a:t>
            </a:r>
            <a:r>
              <a:rPr lang="en-CA" dirty="0" smtClean="0"/>
              <a:t> in Excel format available at the link below. </a:t>
            </a:r>
          </a:p>
          <a:p>
            <a:r>
              <a:rPr lang="en-CA" dirty="0" smtClean="0"/>
              <a:t>Questions: </a:t>
            </a:r>
          </a:p>
          <a:p>
            <a:pPr marL="342900" indent="-342900">
              <a:buAutoNum type="arabicPeriod"/>
            </a:pPr>
            <a:r>
              <a:rPr lang="en-CA" dirty="0" smtClean="0"/>
              <a:t>How to have this list verified and corrected by TA?</a:t>
            </a:r>
          </a:p>
          <a:p>
            <a:pPr marL="342900" indent="-342900">
              <a:buAutoNum type="arabicPeriod"/>
            </a:pPr>
            <a:r>
              <a:rPr lang="en-CA" dirty="0" smtClean="0"/>
              <a:t>How to submit </a:t>
            </a:r>
            <a:r>
              <a:rPr lang="en-CA" dirty="0" smtClean="0"/>
              <a:t>a proposal to TA to standardize the </a:t>
            </a:r>
            <a:r>
              <a:rPr lang="en-CA" dirty="0" smtClean="0"/>
              <a:t>non-standardized </a:t>
            </a:r>
            <a:r>
              <a:rPr lang="en-CA" dirty="0" smtClean="0"/>
              <a:t>technologies; how should the proposal take form, </a:t>
            </a:r>
            <a:r>
              <a:rPr lang="en-CA" dirty="0" smtClean="0"/>
              <a:t>e.g. PowerPoint presentation, email, etc.?</a:t>
            </a:r>
          </a:p>
          <a:p>
            <a:r>
              <a:rPr lang="en-CA" u="sng" dirty="0">
                <a:hlinkClick r:id="rId4"/>
              </a:rPr>
              <a:t>http://dialogue/</a:t>
            </a:r>
            <a:r>
              <a:rPr lang="en-CA" u="sng" dirty="0" err="1">
                <a:hlinkClick r:id="rId4"/>
              </a:rPr>
              <a:t>proj</a:t>
            </a:r>
            <a:r>
              <a:rPr lang="en-CA" u="sng" dirty="0">
                <a:hlinkClick r:id="rId4"/>
              </a:rPr>
              <a:t>/</a:t>
            </a:r>
            <a:r>
              <a:rPr lang="en-CA" u="sng" dirty="0" err="1">
                <a:hlinkClick r:id="rId4"/>
              </a:rPr>
              <a:t>ITCD-RMTI</a:t>
            </a:r>
            <a:r>
              <a:rPr lang="en-CA" u="sng" dirty="0">
                <a:hlinkClick r:id="rId4"/>
              </a:rPr>
              <a:t>/SAS-SAS/Documents/Services/Projects/</a:t>
            </a:r>
            <a:r>
              <a:rPr lang="en-CA" u="sng" dirty="0" err="1">
                <a:hlinkClick r:id="rId4"/>
              </a:rPr>
              <a:t>Continuous%20Delivery%20Pipeline%20and%20DevOps</a:t>
            </a:r>
            <a:r>
              <a:rPr lang="en-CA" u="sng" dirty="0">
                <a:hlinkClick r:id="rId4"/>
              </a:rPr>
              <a:t>/References/</a:t>
            </a:r>
            <a:r>
              <a:rPr lang="en-CA" u="sng" dirty="0" err="1">
                <a:hlinkClick r:id="rId4"/>
              </a:rPr>
              <a:t>DSBCurrentAndEmergingTechnologies_20191231.xlsx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76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18717" y="7390493"/>
            <a:ext cx="2133600" cy="365125"/>
          </a:xfrm>
        </p:spPr>
        <p:txBody>
          <a:bodyPr/>
          <a:lstStyle/>
          <a:p>
            <a:fld id="{ABCE2B6B-7FFE-FA46-BED3-31567387080B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446088" y="277812"/>
            <a:ext cx="8229600" cy="1755703"/>
          </a:xfrm>
        </p:spPr>
        <p:txBody>
          <a:bodyPr tIns="421200" anchor="ctr" anchorCtr="0">
            <a:normAutofit fontScale="90000"/>
          </a:bodyPr>
          <a:lstStyle/>
          <a:p>
            <a:pPr algn="l"/>
            <a:r>
              <a:rPr lang="en-CA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DevOps – mapping DevOps </a:t>
            </a:r>
            <a:r>
              <a:rPr lang="en-CA" sz="2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technologies </a:t>
            </a:r>
            <a:r>
              <a:rPr lang="en-CA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capabilities as per </a:t>
            </a:r>
            <a:br>
              <a:rPr lang="en-CA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CA" sz="27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DACM</a:t>
            </a:r>
            <a:r>
              <a:rPr lang="en-CA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(joint effort with Jeff Greco).</a:t>
            </a:r>
            <a:br>
              <a:rPr lang="en-CA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CA" sz="2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CA" sz="2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022" y="2415651"/>
            <a:ext cx="8279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SAS </a:t>
            </a:r>
            <a:r>
              <a:rPr lang="en-CA" dirty="0" smtClean="0"/>
              <a:t>was beginning </a:t>
            </a:r>
            <a:r>
              <a:rPr lang="en-CA" dirty="0" smtClean="0"/>
              <a:t>this work </a:t>
            </a:r>
            <a:r>
              <a:rPr lang="en-CA" dirty="0" smtClean="0"/>
              <a:t>when </a:t>
            </a:r>
            <a:r>
              <a:rPr lang="en-CA" dirty="0" smtClean="0"/>
              <a:t>it was announced that the Technology Standards were already mapped and this mapping will become available with </a:t>
            </a:r>
            <a:r>
              <a:rPr lang="en-CA" dirty="0" smtClean="0"/>
              <a:t>QualiWare </a:t>
            </a:r>
            <a:r>
              <a:rPr lang="en-CA" dirty="0" smtClean="0"/>
              <a:t>X.</a:t>
            </a:r>
          </a:p>
          <a:p>
            <a:endParaRPr lang="en-CA" dirty="0" smtClean="0"/>
          </a:p>
          <a:p>
            <a:r>
              <a:rPr lang="en-CA" dirty="0" smtClean="0"/>
              <a:t>Questions:</a:t>
            </a:r>
          </a:p>
          <a:p>
            <a:pPr marL="342900" indent="-342900">
              <a:buAutoNum type="arabicPeriod"/>
            </a:pPr>
            <a:r>
              <a:rPr lang="en-CA" dirty="0" smtClean="0"/>
              <a:t>Will this mapping be “linkable” to </a:t>
            </a:r>
            <a:r>
              <a:rPr lang="en-CA" dirty="0" smtClean="0"/>
              <a:t>objects </a:t>
            </a:r>
            <a:r>
              <a:rPr lang="en-CA" dirty="0" smtClean="0"/>
              <a:t>using </a:t>
            </a:r>
            <a:r>
              <a:rPr lang="en-CA" dirty="0" smtClean="0"/>
              <a:t>ArchiMate notation </a:t>
            </a:r>
            <a:r>
              <a:rPr lang="en-CA" dirty="0" smtClean="0"/>
              <a:t>(i.e. symbols on diagrams)?</a:t>
            </a:r>
          </a:p>
          <a:p>
            <a:pPr marL="342900" indent="-342900">
              <a:buAutoNum type="arabicPeriod"/>
            </a:pPr>
            <a:r>
              <a:rPr lang="en-CA" dirty="0" smtClean="0"/>
              <a:t>How “granular” is the mapping done by TA, e.g. is it </a:t>
            </a:r>
            <a:r>
              <a:rPr lang="en-CA" dirty="0" smtClean="0"/>
              <a:t>standard-to-capabilities, technology-to-capabilities or something else? </a:t>
            </a: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5419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18717" y="7390493"/>
            <a:ext cx="2133600" cy="365125"/>
          </a:xfrm>
        </p:spPr>
        <p:txBody>
          <a:bodyPr/>
          <a:lstStyle/>
          <a:p>
            <a:fld id="{ABCE2B6B-7FFE-FA46-BED3-31567387080B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446088" y="277812"/>
            <a:ext cx="8229600" cy="1755703"/>
          </a:xfrm>
        </p:spPr>
        <p:txBody>
          <a:bodyPr tIns="421200" anchor="ctr" anchorCtr="0">
            <a:normAutofit fontScale="90000"/>
          </a:bodyPr>
          <a:lstStyle/>
          <a:p>
            <a:pPr algn="l"/>
            <a:r>
              <a:rPr lang="en-CA" sz="2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</a:t>
            </a:r>
            <a:r>
              <a:rPr lang="en-CA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 see something in SAS work which they could reuse?</a:t>
            </a:r>
            <a:br>
              <a:rPr lang="en-CA" sz="2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CA" sz="2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CA" sz="27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022" y="2415651"/>
            <a:ext cx="827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 smtClean="0"/>
          </a:p>
          <a:p>
            <a:r>
              <a:rPr lang="en-CA" dirty="0" smtClean="0"/>
              <a:t>Questions: </a:t>
            </a:r>
            <a:r>
              <a:rPr lang="en-CA" dirty="0" smtClean="0"/>
              <a:t>To </a:t>
            </a:r>
            <a:r>
              <a:rPr lang="en-CA" dirty="0" smtClean="0"/>
              <a:t>be determined during the meeting.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149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817786|-9193934|-8748374|-551354|-16777216|ESDC&quot;,&quot;Id&quot;:&quot;5d56dd114133361c2ce39469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Palette de couleur 2 - EDSC-Service Cana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381656F473674FA0F6C96E219FD9B2" ma:contentTypeVersion="4" ma:contentTypeDescription="Create a new document." ma:contentTypeScope="" ma:versionID="95b9244133dbc994ffc62acacf7493b2">
  <xsd:schema xmlns:xsd="http://www.w3.org/2001/XMLSchema" xmlns:xs="http://www.w3.org/2001/XMLSchema" xmlns:p="http://schemas.microsoft.com/office/2006/metadata/properties" xmlns:ns2="9c8f56f4-7127-4fb3-b2ce-c2f7666db22b" xmlns:ns3="http://schemas.microsoft.com/sharepoint/v4" targetNamespace="http://schemas.microsoft.com/office/2006/metadata/properties" ma:root="true" ma:fieldsID="6b9386eb4aa81fab7acb596f4e1d933e" ns2:_="" ns3:_="">
    <xsd:import namespace="9c8f56f4-7127-4fb3-b2ce-c2f7666db22b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EARB" minOccurs="0"/>
                <xsd:element ref="ns3:IconOverlay" minOccurs="0"/>
                <xsd:element ref="ns2:S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f56f4-7127-4fb3-b2ce-c2f7666db22b" elementFormDefault="qualified">
    <xsd:import namespace="http://schemas.microsoft.com/office/2006/documentManagement/types"/>
    <xsd:import namespace="http://schemas.microsoft.com/office/infopath/2007/PartnerControls"/>
    <xsd:element name="EARB" ma:index="8" nillable="true" ma:displayName="EARB" ma:default="0" ma:internalName="EARB">
      <xsd:simpleType>
        <xsd:restriction base="dms:Boolean"/>
      </xsd:simpleType>
    </xsd:element>
    <xsd:element name="SA" ma:index="10" nillable="true" ma:displayName="SA" ma:internalName="SA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ARB xmlns="9c8f56f4-7127-4fb3-b2ce-c2f7666db22b">false</EARB>
    <IconOverlay xmlns="http://schemas.microsoft.com/sharepoint/v4" xsi:nil="true"/>
    <SA xmlns="9c8f56f4-7127-4fb3-b2ce-c2f7666db22b" xsi:nil="true"/>
  </documentManagement>
</p:properties>
</file>

<file path=customXml/itemProps1.xml><?xml version="1.0" encoding="utf-8"?>
<ds:datastoreItem xmlns:ds="http://schemas.openxmlformats.org/officeDocument/2006/customXml" ds:itemID="{36AFE31D-8EE6-454E-99C1-BC880D8FC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428283-CB0E-4849-9C78-7E18A8CDC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8f56f4-7127-4fb3-b2ce-c2f7666db22b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339C45-4D5D-4981-BFB1-0A41E9F01498}">
  <ds:schemaRefs>
    <ds:schemaRef ds:uri="http://schemas.microsoft.com/sharepoint/v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9c8f56f4-7127-4fb3-b2ce-c2f7666db22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Palette de couleur 2 - EDSC-Service Canada</Template>
  <TotalTime>6546</TotalTime>
  <Words>276</Words>
  <Application>Microsoft Office PowerPoint</Application>
  <PresentationFormat>On-screen Show (4:3)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Verdana</vt:lpstr>
      <vt:lpstr>Wingdings</vt:lpstr>
      <vt:lpstr>Palette de couleur 2 - EDSC-Service Canada</vt:lpstr>
      <vt:lpstr>PowerPoint Presentation</vt:lpstr>
      <vt:lpstr>Agenda (wide open-ended):</vt:lpstr>
      <vt:lpstr>Mapping DevOps technologies to the appropriate standards </vt:lpstr>
      <vt:lpstr>DevOps – mapping DevOps technologies to capabilities as per  DACM (joint effort with Jeff Greco).  </vt:lpstr>
      <vt:lpstr>Does TA see something in SAS work which they could reuse?  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Dounev, Dean D [NC]</dc:creator>
  <cp:lastModifiedBy>Lapierre, Jean B. [NC]</cp:lastModifiedBy>
  <cp:revision>351</cp:revision>
  <cp:lastPrinted>2018-01-17T15:41:52Z</cp:lastPrinted>
  <dcterms:created xsi:type="dcterms:W3CDTF">2018-02-12T19:23:54Z</dcterms:created>
  <dcterms:modified xsi:type="dcterms:W3CDTF">2020-02-07T17:51:43Z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0x010100AC381656F473674FA0F6C96E219FD9B2</vt:lpwstr>
  </property>
  <property fmtid="{D5CDD505-2E9C-101B-9397-08002B2CF9AE}" pid="3" name="_dlc_DocIdItemGuid">
    <vt:lpwstr>3c49f25a-e513-4a93-8b46-fbd37c4f6d1b</vt:lpwstr>
  </property>
  <property fmtid="{D5CDD505-2E9C-101B-9397-08002B2CF9AE}" pid="4" name="Template Version Date">
    <vt:lpwstr>April 2019</vt:lpwstr>
  </property>
  <property fmtid="{D5CDD505-2E9C-101B-9397-08002B2CF9AE}" pid="5" name="WorkflowChangePath">
    <vt:lpwstr>ea1ef2f5-7a20-4ae9-8c8c-4ed1c45d8858,70;ea1ef2f5-7a20-4ae9-8c8c-4ed1c45d8858,70;ea1ef2f5-7a20-4ae9-8c8c-4ed1c45d8858,72;ea1ef2f5-7a20-4ae9-8c8c-4ed1c45d8858,72;ea1ef2f5-7a20-4ae9-8c8c-4ed1c45d8858,2;ea1ef2f5-7a20-4ae9-8c8c-4ed1c45d8858,2;ea1ef2f5-7a20-4ae</vt:lpwstr>
  </property>
  <property fmtid="{D5CDD505-2E9C-101B-9397-08002B2CF9AE}" pid="6" name="Name1">
    <vt:lpwstr>Natural Language Processing - EARB Presentation</vt:lpwstr>
  </property>
  <property fmtid="{D5CDD505-2E9C-101B-9397-08002B2CF9AE}" pid="7" name="Year">
    <vt:lpwstr>2019</vt:lpwstr>
  </property>
  <property fmtid="{D5CDD505-2E9C-101B-9397-08002B2CF9AE}" pid="8" name="GUID">
    <vt:lpwstr>761f1666-9938-4ae5-a3c1-45afa94fca13</vt:lpwstr>
  </property>
  <property fmtid="{D5CDD505-2E9C-101B-9397-08002B2CF9AE}" pid="9" name="Opportunity # (reference doc filter)">
    <vt:lpwstr>none</vt:lpwstr>
  </property>
  <property fmtid="{D5CDD505-2E9C-101B-9397-08002B2CF9AE}" pid="10" name="Project #">
    <vt:lpwstr>AER_ID611</vt:lpwstr>
  </property>
  <property fmtid="{D5CDD505-2E9C-101B-9397-08002B2CF9AE}" pid="11" name="Document Type">
    <vt:lpwstr>;#Draft EARB deck;#</vt:lpwstr>
  </property>
  <property fmtid="{D5CDD505-2E9C-101B-9397-08002B2CF9AE}" pid="12" name="WorkflowCreationPath">
    <vt:lpwstr>e5ff58b6-a8de-454f-97c8-cf423ebfd2b4;</vt:lpwstr>
  </property>
  <property fmtid="{D5CDD505-2E9C-101B-9397-08002B2CF9AE}" pid="13" name="Relative URL">
    <vt:lpwstr>Natural Language Processing/Natural Language Processing - EARB Presentation.pptx</vt:lpwstr>
  </property>
  <property fmtid="{D5CDD505-2E9C-101B-9397-08002B2CF9AE}" pid="14" name="Order">
    <vt:r8>410500</vt:r8>
  </property>
</Properties>
</file>