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ExtraBold" panose="020B0906030804020204" pitchFamily="34" charset="0"/>
      <p:bold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37D52-DDB5-B033-FABD-CB48175A5905}" v="5" dt="2022-02-14T16:29:47.235"/>
    <p1510:client id="{F46B8510-5B2A-0133-03F1-10945DA3B59C}" v="11" dt="2022-02-14T16:35:1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Purnima PH [NC]" userId="S::purnima.hossain@servicecanada.gc.ca::35a565fb-fd10-42cb-bdd3-a3acd759eda9" providerId="AD" clId="Web-{5FB37D52-DDB5-B033-FABD-CB48175A5905}"/>
    <pc:docChg chg="modSld">
      <pc:chgData name="Hossain, Purnima PH [NC]" userId="S::purnima.hossain@servicecanada.gc.ca::35a565fb-fd10-42cb-bdd3-a3acd759eda9" providerId="AD" clId="Web-{5FB37D52-DDB5-B033-FABD-CB48175A5905}" dt="2022-02-14T16:29:47.235" v="4" actId="20577"/>
      <pc:docMkLst>
        <pc:docMk/>
      </pc:docMkLst>
      <pc:sldChg chg="modSp">
        <pc:chgData name="Hossain, Purnima PH [NC]" userId="S::purnima.hossain@servicecanada.gc.ca::35a565fb-fd10-42cb-bdd3-a3acd759eda9" providerId="AD" clId="Web-{5FB37D52-DDB5-B033-FABD-CB48175A5905}" dt="2022-02-14T16:29:47.235" v="4" actId="20577"/>
        <pc:sldMkLst>
          <pc:docMk/>
          <pc:sldMk cId="0" sldId="256"/>
        </pc:sldMkLst>
        <pc:spChg chg="mod">
          <ac:chgData name="Hossain, Purnima PH [NC]" userId="S::purnima.hossain@servicecanada.gc.ca::35a565fb-fd10-42cb-bdd3-a3acd759eda9" providerId="AD" clId="Web-{5FB37D52-DDB5-B033-FABD-CB48175A5905}" dt="2022-02-14T16:29:47.235" v="4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  <pc:docChgLst>
    <pc:chgData name="Hossain, Purnima PH [NC]" userId="S::purnima.hossain@servicecanada.gc.ca::35a565fb-fd10-42cb-bdd3-a3acd759eda9" providerId="AD" clId="Web-{F46B8510-5B2A-0133-03F1-10945DA3B59C}"/>
    <pc:docChg chg="modSld">
      <pc:chgData name="Hossain, Purnima PH [NC]" userId="S::purnima.hossain@servicecanada.gc.ca::35a565fb-fd10-42cb-bdd3-a3acd759eda9" providerId="AD" clId="Web-{F46B8510-5B2A-0133-03F1-10945DA3B59C}" dt="2022-02-14T16:35:18.480" v="10" actId="14100"/>
      <pc:docMkLst>
        <pc:docMk/>
      </pc:docMkLst>
      <pc:sldChg chg="modSp">
        <pc:chgData name="Hossain, Purnima PH [NC]" userId="S::purnima.hossain@servicecanada.gc.ca::35a565fb-fd10-42cb-bdd3-a3acd759eda9" providerId="AD" clId="Web-{F46B8510-5B2A-0133-03F1-10945DA3B59C}" dt="2022-02-14T16:35:18.480" v="10" actId="14100"/>
        <pc:sldMkLst>
          <pc:docMk/>
          <pc:sldMk cId="0" sldId="268"/>
        </pc:sldMkLst>
        <pc:spChg chg="mod">
          <ac:chgData name="Hossain, Purnima PH [NC]" userId="S::purnima.hossain@servicecanada.gc.ca::35a565fb-fd10-42cb-bdd3-a3acd759eda9" providerId="AD" clId="Web-{F46B8510-5B2A-0133-03F1-10945DA3B59C}" dt="2022-02-14T16:35:18.480" v="10" actId="14100"/>
          <ac:spMkLst>
            <pc:docMk/>
            <pc:sldMk cId="0" sldId="268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312aa1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1A1A"/>
              </a:solidFill>
            </a:endParaRPr>
          </a:p>
        </p:txBody>
      </p:sp>
      <p:sp>
        <p:nvSpPr>
          <p:cNvPr id="70" name="Google Shape;70;g10b312aa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312aa1d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312aa1d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312aa1da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312aa1da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312aa1d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312aa1d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312aa1da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b312aa1da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312aa1d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312aa1d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312aa1d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312aa1d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312aa1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312aa1d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312aa1d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312aa1d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312aa1d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312aa1d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312aa1da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312aa1da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b312aa1da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b312aa1da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312aa1d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312aa1d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_Colour 1">
  <p:cSld name="Title Slide 1_Colou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4300" y="-20775"/>
            <a:ext cx="9286877" cy="52238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 i="0" u="none" strike="noStrike" cap="none"/>
              <a:t>‹#›</a:t>
            </a:fld>
            <a:endParaRPr i="0" u="none" strike="noStrike" cap="none"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47294" y="2880906"/>
            <a:ext cx="5109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000"/>
              <a:buNone/>
              <a:defRPr sz="4000">
                <a:solidFill>
                  <a:srgbClr val="1A1A1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47295" y="3804314"/>
            <a:ext cx="5004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None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>
                <a:solidFill>
                  <a:srgbClr val="1A1A1A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>
                <a:solidFill>
                  <a:srgbClr val="1A1A1A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>
                <a:solidFill>
                  <a:srgbClr val="1A1A1A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>
                <a:solidFill>
                  <a:srgbClr val="1A1A1A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3" descr="Government of Ontario" title="Ontar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936" y="4538797"/>
            <a:ext cx="1225446" cy="4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47294" y="268977"/>
            <a:ext cx="7314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Open Sans"/>
              <a:buChar char="●"/>
              <a:defRPr sz="12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Open Sans"/>
              <a:buNone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●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○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●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○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80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47296" y="273845"/>
            <a:ext cx="8456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47297" y="1111624"/>
            <a:ext cx="386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400" b="0">
                <a:solidFill>
                  <a:srgbClr val="1A1A1A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 b="1">
                <a:solidFill>
                  <a:srgbClr val="1A1A1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 b="1">
                <a:solidFill>
                  <a:srgbClr val="1A1A1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916639" y="1111624"/>
            <a:ext cx="3887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400" b="0">
                <a:solidFill>
                  <a:srgbClr val="1A1A1A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 b="1">
                <a:solidFill>
                  <a:srgbClr val="1A1A1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 b="1">
                <a:solidFill>
                  <a:srgbClr val="1A1A1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14" descr="Government of Ontario" title="Ontari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1695" y="4611064"/>
            <a:ext cx="1219994" cy="48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47295" y="273844"/>
            <a:ext cx="8456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>
                <a:solidFill>
                  <a:srgbClr val="1A1A1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47296" y="1522213"/>
            <a:ext cx="8456700" cy="2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●"/>
              <a:defRPr sz="1800">
                <a:solidFill>
                  <a:srgbClr val="1A1A1A"/>
                </a:solidFill>
              </a:defRPr>
            </a:lvl1pPr>
            <a:lvl2pPr marL="914400" lvl="1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○"/>
              <a:defRPr sz="1800">
                <a:solidFill>
                  <a:srgbClr val="1A1A1A"/>
                </a:solidFill>
              </a:defRPr>
            </a:lvl2pPr>
            <a:lvl3pPr marL="1371600" lvl="2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■"/>
              <a:defRPr sz="1800">
                <a:solidFill>
                  <a:srgbClr val="1A1A1A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●"/>
              <a:defRPr sz="1800">
                <a:solidFill>
                  <a:srgbClr val="1A1A1A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○"/>
              <a:defRPr sz="1800">
                <a:solidFill>
                  <a:srgbClr val="1A1A1A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■"/>
              <a:defRPr>
                <a:solidFill>
                  <a:srgbClr val="1A1A1A"/>
                </a:solidFill>
              </a:defRPr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  <a:defRPr>
                <a:solidFill>
                  <a:srgbClr val="1A1A1A"/>
                </a:solidFill>
              </a:defRPr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  <a:defRPr>
                <a:solidFill>
                  <a:srgbClr val="1A1A1A"/>
                </a:solidFill>
              </a:defRPr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800"/>
              <a:buChar char="■"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5" descr="Government of Ontario" title="Ontari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9982" y="4607551"/>
            <a:ext cx="1228778" cy="49151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covid-19.ontario.ca/covid-19-guidance-too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ontario.ca/page/ontario-digital-service" TargetMode="External"/><Relationship Id="rId5" Type="http://schemas.openxmlformats.org/officeDocument/2006/relationships/hyperlink" Target="https://www.twitter.com/drenton" TargetMode="External"/><Relationship Id="rId4" Type="http://schemas.openxmlformats.org/officeDocument/2006/relationships/hyperlink" Target="mailto:katy.lalonde@ontario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41451" y="2438875"/>
            <a:ext cx="79713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 sz="4400" b="1">
                <a:latin typeface="Roboto"/>
                <a:ea typeface="Roboto"/>
                <a:cs typeface="Roboto"/>
                <a:sym typeface="Roboto"/>
              </a:rPr>
              <a:t>Getting started</a:t>
            </a:r>
            <a:endParaRPr sz="4400"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17650" y="3229675"/>
            <a:ext cx="7314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Dara Renton (she/her) 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>
                <a:sym typeface="Roboto"/>
              </a:rPr>
              <a:t>Assistant Director 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 the Ontario Digital Service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33600" y="1716375"/>
            <a:ext cx="8261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Just how minimum is viable?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333600" y="1427550"/>
            <a:ext cx="82617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User need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Opportunity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57400" y="4651275"/>
            <a:ext cx="3589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Credit: ODS Slack, #c-product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 descr="Screenshot of Ontario's COVID-19 data visualizations" title="COVID-19 data visualiza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975" y="76212"/>
            <a:ext cx="2526211" cy="4991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27" descr="Screenshot of Ontario's COVID-19 open data sets" title="COVID-19 data catalog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0" y="550263"/>
            <a:ext cx="4399350" cy="38905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p27"/>
          <p:cNvSpPr/>
          <p:nvPr/>
        </p:nvSpPr>
        <p:spPr>
          <a:xfrm>
            <a:off x="5030625" y="2154550"/>
            <a:ext cx="973200" cy="63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 descr="ODS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14125" y="1974300"/>
            <a:ext cx="1856601" cy="185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171000" y="2040500"/>
            <a:ext cx="6195707" cy="230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pen Sans"/>
                <a:ea typeface="Open Sans"/>
                <a:cs typeface="Open Sans"/>
                <a:sym typeface="Open Sans"/>
              </a:rPr>
              <a:t>Contact: </a:t>
            </a:r>
            <a:r>
              <a:rPr lang="en" sz="2200" u="sng" dirty="0">
                <a:latin typeface="Open Sans"/>
                <a:ea typeface="Open Sans"/>
                <a:cs typeface="Open Sans"/>
                <a:sym typeface="Open Sans"/>
                <a:hlinkClick r:id="rId4"/>
              </a:rPr>
              <a:t>dara.renton@ontario.ca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200" dirty="0">
                <a:ea typeface="Open Sans"/>
              </a:rPr>
              <a:t>Twitter: </a:t>
            </a:r>
            <a:r>
              <a:rPr lang="en" sz="2200" u="sng" dirty="0">
                <a:ea typeface="Open Sans"/>
                <a:hlinkClick r:id="rId5"/>
              </a:rPr>
              <a:t>@drenton</a:t>
            </a:r>
            <a:endParaRPr lang="en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 dirty="0">
                <a:latin typeface="Open Sans"/>
                <a:ea typeface="Open Sans"/>
                <a:cs typeface="Open Sans"/>
                <a:sym typeface="Open Sans"/>
              </a:rPr>
              <a:t>Visit:</a:t>
            </a:r>
            <a:endParaRPr sz="2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ontario.ca/digital</a:t>
            </a:r>
            <a:endParaRPr sz="1800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1000"/>
              </a:spcBef>
              <a:buSzPts val="1800"/>
              <a:buFont typeface="Open Sans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https://covid-19.ontario.ca/covid-19-guidance-tools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33600" y="573375"/>
            <a:ext cx="831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179325" y="956700"/>
            <a:ext cx="50364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consistent, seamless end-to-end experience that: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accurate, easy-to-understand information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Builds trust with government services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Drives needed behaviours or actions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00250" y="182875"/>
            <a:ext cx="750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Roboto"/>
                <a:ea typeface="Roboto"/>
                <a:cs typeface="Roboto"/>
                <a:sym typeface="Roboto"/>
              </a:rPr>
              <a:t>Ontario Digital Service: Product vision</a:t>
            </a:r>
            <a:endParaRPr sz="27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-76200" y="1447575"/>
            <a:ext cx="4506428" cy="3825697"/>
            <a:chOff x="-76200" y="1447575"/>
            <a:chExt cx="4506428" cy="3825697"/>
          </a:xfrm>
        </p:grpSpPr>
        <p:pic>
          <p:nvPicPr>
            <p:cNvPr id="81" name="Google Shape;81;p17"/>
            <p:cNvPicPr preferRelativeResize="0"/>
            <p:nvPr/>
          </p:nvPicPr>
          <p:blipFill rotWithShape="1">
            <a:blip r:embed="rId3">
              <a:alphaModFix/>
            </a:blip>
            <a:srcRect l="1840" t="24732" r="-1840" b="-1208"/>
            <a:stretch/>
          </p:blipFill>
          <p:spPr>
            <a:xfrm>
              <a:off x="-76200" y="1605600"/>
              <a:ext cx="4506428" cy="3667673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2" name="Google Shape;8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54315">
              <a:off x="2599943" y="1795447"/>
              <a:ext cx="812986" cy="1643284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3" name="Google Shape;83;p17"/>
            <p:cNvPicPr preferRelativeResize="0"/>
            <p:nvPr/>
          </p:nvPicPr>
          <p:blipFill rotWithShape="1">
            <a:blip r:embed="rId5">
              <a:alphaModFix/>
            </a:blip>
            <a:srcRect t="-2690" b="2690"/>
            <a:stretch/>
          </p:blipFill>
          <p:spPr>
            <a:xfrm rot="446036">
              <a:off x="3275000" y="1495881"/>
              <a:ext cx="861948" cy="1623137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76150" y="1447800"/>
            <a:ext cx="85917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Small, </a:t>
            </a:r>
            <a:r>
              <a:rPr lang="en" sz="24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multi-disciplinary teams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designed to support </a:t>
            </a:r>
            <a:r>
              <a:rPr lang="en" sz="24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agile methods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faster delivery, who have end-to-end responsibility for a product or service, and work together to deliver on user needs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660221" y="514894"/>
            <a:ext cx="3710100" cy="3710100"/>
            <a:chOff x="660221" y="514894"/>
            <a:chExt cx="3710100" cy="3710100"/>
          </a:xfrm>
        </p:grpSpPr>
        <p:sp>
          <p:nvSpPr>
            <p:cNvPr id="94" name="Google Shape;94;p19"/>
            <p:cNvSpPr/>
            <p:nvPr/>
          </p:nvSpPr>
          <p:spPr>
            <a:xfrm>
              <a:off x="660221" y="514894"/>
              <a:ext cx="3710100" cy="3710100"/>
            </a:xfrm>
            <a:prstGeom prst="ellipse">
              <a:avLst/>
            </a:prstGeom>
            <a:solidFill>
              <a:srgbClr val="1C304A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1136850" y="991523"/>
              <a:ext cx="2756700" cy="2756700"/>
            </a:xfrm>
            <a:prstGeom prst="ellipse">
              <a:avLst/>
            </a:prstGeom>
            <a:solidFill>
              <a:srgbClr val="037BC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720161" y="1574835"/>
              <a:ext cx="1590000" cy="1590000"/>
            </a:xfrm>
            <a:prstGeom prst="ellipse">
              <a:avLst/>
            </a:prstGeom>
            <a:solidFill>
              <a:srgbClr val="92278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2094645" y="2080147"/>
              <a:ext cx="8412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CORE</a:t>
              </a:r>
              <a:endParaRPr sz="1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TEAM</a:t>
              </a:r>
              <a:endParaRPr sz="1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1654899" y="3729084"/>
              <a:ext cx="17208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STEERING 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TEAM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1795673" y="3193753"/>
              <a:ext cx="14391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EXTENDED 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TEAM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9"/>
          <p:cNvSpPr txBox="1"/>
          <p:nvPr/>
        </p:nvSpPr>
        <p:spPr>
          <a:xfrm>
            <a:off x="4366925" y="824700"/>
            <a:ext cx="4340100" cy="3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core team is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small,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multi-disciplinary and 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empowered to make decisions and iterate the product freely; this team works full time on the product.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extended team consists of all touchpoints the team will need to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deliver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product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steering team is updated regularly, show-and-tells and provides course correction as required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4673250" y="547450"/>
            <a:ext cx="4138200" cy="374250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7175475" y="2739550"/>
            <a:ext cx="973200" cy="8772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research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627275" y="1826350"/>
            <a:ext cx="973200" cy="8772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Interaction design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210600" y="1387450"/>
            <a:ext cx="973200" cy="8772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editor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988725" y="2534325"/>
            <a:ext cx="973200" cy="8772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Manager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082100" y="3260350"/>
            <a:ext cx="973200" cy="8772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Agile scrum master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654075" y="1043650"/>
            <a:ext cx="973200" cy="8772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124925" y="2098600"/>
            <a:ext cx="973200" cy="8772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40175" y="670325"/>
            <a:ext cx="1817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Product team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07450" y="632650"/>
            <a:ext cx="538500" cy="5055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7450" y="3680350"/>
            <a:ext cx="538500" cy="5055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07450" y="1229500"/>
            <a:ext cx="538500" cy="505500"/>
          </a:xfrm>
          <a:prstGeom prst="ellipse">
            <a:avLst/>
          </a:prstGeom>
          <a:solidFill>
            <a:srgbClr val="351C7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07450" y="3083500"/>
            <a:ext cx="538500" cy="5055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07450" y="1826350"/>
            <a:ext cx="538500" cy="5055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07450" y="2486650"/>
            <a:ext cx="538500" cy="5055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238050" y="69985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238050" y="1296700"/>
            <a:ext cx="897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238050" y="1893550"/>
            <a:ext cx="2515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Experience Design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238050" y="2566600"/>
            <a:ext cx="897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Policy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238050" y="317620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271500" y="3785800"/>
            <a:ext cx="15519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Technology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354225" y="2154550"/>
            <a:ext cx="973200" cy="63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607450" y="785050"/>
            <a:ext cx="538500" cy="5055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607450" y="3985150"/>
            <a:ext cx="538500" cy="5055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07450" y="1381900"/>
            <a:ext cx="538500" cy="505500"/>
          </a:xfrm>
          <a:prstGeom prst="ellipse">
            <a:avLst/>
          </a:prstGeom>
          <a:solidFill>
            <a:srgbClr val="351C7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07450" y="3388300"/>
            <a:ext cx="538500" cy="5055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07450" y="1978750"/>
            <a:ext cx="538500" cy="5055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07450" y="2791450"/>
            <a:ext cx="538500" cy="5055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238050" y="85225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38050" y="1449100"/>
            <a:ext cx="897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38050" y="2045950"/>
            <a:ext cx="2515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Experience Design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238050" y="2871400"/>
            <a:ext cx="897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Policy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38050" y="348100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271500" y="4090600"/>
            <a:ext cx="15519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Technology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716650" y="652000"/>
            <a:ext cx="20103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editor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240975" y="1256950"/>
            <a:ext cx="20103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Analyst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Analytics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716650" y="1738375"/>
            <a:ext cx="20103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Service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Research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Interaction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 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716650" y="2723650"/>
            <a:ext cx="2010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Policy Advisor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Privacy Specialist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240975" y="3354850"/>
            <a:ext cx="1699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 Manager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Agile Scrum Master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716650" y="3673825"/>
            <a:ext cx="20103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Front-end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Back-end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 stack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Specialized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DevOps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1"/>
          <p:cNvCxnSpPr>
            <a:stCxn id="137" idx="3"/>
            <a:endCxn id="143" idx="1"/>
          </p:cNvCxnSpPr>
          <p:nvPr/>
        </p:nvCxnSpPr>
        <p:spPr>
          <a:xfrm rot="10800000" flipH="1">
            <a:off x="2395450" y="1029700"/>
            <a:ext cx="43212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>
            <a:stCxn id="138" idx="3"/>
            <a:endCxn id="144" idx="1"/>
          </p:cNvCxnSpPr>
          <p:nvPr/>
        </p:nvCxnSpPr>
        <p:spPr>
          <a:xfrm>
            <a:off x="2135650" y="1634650"/>
            <a:ext cx="310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1"/>
          <p:cNvCxnSpPr>
            <a:stCxn id="139" idx="3"/>
            <a:endCxn id="145" idx="1"/>
          </p:cNvCxnSpPr>
          <p:nvPr/>
        </p:nvCxnSpPr>
        <p:spPr>
          <a:xfrm>
            <a:off x="3753550" y="2231500"/>
            <a:ext cx="2963100" cy="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>
            <a:stCxn id="140" idx="3"/>
            <a:endCxn id="146" idx="1"/>
          </p:cNvCxnSpPr>
          <p:nvPr/>
        </p:nvCxnSpPr>
        <p:spPr>
          <a:xfrm rot="10800000" flipH="1">
            <a:off x="2135650" y="3033250"/>
            <a:ext cx="4581000" cy="2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1"/>
          <p:cNvCxnSpPr>
            <a:stCxn id="141" idx="3"/>
            <a:endCxn id="147" idx="1"/>
          </p:cNvCxnSpPr>
          <p:nvPr/>
        </p:nvCxnSpPr>
        <p:spPr>
          <a:xfrm rot="10800000" flipH="1">
            <a:off x="2395450" y="3664450"/>
            <a:ext cx="28455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stCxn id="142" idx="3"/>
            <a:endCxn id="148" idx="1"/>
          </p:cNvCxnSpPr>
          <p:nvPr/>
        </p:nvCxnSpPr>
        <p:spPr>
          <a:xfrm rot="10800000" flipH="1">
            <a:off x="2823400" y="4271950"/>
            <a:ext cx="38934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2767225" y="142175"/>
            <a:ext cx="1978200" cy="37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Assessment Tools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925725" y="142175"/>
            <a:ext cx="1978200" cy="37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COVID-19 Website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939000" y="678250"/>
            <a:ext cx="1903500" cy="33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manager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804575" y="678250"/>
            <a:ext cx="1903500" cy="33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manager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804575" y="1166776"/>
            <a:ext cx="1903500" cy="3378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804575" y="1655303"/>
            <a:ext cx="1903500" cy="33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Advisor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804575" y="21438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Stack Dev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04575" y="2632355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Front-end Dev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804575" y="3120882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Back-end Dev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938175" y="1166776"/>
            <a:ext cx="1903500" cy="3378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4938175" y="1655303"/>
            <a:ext cx="1903500" cy="33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Advisor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938175" y="21438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Stack Dev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925725" y="3128155"/>
            <a:ext cx="1903500" cy="3378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804575" y="4014150"/>
            <a:ext cx="4099500" cy="3039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analytics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804575" y="4764400"/>
            <a:ext cx="4099500" cy="303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938175" y="26396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Stack Dev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804575" y="3619000"/>
            <a:ext cx="4099500" cy="3039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Research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804575" y="4409263"/>
            <a:ext cx="4099500" cy="30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094875" y="610225"/>
            <a:ext cx="684300" cy="28485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15425" y="1804525"/>
            <a:ext cx="14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Core Team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094875" y="3619000"/>
            <a:ext cx="684300" cy="1449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15425" y="4113800"/>
            <a:ext cx="14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Extended Team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018975" y="3619000"/>
            <a:ext cx="206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+Ministry partners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+Policy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+Communications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289550" y="866275"/>
            <a:ext cx="86688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3700" b="1">
                <a:latin typeface="Roboto"/>
                <a:ea typeface="Roboto"/>
                <a:cs typeface="Roboto"/>
                <a:sym typeface="Roboto"/>
              </a:rPr>
              <a:t>minimum viable product</a:t>
            </a:r>
            <a:r>
              <a:rPr lang="en" sz="3700">
                <a:latin typeface="Roboto"/>
                <a:ea typeface="Roboto"/>
                <a:cs typeface="Roboto"/>
                <a:sym typeface="Roboto"/>
              </a:rPr>
              <a:t> is a version of a product with just enough features to be usable by early customers who can then provide feedback for future product development. 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57400" y="4651275"/>
            <a:ext cx="3589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Credit: Wikipedia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 descr="An illustration of the proper and improper approach for minimum viable products that demonstrates the importance of creating value early in development" title="Minimum viable product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01" y="227400"/>
            <a:ext cx="6609250" cy="4247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3" name="Google Shape;193;p24"/>
          <p:cNvSpPr txBox="1"/>
          <p:nvPr/>
        </p:nvSpPr>
        <p:spPr>
          <a:xfrm>
            <a:off x="257400" y="4651275"/>
            <a:ext cx="3589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Credit: Henrik Kniberg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2022-02-07T16:47:43+00:00</DateCreat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9BCE3-2EC1-4BED-9A0E-51B38E0C1F7F}">
  <ds:schemaRefs>
    <ds:schemaRef ds:uri="http://schemas.microsoft.com/office/2006/metadata/properties"/>
    <ds:schemaRef ds:uri="http://schemas.microsoft.com/office/infopath/2007/PartnerControls"/>
    <ds:schemaRef ds:uri="9d71fdf0-d220-403a-9531-ad65ebf45c1d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AEF24C1-16B9-4832-8D3B-0BC3AB08F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510092-C7D2-462A-8E6F-6CE013351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cp:revision>7</cp:revision>
  <dcterms:modified xsi:type="dcterms:W3CDTF">2022-02-14T16:35:24Z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0x010100E2A2C3D303BFE1438F8707B92C5CEB2B</vt:lpwstr>
  </property>
</Properties>
</file>