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Helvetica Neue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customXml" Target="../customXml/item2.xml"/><Relationship Id="rId21" Type="http://schemas.openxmlformats.org/officeDocument/2006/relationships/slide" Target="slides/slide16.xml"/><Relationship Id="rId34" Type="http://schemas.openxmlformats.org/officeDocument/2006/relationships/font" Target="fonts/HelveticaNeueLight-regular.fntdata"/><Relationship Id="rId25" Type="http://schemas.openxmlformats.org/officeDocument/2006/relationships/slide" Target="slides/slide20.xml"/><Relationship Id="rId7" Type="http://schemas.openxmlformats.org/officeDocument/2006/relationships/slide" Target="slides/slide2.xml"/><Relationship Id="rId33" Type="http://schemas.openxmlformats.org/officeDocument/2006/relationships/font" Target="fonts/Roboto-boldItalic.fntdata"/><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customXml" Target="../customXml/item1.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font" Target="fonts/Roboto-italic.fntdata"/><Relationship Id="rId37" Type="http://schemas.openxmlformats.org/officeDocument/2006/relationships/font" Target="fonts/HelveticaNeueLight-boldItalic.fntdata"/><Relationship Id="rId40" Type="http://schemas.openxmlformats.org/officeDocument/2006/relationships/customXml" Target="../customXml/item3.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font" Target="fonts/HelveticaNeueLight-italic.fntdata"/><Relationship Id="rId31" Type="http://schemas.openxmlformats.org/officeDocument/2006/relationships/font" Target="fonts/Roboto-bold.fntdata"/><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font" Target="fonts/Roboto-regular.fntdata"/><Relationship Id="rId35" Type="http://schemas.openxmlformats.org/officeDocument/2006/relationships/font" Target="fonts/HelveticaNeueLight-bold.fntdata"/><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5bc963ff9_1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5bc963ff9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5cd78fde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5cd78fde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5cd78fde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5cd78fde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5cd78fde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5cd78fde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5cd78fde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5cd78fde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5cd78fde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5cd78fde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5cd78fde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5cd78fde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5cd78fde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5cd78fde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5cd78fde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5cd78fde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5cd78fde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5cd78fde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5cd78fde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5cd78fde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9bf9dda5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9bf9dda5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5cd78fde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5cd78fde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5cd78fded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5cd78fde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5cd78fde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5cd78fde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5cd78fde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5cd78fde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7c0a5f6e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7c0a5f6e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5cd78fde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5cd78fde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5cd78fde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5cd78fde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5cd78fde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5cd78fde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7c0a5f6e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7c0a5f6e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7c0a5f6e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7c0a5f6e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5cd78fde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5cd78fde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5cd78fde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5cd78fde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2">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3" name="Google Shape;5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rg Text centered - Black BG">
  <p:cSld name="MAIN_POINT_2">
    <p:bg>
      <p:bgPr>
        <a:solidFill>
          <a:srgbClr val="000000"/>
        </a:solidFill>
      </p:bgPr>
    </p:bg>
    <p:spTree>
      <p:nvGrpSpPr>
        <p:cNvPr id="58" name="Shape 58"/>
        <p:cNvGrpSpPr/>
        <p:nvPr/>
      </p:nvGrpSpPr>
      <p:grpSpPr>
        <a:xfrm>
          <a:off x="0" y="0"/>
          <a:ext cx="0" cy="0"/>
          <a:chOff x="0" y="0"/>
          <a:chExt cx="0" cy="0"/>
        </a:xfrm>
      </p:grpSpPr>
      <p:sp>
        <p:nvSpPr>
          <p:cNvPr id="59" name="Google Shape;59;p15"/>
          <p:cNvSpPr txBox="1"/>
          <p:nvPr>
            <p:ph idx="1" type="subTitle"/>
          </p:nvPr>
        </p:nvSpPr>
        <p:spPr>
          <a:xfrm>
            <a:off x="2045250" y="1303200"/>
            <a:ext cx="5053500" cy="2537100"/>
          </a:xfrm>
          <a:prstGeom prst="rect">
            <a:avLst/>
          </a:prstGeom>
        </p:spPr>
        <p:txBody>
          <a:bodyPr anchorCtr="0" anchor="ctr" bIns="91425" lIns="91425" spcFirstLastPara="1" rIns="91425" wrap="square" tIns="91425">
            <a:normAutofit/>
          </a:bodyPr>
          <a:lstStyle>
            <a:lvl1pPr lvl="0" rtl="0" algn="ctr">
              <a:spcBef>
                <a:spcPts val="0"/>
              </a:spcBef>
              <a:spcAft>
                <a:spcPts val="0"/>
              </a:spcAft>
              <a:buNone/>
              <a:defRPr sz="3200">
                <a:solidFill>
                  <a:srgbClr val="FFFFFF"/>
                </a:solidFill>
                <a:latin typeface="Helvetica Neue Light"/>
                <a:ea typeface="Helvetica Neue Light"/>
                <a:cs typeface="Helvetica Neue Light"/>
                <a:sym typeface="Helvetica Neue Light"/>
              </a:defRPr>
            </a:lvl1pPr>
            <a:lvl2pPr lvl="1" rtl="0" algn="ctr">
              <a:spcBef>
                <a:spcPts val="1200"/>
              </a:spcBef>
              <a:spcAft>
                <a:spcPts val="0"/>
              </a:spcAft>
              <a:buNone/>
              <a:defRPr>
                <a:solidFill>
                  <a:srgbClr val="FFFFFF"/>
                </a:solidFill>
              </a:defRPr>
            </a:lvl2pPr>
            <a:lvl3pPr lvl="2" rtl="0" algn="ctr">
              <a:spcBef>
                <a:spcPts val="1200"/>
              </a:spcBef>
              <a:spcAft>
                <a:spcPts val="0"/>
              </a:spcAft>
              <a:buNone/>
              <a:defRPr>
                <a:solidFill>
                  <a:srgbClr val="FFFFFF"/>
                </a:solidFill>
              </a:defRPr>
            </a:lvl3pPr>
            <a:lvl4pPr lvl="3" rtl="0" algn="ctr">
              <a:spcBef>
                <a:spcPts val="1200"/>
              </a:spcBef>
              <a:spcAft>
                <a:spcPts val="0"/>
              </a:spcAft>
              <a:buNone/>
              <a:defRPr>
                <a:solidFill>
                  <a:srgbClr val="FFFFFF"/>
                </a:solidFill>
              </a:defRPr>
            </a:lvl4pPr>
            <a:lvl5pPr lvl="4" rtl="0" algn="ctr">
              <a:spcBef>
                <a:spcPts val="1200"/>
              </a:spcBef>
              <a:spcAft>
                <a:spcPts val="0"/>
              </a:spcAft>
              <a:buNone/>
              <a:defRPr>
                <a:solidFill>
                  <a:srgbClr val="FFFFFF"/>
                </a:solidFill>
              </a:defRPr>
            </a:lvl5pPr>
            <a:lvl6pPr lvl="5" rtl="0" algn="ctr">
              <a:spcBef>
                <a:spcPts val="1200"/>
              </a:spcBef>
              <a:spcAft>
                <a:spcPts val="0"/>
              </a:spcAft>
              <a:buNone/>
              <a:defRPr>
                <a:solidFill>
                  <a:srgbClr val="FFFFFF"/>
                </a:solidFill>
              </a:defRPr>
            </a:lvl6pPr>
            <a:lvl7pPr lvl="6" rtl="0" algn="ctr">
              <a:spcBef>
                <a:spcPts val="1200"/>
              </a:spcBef>
              <a:spcAft>
                <a:spcPts val="0"/>
              </a:spcAft>
              <a:buNone/>
              <a:defRPr>
                <a:solidFill>
                  <a:srgbClr val="FFFFFF"/>
                </a:solidFill>
              </a:defRPr>
            </a:lvl7pPr>
            <a:lvl8pPr lvl="7" rtl="0" algn="ctr">
              <a:spcBef>
                <a:spcPts val="1200"/>
              </a:spcBef>
              <a:spcAft>
                <a:spcPts val="0"/>
              </a:spcAft>
              <a:buNone/>
              <a:defRPr>
                <a:solidFill>
                  <a:srgbClr val="FFFFFF"/>
                </a:solidFill>
              </a:defRPr>
            </a:lvl8pPr>
            <a:lvl9pPr lvl="8" rtl="0" algn="ctr">
              <a:spcBef>
                <a:spcPts val="1200"/>
              </a:spcBef>
              <a:spcAft>
                <a:spcPts val="1200"/>
              </a:spcAft>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s://shopify-live.streamshark.io/r/v/byevlrpoe/VBzAJoeC" TargetMode="External"/><Relationship Id="rId4" Type="http://schemas.openxmlformats.org/officeDocument/2006/relationships/hyperlink" Target="https://shopify-live.streamshark.io/r/v/byevlrpoe/VBzAJoeC" TargetMode="External"/><Relationship Id="rId5" Type="http://schemas.openxmlformats.org/officeDocument/2006/relationships/hyperlink" Target="https://vault.shopify.io/pages/207-Context-Sharing" TargetMode="External"/><Relationship Id="rId6"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en.wikipedia.org/wiki/Nassim_Nicholas_Taleb"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 name="Shape 63"/>
        <p:cNvGrpSpPr/>
        <p:nvPr/>
      </p:nvGrpSpPr>
      <p:grpSpPr>
        <a:xfrm>
          <a:off x="0" y="0"/>
          <a:ext cx="0" cy="0"/>
          <a:chOff x="0" y="0"/>
          <a:chExt cx="0" cy="0"/>
        </a:xfrm>
      </p:grpSpPr>
      <p:sp>
        <p:nvSpPr>
          <p:cNvPr id="64" name="Google Shape;64;p16"/>
          <p:cNvSpPr txBox="1"/>
          <p:nvPr/>
        </p:nvSpPr>
        <p:spPr>
          <a:xfrm>
            <a:off x="435750" y="949000"/>
            <a:ext cx="7871100" cy="24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900">
                <a:solidFill>
                  <a:srgbClr val="FFFFFF"/>
                </a:solidFill>
              </a:rPr>
              <a:t>How product management can help you make </a:t>
            </a:r>
            <a:r>
              <a:rPr b="1" lang="en" sz="4900">
                <a:solidFill>
                  <a:schemeClr val="dk1"/>
                </a:solidFill>
                <a:highlight>
                  <a:srgbClr val="D0F224"/>
                </a:highlight>
              </a:rPr>
              <a:t>great decisions</a:t>
            </a:r>
            <a:endParaRPr b="1" sz="4900">
              <a:solidFill>
                <a:schemeClr val="dk1"/>
              </a:solidFill>
              <a:highlight>
                <a:srgbClr val="D0F224"/>
              </a:highlight>
            </a:endParaRPr>
          </a:p>
          <a:p>
            <a:pPr indent="0" lvl="0" marL="0" rtl="0" algn="l">
              <a:spcBef>
                <a:spcPts val="0"/>
              </a:spcBef>
              <a:spcAft>
                <a:spcPts val="0"/>
              </a:spcAft>
              <a:buNone/>
            </a:pPr>
            <a:r>
              <a:t/>
            </a:r>
            <a:endParaRPr b="1" sz="4900">
              <a:solidFill>
                <a:srgbClr val="FFFFFF"/>
              </a:solidFill>
            </a:endParaRPr>
          </a:p>
        </p:txBody>
      </p:sp>
      <p:pic>
        <p:nvPicPr>
          <p:cNvPr id="65" name="Google Shape;65;p16"/>
          <p:cNvPicPr preferRelativeResize="0"/>
          <p:nvPr/>
        </p:nvPicPr>
        <p:blipFill>
          <a:blip r:embed="rId3">
            <a:alphaModFix/>
          </a:blip>
          <a:stretch>
            <a:fillRect/>
          </a:stretch>
        </p:blipFill>
        <p:spPr>
          <a:xfrm>
            <a:off x="612000" y="432075"/>
            <a:ext cx="1085575" cy="310475"/>
          </a:xfrm>
          <a:prstGeom prst="rect">
            <a:avLst/>
          </a:prstGeom>
          <a:noFill/>
          <a:ln>
            <a:noFill/>
          </a:ln>
        </p:spPr>
      </p:pic>
      <p:sp>
        <p:nvSpPr>
          <p:cNvPr id="66" name="Google Shape;66;p16"/>
          <p:cNvSpPr txBox="1"/>
          <p:nvPr/>
        </p:nvSpPr>
        <p:spPr>
          <a:xfrm>
            <a:off x="511950" y="3890925"/>
            <a:ext cx="598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Chanel Fournier</a:t>
            </a:r>
            <a:endParaRPr b="1">
              <a:solidFill>
                <a:schemeClr val="lt1"/>
              </a:solidFill>
            </a:endParaRPr>
          </a:p>
          <a:p>
            <a:pPr indent="0" lvl="0" marL="0" rtl="0" algn="l">
              <a:spcBef>
                <a:spcPts val="0"/>
              </a:spcBef>
              <a:spcAft>
                <a:spcPts val="0"/>
              </a:spcAft>
              <a:buNone/>
            </a:pPr>
            <a:r>
              <a:rPr b="1" lang="en">
                <a:solidFill>
                  <a:srgbClr val="D0F224"/>
                </a:solidFill>
              </a:rPr>
              <a:t>Senior Product Manager</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subTitle"/>
          </p:nvPr>
        </p:nvSpPr>
        <p:spPr>
          <a:xfrm>
            <a:off x="609600" y="1303200"/>
            <a:ext cx="7383600" cy="2537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n" sz="4800">
                <a:latin typeface="Arial"/>
                <a:ea typeface="Arial"/>
                <a:cs typeface="Arial"/>
                <a:sym typeface="Arial"/>
              </a:rPr>
              <a:t>Constant learner</a:t>
            </a:r>
            <a:endParaRPr sz="48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nvSpPr>
        <p:spPr>
          <a:xfrm>
            <a:off x="580500" y="230075"/>
            <a:ext cx="26148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999999"/>
                </a:solidFill>
              </a:rPr>
              <a:t>Constant learner</a:t>
            </a:r>
            <a:endParaRPr b="1" sz="1000">
              <a:solidFill>
                <a:srgbClr val="999999"/>
              </a:solidFill>
            </a:endParaRPr>
          </a:p>
        </p:txBody>
      </p:sp>
      <p:sp>
        <p:nvSpPr>
          <p:cNvPr id="126" name="Google Shape;126;p26"/>
          <p:cNvSpPr txBox="1"/>
          <p:nvPr/>
        </p:nvSpPr>
        <p:spPr>
          <a:xfrm>
            <a:off x="580500" y="892450"/>
            <a:ext cx="6756600" cy="151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b="1" lang="en" sz="4800"/>
              <a:t>Commit to learning</a:t>
            </a:r>
            <a:endParaRPr b="1" sz="4800"/>
          </a:p>
        </p:txBody>
      </p:sp>
      <p:sp>
        <p:nvSpPr>
          <p:cNvPr id="127" name="Google Shape;127;p26"/>
          <p:cNvSpPr txBox="1"/>
          <p:nvPr/>
        </p:nvSpPr>
        <p:spPr>
          <a:xfrm>
            <a:off x="580500" y="1930700"/>
            <a:ext cx="6409500" cy="29439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15000"/>
              </a:lnSpc>
              <a:spcBef>
                <a:spcPts val="0"/>
              </a:spcBef>
              <a:spcAft>
                <a:spcPts val="0"/>
              </a:spcAft>
              <a:buSzPts val="1100"/>
              <a:buChar char="●"/>
            </a:pPr>
            <a:r>
              <a:rPr lang="en" sz="1100">
                <a:solidFill>
                  <a:schemeClr val="dk1"/>
                </a:solidFill>
                <a:highlight>
                  <a:srgbClr val="D0F224"/>
                </a:highlight>
              </a:rPr>
              <a:t>Because change is constant, we need to be perpetual and deliberate learners.</a:t>
            </a:r>
            <a:r>
              <a:rPr lang="en" sz="1100">
                <a:solidFill>
                  <a:schemeClr val="dk1"/>
                </a:solidFill>
              </a:rPr>
              <a:t> </a:t>
            </a:r>
            <a:endParaRPr sz="1100">
              <a:solidFill>
                <a:schemeClr val="dk1"/>
              </a:solidFill>
            </a:endParaRPr>
          </a:p>
          <a:p>
            <a:pPr indent="-298450" lvl="0" marL="457200" marR="0" rtl="0" algn="l">
              <a:lnSpc>
                <a:spcPct val="115000"/>
              </a:lnSpc>
              <a:spcBef>
                <a:spcPts val="1000"/>
              </a:spcBef>
              <a:spcAft>
                <a:spcPts val="0"/>
              </a:spcAft>
              <a:buSzPts val="1100"/>
              <a:buChar char="●"/>
            </a:pPr>
            <a:r>
              <a:rPr lang="en" sz="1100">
                <a:solidFill>
                  <a:schemeClr val="dk1"/>
                </a:solidFill>
              </a:rPr>
              <a:t>Deliberate learners make a commitment to continuously improve their skills and knowledge. It takes a lifetime of work.</a:t>
            </a:r>
            <a:endParaRPr sz="1100">
              <a:solidFill>
                <a:schemeClr val="dk1"/>
              </a:solidFill>
            </a:endParaRPr>
          </a:p>
          <a:p>
            <a:pPr indent="-298450" lvl="0" marL="457200" marR="0" rtl="0" algn="l">
              <a:lnSpc>
                <a:spcPct val="115000"/>
              </a:lnSpc>
              <a:spcBef>
                <a:spcPts val="1000"/>
              </a:spcBef>
              <a:spcAft>
                <a:spcPts val="0"/>
              </a:spcAft>
              <a:buSzPts val="1100"/>
              <a:buChar char="●"/>
            </a:pPr>
            <a:r>
              <a:rPr lang="en" sz="1100">
                <a:solidFill>
                  <a:schemeClr val="dk1"/>
                </a:solidFill>
              </a:rPr>
              <a:t>To have the greatest impact, identify gaps in your skills and knowledge and develop them. </a:t>
            </a:r>
            <a:r>
              <a:rPr lang="en" sz="1100">
                <a:solidFill>
                  <a:schemeClr val="dk1"/>
                </a:solidFill>
                <a:highlight>
                  <a:srgbClr val="D0F224"/>
                </a:highlight>
              </a:rPr>
              <a:t>Remain curious about what you don’t know rather than protecting what you do.</a:t>
            </a:r>
            <a:endParaRPr sz="1100">
              <a:solidFill>
                <a:schemeClr val="dk1"/>
              </a:solidFill>
              <a:highlight>
                <a:srgbClr val="D0F224"/>
              </a:highlight>
            </a:endParaRPr>
          </a:p>
          <a:p>
            <a:pPr indent="-298450" lvl="0" marL="457200" marR="0" rtl="0" algn="l">
              <a:lnSpc>
                <a:spcPct val="115000"/>
              </a:lnSpc>
              <a:spcBef>
                <a:spcPts val="1000"/>
              </a:spcBef>
              <a:spcAft>
                <a:spcPts val="1000"/>
              </a:spcAft>
              <a:buSzPts val="1100"/>
              <a:buChar char="●"/>
            </a:pPr>
            <a:r>
              <a:rPr lang="en" sz="1100">
                <a:solidFill>
                  <a:schemeClr val="dk1"/>
                </a:solidFill>
              </a:rPr>
              <a:t>Be both a learner and teacher. Learning in isolation doesn't work; we need to teach one another, share context, mistakes, and learnings so we don’t repeat them. Learn from other’s mistakes without judgement. Give direct, real-time feedback with personal care, and actively seek it to continuously learn and grow.</a:t>
            </a:r>
            <a:endParaRPr sz="1100">
              <a:solidFill>
                <a:schemeClr val="dk1"/>
              </a:solidFill>
            </a:endParaRPr>
          </a:p>
        </p:txBody>
      </p:sp>
      <p:pic>
        <p:nvPicPr>
          <p:cNvPr id="128" name="Google Shape;128;p26"/>
          <p:cNvPicPr preferRelativeResize="0"/>
          <p:nvPr/>
        </p:nvPicPr>
        <p:blipFill>
          <a:blip r:embed="rId3">
            <a:alphaModFix/>
          </a:blip>
          <a:stretch>
            <a:fillRect/>
          </a:stretch>
        </p:blipFill>
        <p:spPr>
          <a:xfrm>
            <a:off x="7164975" y="2407150"/>
            <a:ext cx="1606026" cy="16060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idx="1" type="subTitle"/>
          </p:nvPr>
        </p:nvSpPr>
        <p:spPr>
          <a:xfrm>
            <a:off x="609600" y="1303200"/>
            <a:ext cx="7383600" cy="2537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n" sz="4800">
                <a:latin typeface="Arial"/>
                <a:ea typeface="Arial"/>
                <a:cs typeface="Arial"/>
                <a:sym typeface="Arial"/>
              </a:rPr>
              <a:t>Build for the long term</a:t>
            </a:r>
            <a:endParaRPr sz="48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nvSpPr>
        <p:spPr>
          <a:xfrm>
            <a:off x="580500" y="230075"/>
            <a:ext cx="26148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999999"/>
                </a:solidFill>
              </a:rPr>
              <a:t>Slide section title</a:t>
            </a:r>
            <a:endParaRPr b="1" sz="1000">
              <a:solidFill>
                <a:srgbClr val="999999"/>
              </a:solidFill>
            </a:endParaRPr>
          </a:p>
        </p:txBody>
      </p:sp>
      <p:sp>
        <p:nvSpPr>
          <p:cNvPr id="139" name="Google Shape;139;p28"/>
          <p:cNvSpPr txBox="1"/>
          <p:nvPr/>
        </p:nvSpPr>
        <p:spPr>
          <a:xfrm>
            <a:off x="580500" y="644825"/>
            <a:ext cx="6756600" cy="151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4800"/>
              <a:t>Solutions that can adapt to change</a:t>
            </a:r>
            <a:endParaRPr b="1" sz="4800"/>
          </a:p>
        </p:txBody>
      </p:sp>
      <p:sp>
        <p:nvSpPr>
          <p:cNvPr id="140" name="Google Shape;140;p28"/>
          <p:cNvSpPr txBox="1"/>
          <p:nvPr/>
        </p:nvSpPr>
        <p:spPr>
          <a:xfrm>
            <a:off x="580500" y="2284450"/>
            <a:ext cx="7497300" cy="28590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15000"/>
              </a:lnSpc>
              <a:spcBef>
                <a:spcPts val="0"/>
              </a:spcBef>
              <a:spcAft>
                <a:spcPts val="0"/>
              </a:spcAft>
              <a:buClr>
                <a:schemeClr val="dk1"/>
              </a:buClr>
              <a:buSzPts val="1100"/>
              <a:buChar char="●"/>
            </a:pPr>
            <a:r>
              <a:rPr lang="en" sz="1100">
                <a:solidFill>
                  <a:schemeClr val="dk1"/>
                </a:solidFill>
              </a:rPr>
              <a:t>Always strive to find the </a:t>
            </a:r>
            <a:r>
              <a:rPr lang="en" sz="1100">
                <a:solidFill>
                  <a:schemeClr val="dk1"/>
                </a:solidFill>
                <a:highlight>
                  <a:srgbClr val="D0F224"/>
                </a:highlight>
              </a:rPr>
              <a:t>simplest solution.</a:t>
            </a:r>
            <a:r>
              <a:rPr lang="en" sz="1100">
                <a:solidFill>
                  <a:schemeClr val="dk1"/>
                </a:solidFill>
              </a:rPr>
              <a:t> Complex solutions will be difficult to build upon. </a:t>
            </a:r>
            <a:endParaRPr sz="1100">
              <a:solidFill>
                <a:schemeClr val="dk1"/>
              </a:solidFill>
            </a:endParaRPr>
          </a:p>
          <a:p>
            <a:pPr indent="-298450" lvl="0" marL="457200" marR="0" rtl="0" algn="l">
              <a:lnSpc>
                <a:spcPct val="115000"/>
              </a:lnSpc>
              <a:spcBef>
                <a:spcPts val="1000"/>
              </a:spcBef>
              <a:spcAft>
                <a:spcPts val="0"/>
              </a:spcAft>
              <a:buClr>
                <a:schemeClr val="dk1"/>
              </a:buClr>
              <a:buSzPts val="1100"/>
              <a:buChar char="●"/>
            </a:pPr>
            <a:r>
              <a:rPr lang="en" sz="1100">
                <a:solidFill>
                  <a:schemeClr val="dk1"/>
                </a:solidFill>
              </a:rPr>
              <a:t>Finding a simple solution is a lot harder than finding a complex solution.</a:t>
            </a:r>
            <a:endParaRPr sz="1100">
              <a:solidFill>
                <a:schemeClr val="dk1"/>
              </a:solidFill>
            </a:endParaRPr>
          </a:p>
          <a:p>
            <a:pPr indent="-298450" lvl="0" marL="457200" marR="0" rtl="0" algn="l">
              <a:lnSpc>
                <a:spcPct val="115000"/>
              </a:lnSpc>
              <a:spcBef>
                <a:spcPts val="1000"/>
              </a:spcBef>
              <a:spcAft>
                <a:spcPts val="0"/>
              </a:spcAft>
              <a:buClr>
                <a:schemeClr val="dk1"/>
              </a:buClr>
              <a:buSzPts val="1100"/>
              <a:buChar char="●"/>
            </a:pPr>
            <a:r>
              <a:rPr lang="en" sz="1100">
                <a:solidFill>
                  <a:schemeClr val="dk1"/>
                </a:solidFill>
              </a:rPr>
              <a:t>This is fundamentally challenging because we work on solving complex problems. If there is no simple solution, reframe the problem until one emerges.﻿</a:t>
            </a:r>
            <a:endParaRPr sz="1100">
              <a:solidFill>
                <a:schemeClr val="dk1"/>
              </a:solidFill>
            </a:endParaRPr>
          </a:p>
          <a:p>
            <a:pPr indent="-298450" lvl="1" marL="914400" marR="0" rtl="0" algn="l">
              <a:lnSpc>
                <a:spcPct val="115000"/>
              </a:lnSpc>
              <a:spcBef>
                <a:spcPts val="1000"/>
              </a:spcBef>
              <a:spcAft>
                <a:spcPts val="0"/>
              </a:spcAft>
              <a:buClr>
                <a:schemeClr val="dk1"/>
              </a:buClr>
              <a:buSzPts val="1100"/>
              <a:buChar char="○"/>
            </a:pPr>
            <a:r>
              <a:rPr lang="en" sz="1100">
                <a:solidFill>
                  <a:schemeClr val="dk1"/>
                </a:solidFill>
              </a:rPr>
              <a:t>A well written 1 page brief is worth a lot more than a 20 page document</a:t>
            </a:r>
            <a:endParaRPr sz="1100">
              <a:solidFill>
                <a:schemeClr val="dk1"/>
              </a:solidFill>
            </a:endParaRPr>
          </a:p>
          <a:p>
            <a:pPr indent="-298450" lvl="0" marL="457200" marR="0" rtl="0" algn="l">
              <a:lnSpc>
                <a:spcPct val="115000"/>
              </a:lnSpc>
              <a:spcBef>
                <a:spcPts val="1000"/>
              </a:spcBef>
              <a:spcAft>
                <a:spcPts val="0"/>
              </a:spcAft>
              <a:buClr>
                <a:schemeClr val="dk1"/>
              </a:buClr>
              <a:buSzPts val="1100"/>
              <a:buChar char="●"/>
            </a:pPr>
            <a:r>
              <a:rPr lang="en" sz="1100">
                <a:solidFill>
                  <a:schemeClr val="dk1"/>
                </a:solidFill>
              </a:rPr>
              <a:t>Optimize for long term growth over short term impact.</a:t>
            </a:r>
            <a:endParaRPr sz="1100">
              <a:solidFill>
                <a:schemeClr val="dk1"/>
              </a:solidFill>
            </a:endParaRPr>
          </a:p>
          <a:p>
            <a:pPr indent="-298450" lvl="0" marL="457200" marR="0" rtl="0" algn="l">
              <a:lnSpc>
                <a:spcPct val="115000"/>
              </a:lnSpc>
              <a:spcBef>
                <a:spcPts val="1000"/>
              </a:spcBef>
              <a:spcAft>
                <a:spcPts val="1000"/>
              </a:spcAft>
              <a:buClr>
                <a:schemeClr val="dk1"/>
              </a:buClr>
              <a:buSzPts val="1100"/>
              <a:buChar char="●"/>
            </a:pPr>
            <a:r>
              <a:rPr lang="en" sz="1100">
                <a:solidFill>
                  <a:schemeClr val="dk1"/>
                </a:solidFill>
                <a:highlight>
                  <a:srgbClr val="D0F224"/>
                </a:highlight>
              </a:rPr>
              <a:t>Break down your long term solution (product vision) in bite size implementations (projects).</a:t>
            </a:r>
            <a:endParaRPr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txBox="1"/>
          <p:nvPr/>
        </p:nvSpPr>
        <p:spPr>
          <a:xfrm>
            <a:off x="580500" y="230075"/>
            <a:ext cx="26148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999999"/>
                </a:solidFill>
              </a:rPr>
              <a:t>Slide section title</a:t>
            </a:r>
            <a:endParaRPr b="1" sz="1000">
              <a:solidFill>
                <a:srgbClr val="999999"/>
              </a:solidFill>
            </a:endParaRPr>
          </a:p>
        </p:txBody>
      </p:sp>
      <p:sp>
        <p:nvSpPr>
          <p:cNvPr id="146" name="Google Shape;146;p29"/>
          <p:cNvSpPr txBox="1"/>
          <p:nvPr/>
        </p:nvSpPr>
        <p:spPr>
          <a:xfrm>
            <a:off x="580500" y="644825"/>
            <a:ext cx="7541400" cy="151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4800"/>
              <a:t>Focus on the green path</a:t>
            </a:r>
            <a:endParaRPr b="1" sz="4800"/>
          </a:p>
        </p:txBody>
      </p:sp>
      <p:sp>
        <p:nvSpPr>
          <p:cNvPr id="147" name="Google Shape;147;p29"/>
          <p:cNvSpPr txBox="1"/>
          <p:nvPr/>
        </p:nvSpPr>
        <p:spPr>
          <a:xfrm>
            <a:off x="580500" y="1555725"/>
            <a:ext cx="7497300" cy="28590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15000"/>
              </a:lnSpc>
              <a:spcBef>
                <a:spcPts val="0"/>
              </a:spcBef>
              <a:spcAft>
                <a:spcPts val="0"/>
              </a:spcAft>
              <a:buClr>
                <a:schemeClr val="dk1"/>
              </a:buClr>
              <a:buSzPts val="1100"/>
              <a:buChar char="●"/>
            </a:pPr>
            <a:r>
              <a:rPr lang="en" sz="1100">
                <a:solidFill>
                  <a:schemeClr val="dk1"/>
                </a:solidFill>
              </a:rPr>
              <a:t>When building a product, we never (and arguably shouldn’t) know exactly where it will end up and how we’ll get there. </a:t>
            </a:r>
            <a:endParaRPr sz="1100">
              <a:solidFill>
                <a:schemeClr val="dk1"/>
              </a:solidFill>
            </a:endParaRPr>
          </a:p>
          <a:p>
            <a:pPr indent="-298450" lvl="0" marL="457200" marR="0" rtl="0" algn="l">
              <a:lnSpc>
                <a:spcPct val="115000"/>
              </a:lnSpc>
              <a:spcBef>
                <a:spcPts val="1000"/>
              </a:spcBef>
              <a:spcAft>
                <a:spcPts val="0"/>
              </a:spcAft>
              <a:buClr>
                <a:schemeClr val="dk1"/>
              </a:buClr>
              <a:buSzPts val="1100"/>
              <a:buChar char="●"/>
            </a:pPr>
            <a:r>
              <a:rPr lang="en" sz="1100">
                <a:solidFill>
                  <a:schemeClr val="dk1"/>
                </a:solidFill>
              </a:rPr>
              <a:t>We should know the problem it’s solving, our goals and ambitions for it, and the general direction we’re heading in - this is called the green path. </a:t>
            </a:r>
            <a:endParaRPr sz="1100">
              <a:solidFill>
                <a:schemeClr val="dk1"/>
              </a:solidFill>
            </a:endParaRPr>
          </a:p>
          <a:p>
            <a:pPr indent="-298450" lvl="0" marL="457200" marR="0" rtl="0" algn="l">
              <a:lnSpc>
                <a:spcPct val="115000"/>
              </a:lnSpc>
              <a:spcBef>
                <a:spcPts val="1000"/>
              </a:spcBef>
              <a:spcAft>
                <a:spcPts val="1000"/>
              </a:spcAft>
              <a:buClr>
                <a:schemeClr val="dk1"/>
              </a:buClr>
              <a:buSzPts val="1100"/>
              <a:buChar char="●"/>
            </a:pPr>
            <a:r>
              <a:rPr lang="en" sz="1100">
                <a:solidFill>
                  <a:schemeClr val="dk1"/>
                </a:solidFill>
              </a:rPr>
              <a:t>What we can do is </a:t>
            </a:r>
            <a:r>
              <a:rPr lang="en" sz="1100">
                <a:solidFill>
                  <a:schemeClr val="dk1"/>
                </a:solidFill>
                <a:highlight>
                  <a:srgbClr val="D0F224"/>
                </a:highlight>
              </a:rPr>
              <a:t>map out the steps along the way which lead us in the direction we need to go.</a:t>
            </a:r>
            <a:r>
              <a:rPr lang="en" sz="1100">
                <a:solidFill>
                  <a:schemeClr val="dk1"/>
                </a:solidFill>
              </a:rPr>
              <a:t> The green path is any work that gets us closer to our intended destination. The step-by-step journey towards long-term success. </a:t>
            </a:r>
            <a:endParaRPr sz="1100">
              <a:solidFill>
                <a:schemeClr val="dk1"/>
              </a:solidFill>
            </a:endParaRPr>
          </a:p>
        </p:txBody>
      </p:sp>
      <p:pic>
        <p:nvPicPr>
          <p:cNvPr id="148" name="Google Shape;148;p29"/>
          <p:cNvPicPr preferRelativeResize="0"/>
          <p:nvPr/>
        </p:nvPicPr>
        <p:blipFill>
          <a:blip r:embed="rId3">
            <a:alphaModFix/>
          </a:blip>
          <a:stretch>
            <a:fillRect/>
          </a:stretch>
        </p:blipFill>
        <p:spPr>
          <a:xfrm>
            <a:off x="7326625" y="2730925"/>
            <a:ext cx="1543425" cy="1543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idx="1" type="subTitle"/>
          </p:nvPr>
        </p:nvSpPr>
        <p:spPr>
          <a:xfrm>
            <a:off x="609600" y="1303200"/>
            <a:ext cx="7383600" cy="2537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n" sz="4800">
                <a:latin typeface="Arial"/>
                <a:ea typeface="Arial"/>
                <a:cs typeface="Arial"/>
                <a:sym typeface="Arial"/>
              </a:rPr>
              <a:t>Making great decisions quickly</a:t>
            </a:r>
            <a:endParaRPr sz="48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nvSpPr>
        <p:spPr>
          <a:xfrm>
            <a:off x="580500" y="230075"/>
            <a:ext cx="26148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999999"/>
                </a:solidFill>
              </a:rPr>
              <a:t>Slide section title</a:t>
            </a:r>
            <a:endParaRPr b="1" sz="1000">
              <a:solidFill>
                <a:srgbClr val="999999"/>
              </a:solidFill>
            </a:endParaRPr>
          </a:p>
        </p:txBody>
      </p:sp>
      <p:sp>
        <p:nvSpPr>
          <p:cNvPr id="159" name="Google Shape;159;p31"/>
          <p:cNvSpPr txBox="1"/>
          <p:nvPr/>
        </p:nvSpPr>
        <p:spPr>
          <a:xfrm>
            <a:off x="580500" y="582275"/>
            <a:ext cx="6756600" cy="151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b="1" lang="en" sz="4000"/>
              <a:t>The </a:t>
            </a:r>
            <a:r>
              <a:rPr b="1" lang="en" sz="4000"/>
              <a:t>work we do is the </a:t>
            </a:r>
            <a:r>
              <a:rPr b="1" lang="en" sz="4000">
                <a:highlight>
                  <a:srgbClr val="D0F224"/>
                </a:highlight>
              </a:rPr>
              <a:t>sum of</a:t>
            </a:r>
            <a:r>
              <a:rPr b="1" lang="en" sz="4000">
                <a:highlight>
                  <a:srgbClr val="D0F224"/>
                </a:highlight>
                <a:uFill>
                  <a:noFill/>
                </a:uFill>
                <a:hlinkClick r:id="rId3"/>
              </a:rPr>
              <a:t> the decisions we make</a:t>
            </a:r>
            <a:r>
              <a:rPr b="1" lang="en" sz="4000">
                <a:uFill>
                  <a:noFill/>
                </a:uFill>
                <a:hlinkClick r:id="rId4"/>
              </a:rPr>
              <a:t>.</a:t>
            </a:r>
            <a:r>
              <a:rPr b="1" lang="en" sz="4000"/>
              <a:t> </a:t>
            </a:r>
            <a:endParaRPr b="1" sz="4000"/>
          </a:p>
        </p:txBody>
      </p:sp>
      <p:sp>
        <p:nvSpPr>
          <p:cNvPr id="160" name="Google Shape;160;p31"/>
          <p:cNvSpPr txBox="1"/>
          <p:nvPr/>
        </p:nvSpPr>
        <p:spPr>
          <a:xfrm>
            <a:off x="580500" y="1930700"/>
            <a:ext cx="5787000" cy="3212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rPr>
              <a:t>To make great decisions, you need to </a:t>
            </a:r>
            <a:r>
              <a:rPr lang="en" sz="1100">
                <a:solidFill>
                  <a:schemeClr val="dk1"/>
                </a:solidFill>
                <a:highlight>
                  <a:srgbClr val="D0F224"/>
                </a:highlight>
              </a:rPr>
              <a:t>context</a:t>
            </a:r>
            <a:r>
              <a:rPr lang="en" sz="1100">
                <a:solidFill>
                  <a:schemeClr val="dk1"/>
                </a:solidFill>
              </a:rPr>
              <a:t>. Seek out the information you need – get curious, ask questions, connect with others, explore other perspectives, and do your research.</a:t>
            </a:r>
            <a:endParaRPr sz="1100">
              <a:solidFill>
                <a:schemeClr val="dk1"/>
              </a:solidFill>
            </a:endParaRPr>
          </a:p>
          <a:p>
            <a:pPr indent="-298450" lvl="0" marL="457200" rtl="0" algn="l">
              <a:lnSpc>
                <a:spcPct val="115000"/>
              </a:lnSpc>
              <a:spcBef>
                <a:spcPts val="1000"/>
              </a:spcBef>
              <a:spcAft>
                <a:spcPts val="0"/>
              </a:spcAft>
              <a:buClr>
                <a:schemeClr val="dk1"/>
              </a:buClr>
              <a:buSzPts val="1100"/>
              <a:buChar char="●"/>
            </a:pPr>
            <a:r>
              <a:rPr lang="en" sz="1100">
                <a:solidFill>
                  <a:schemeClr val="dk1"/>
                </a:solidFill>
              </a:rPr>
              <a:t>You won't always have all the information, people, or tools you need. Embrace these constraints to uncover new ways of doing things.</a:t>
            </a:r>
            <a:endParaRPr sz="1100">
              <a:solidFill>
                <a:schemeClr val="dk1"/>
              </a:solidFill>
            </a:endParaRPr>
          </a:p>
          <a:p>
            <a:pPr indent="-298450" lvl="0" marL="457200" rtl="0" algn="l">
              <a:lnSpc>
                <a:spcPct val="115000"/>
              </a:lnSpc>
              <a:spcBef>
                <a:spcPts val="1000"/>
              </a:spcBef>
              <a:spcAft>
                <a:spcPts val="0"/>
              </a:spcAft>
              <a:buClr>
                <a:schemeClr val="dk1"/>
              </a:buClr>
              <a:buSzPts val="1100"/>
              <a:buChar char="●"/>
            </a:pPr>
            <a:r>
              <a:rPr lang="en" sz="1100">
                <a:solidFill>
                  <a:schemeClr val="dk1"/>
                </a:solidFill>
              </a:rPr>
              <a:t>Balance having enough context to make informed decisions, but not waiting too long until the opportunity has passed. </a:t>
            </a:r>
            <a:r>
              <a:rPr lang="en" sz="1100">
                <a:solidFill>
                  <a:schemeClr val="dk1"/>
                </a:solidFill>
                <a:highlight>
                  <a:srgbClr val="D0F224"/>
                </a:highlight>
              </a:rPr>
              <a:t>The effort to make that decision should be proportionate to what it would take to reverse it.</a:t>
            </a:r>
            <a:r>
              <a:rPr lang="en" sz="1100">
                <a:solidFill>
                  <a:schemeClr val="dk1"/>
                </a:solidFill>
              </a:rPr>
              <a:t> Learn to make decisions without all the pieces of the puzzle</a:t>
            </a:r>
            <a:endParaRPr sz="1100">
              <a:solidFill>
                <a:schemeClr val="dk1"/>
              </a:solidFill>
              <a:highlight>
                <a:srgbClr val="D0F224"/>
              </a:highlight>
            </a:endParaRPr>
          </a:p>
          <a:p>
            <a:pPr indent="-298450" lvl="0" marL="457200" rtl="0" algn="l">
              <a:lnSpc>
                <a:spcPct val="115000"/>
              </a:lnSpc>
              <a:spcBef>
                <a:spcPts val="1000"/>
              </a:spcBef>
              <a:spcAft>
                <a:spcPts val="1000"/>
              </a:spcAft>
              <a:buClr>
                <a:schemeClr val="dk1"/>
              </a:buClr>
              <a:buSzPts val="1100"/>
              <a:buChar char="●"/>
            </a:pPr>
            <a:r>
              <a:rPr lang="en" sz="1100">
                <a:solidFill>
                  <a:schemeClr val="dk1"/>
                </a:solidFill>
              </a:rPr>
              <a:t>Decisions should come from trusted people with the greatest</a:t>
            </a:r>
            <a:r>
              <a:rPr lang="en" sz="1100">
                <a:solidFill>
                  <a:schemeClr val="dk1"/>
                </a:solidFill>
                <a:uFill>
                  <a:noFill/>
                </a:uFill>
                <a:hlinkClick r:id="rId5">
                  <a:extLst>
                    <a:ext uri="{A12FA001-AC4F-418D-AE19-62706E023703}">
                      <ahyp:hlinkClr val="tx"/>
                    </a:ext>
                  </a:extLst>
                </a:hlinkClick>
              </a:rPr>
              <a:t> context</a:t>
            </a:r>
            <a:r>
              <a:rPr lang="en" sz="1100">
                <a:solidFill>
                  <a:schemeClr val="dk1"/>
                </a:solidFill>
              </a:rPr>
              <a:t>. Don’t seek consensus or majority approval on every decision. Distributed decision making allows to move fast and adapt quickly to our changing environment.</a:t>
            </a:r>
            <a:endParaRPr sz="1100">
              <a:solidFill>
                <a:schemeClr val="dk1"/>
              </a:solidFill>
            </a:endParaRPr>
          </a:p>
        </p:txBody>
      </p:sp>
      <p:pic>
        <p:nvPicPr>
          <p:cNvPr id="161" name="Google Shape;161;p31"/>
          <p:cNvPicPr preferRelativeResize="0"/>
          <p:nvPr/>
        </p:nvPicPr>
        <p:blipFill>
          <a:blip r:embed="rId6">
            <a:alphaModFix/>
          </a:blip>
          <a:stretch>
            <a:fillRect/>
          </a:stretch>
        </p:blipFill>
        <p:spPr>
          <a:xfrm>
            <a:off x="6289676" y="2640183"/>
            <a:ext cx="2730900" cy="13720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idx="1" type="subTitle"/>
          </p:nvPr>
        </p:nvSpPr>
        <p:spPr>
          <a:xfrm>
            <a:off x="609600" y="1303200"/>
            <a:ext cx="7383600" cy="25371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1200"/>
              </a:spcAft>
              <a:buNone/>
            </a:pPr>
            <a:r>
              <a:rPr b="1" lang="en" sz="4800">
                <a:latin typeface="Arial"/>
                <a:ea typeface="Arial"/>
                <a:cs typeface="Arial"/>
                <a:sym typeface="Arial"/>
              </a:rPr>
              <a:t>Ideation and iteration</a:t>
            </a:r>
            <a:endParaRPr sz="1967">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nvSpPr>
        <p:spPr>
          <a:xfrm>
            <a:off x="580500" y="230075"/>
            <a:ext cx="26148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999999"/>
                </a:solidFill>
              </a:rPr>
              <a:t>Ideation &amp; iteration</a:t>
            </a:r>
            <a:endParaRPr b="1" sz="1000">
              <a:solidFill>
                <a:srgbClr val="999999"/>
              </a:solidFill>
            </a:endParaRPr>
          </a:p>
        </p:txBody>
      </p:sp>
      <p:sp>
        <p:nvSpPr>
          <p:cNvPr id="172" name="Google Shape;172;p33"/>
          <p:cNvSpPr txBox="1"/>
          <p:nvPr/>
        </p:nvSpPr>
        <p:spPr>
          <a:xfrm>
            <a:off x="580500" y="892450"/>
            <a:ext cx="7605600" cy="30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sz="5600">
                <a:highlight>
                  <a:srgbClr val="D0F224"/>
                </a:highlight>
              </a:rPr>
              <a:t>Creativity is a culture</a:t>
            </a:r>
            <a:r>
              <a:rPr b="1" lang="en" sz="5600"/>
              <a:t> </a:t>
            </a:r>
            <a:r>
              <a:rPr b="1" lang="en" sz="3300"/>
              <a:t>Move fast, fail quickly, learn, and pivot as you try new ideas.</a:t>
            </a:r>
            <a:endParaRPr b="1" sz="3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34"/>
          <p:cNvPicPr preferRelativeResize="0"/>
          <p:nvPr/>
        </p:nvPicPr>
        <p:blipFill rotWithShape="1">
          <a:blip r:embed="rId3">
            <a:alphaModFix/>
          </a:blip>
          <a:srcRect b="11917" l="0" r="0" t="0"/>
          <a:stretch/>
        </p:blipFill>
        <p:spPr>
          <a:xfrm>
            <a:off x="1066800" y="755400"/>
            <a:ext cx="7010400" cy="363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7"/>
          <p:cNvSpPr txBox="1"/>
          <p:nvPr/>
        </p:nvSpPr>
        <p:spPr>
          <a:xfrm>
            <a:off x="1292300" y="3889875"/>
            <a:ext cx="6559500" cy="908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1"/>
                </a:solidFill>
              </a:rPr>
              <a:t>Launched Shopify Email to over 1M users in April 2020, </a:t>
            </a:r>
            <a:br>
              <a:rPr lang="en" sz="1800">
                <a:solidFill>
                  <a:schemeClr val="dk1"/>
                </a:solidFill>
              </a:rPr>
            </a:br>
            <a:r>
              <a:rPr b="1" lang="en" sz="1800">
                <a:solidFill>
                  <a:schemeClr val="dk1"/>
                </a:solidFill>
                <a:highlight>
                  <a:schemeClr val="accent1"/>
                </a:highlight>
              </a:rPr>
              <a:t>3 months early and during COVID.</a:t>
            </a:r>
            <a:endParaRPr b="1" sz="1500">
              <a:solidFill>
                <a:schemeClr val="dk1"/>
              </a:solidFill>
              <a:highlight>
                <a:schemeClr val="accent1"/>
              </a:highlight>
            </a:endParaRPr>
          </a:p>
        </p:txBody>
      </p:sp>
      <p:pic>
        <p:nvPicPr>
          <p:cNvPr id="72" name="Google Shape;72;p17"/>
          <p:cNvPicPr preferRelativeResize="0"/>
          <p:nvPr/>
        </p:nvPicPr>
        <p:blipFill rotWithShape="1">
          <a:blip r:embed="rId3">
            <a:alphaModFix/>
          </a:blip>
          <a:srcRect b="30264" l="0" r="0" t="0"/>
          <a:stretch/>
        </p:blipFill>
        <p:spPr>
          <a:xfrm>
            <a:off x="1292300" y="582275"/>
            <a:ext cx="6559375" cy="32097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5"/>
          <p:cNvSpPr txBox="1"/>
          <p:nvPr/>
        </p:nvSpPr>
        <p:spPr>
          <a:xfrm>
            <a:off x="580500" y="230075"/>
            <a:ext cx="26148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999999"/>
                </a:solidFill>
              </a:rPr>
              <a:t>Iteration and ideation</a:t>
            </a:r>
            <a:endParaRPr b="1" sz="1000">
              <a:solidFill>
                <a:srgbClr val="999999"/>
              </a:solidFill>
            </a:endParaRPr>
          </a:p>
        </p:txBody>
      </p:sp>
      <p:sp>
        <p:nvSpPr>
          <p:cNvPr id="183" name="Google Shape;183;p35"/>
          <p:cNvSpPr txBox="1"/>
          <p:nvPr/>
        </p:nvSpPr>
        <p:spPr>
          <a:xfrm>
            <a:off x="580500" y="892450"/>
            <a:ext cx="6756600" cy="151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b="1" lang="en" sz="4800"/>
              <a:t>Experimentation</a:t>
            </a:r>
            <a:endParaRPr b="1" sz="4800"/>
          </a:p>
        </p:txBody>
      </p:sp>
      <p:sp>
        <p:nvSpPr>
          <p:cNvPr id="184" name="Google Shape;184;p35"/>
          <p:cNvSpPr txBox="1"/>
          <p:nvPr/>
        </p:nvSpPr>
        <p:spPr>
          <a:xfrm>
            <a:off x="580500" y="1930700"/>
            <a:ext cx="7497300" cy="29016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rPr>
              <a:t>The scientific method has existed since the 1600’s</a:t>
            </a:r>
            <a:endParaRPr sz="1100">
              <a:solidFill>
                <a:schemeClr val="dk1"/>
              </a:solidFill>
            </a:endParaRPr>
          </a:p>
          <a:p>
            <a:pPr indent="-298450" lvl="1" marL="914400" rtl="0" algn="l">
              <a:lnSpc>
                <a:spcPct val="115000"/>
              </a:lnSpc>
              <a:spcBef>
                <a:spcPts val="1000"/>
              </a:spcBef>
              <a:spcAft>
                <a:spcPts val="0"/>
              </a:spcAft>
              <a:buClr>
                <a:schemeClr val="dk1"/>
              </a:buClr>
              <a:buSzPts val="1100"/>
              <a:buChar char="○"/>
            </a:pPr>
            <a:r>
              <a:rPr lang="en" sz="1100">
                <a:solidFill>
                  <a:schemeClr val="dk1"/>
                </a:solidFill>
              </a:rPr>
              <a:t>Make an observation of a problem</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Ask a question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Form a hypothesis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Do an experiment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Analyze results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Try again or keep going</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nvSpPr>
        <p:spPr>
          <a:xfrm>
            <a:off x="580500" y="230075"/>
            <a:ext cx="26148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999999"/>
                </a:solidFill>
              </a:rPr>
              <a:t>Iteration and ideation</a:t>
            </a:r>
            <a:endParaRPr b="1" sz="1000">
              <a:solidFill>
                <a:srgbClr val="999999"/>
              </a:solidFill>
            </a:endParaRPr>
          </a:p>
        </p:txBody>
      </p:sp>
      <p:sp>
        <p:nvSpPr>
          <p:cNvPr id="190" name="Google Shape;190;p36"/>
          <p:cNvSpPr txBox="1"/>
          <p:nvPr/>
        </p:nvSpPr>
        <p:spPr>
          <a:xfrm>
            <a:off x="580500" y="892450"/>
            <a:ext cx="6756600" cy="151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b="1" lang="en" sz="4800">
                <a:solidFill>
                  <a:srgbClr val="8D9091"/>
                </a:solidFill>
              </a:rPr>
              <a:t>Experimentation</a:t>
            </a:r>
            <a:endParaRPr b="1" sz="4800">
              <a:solidFill>
                <a:srgbClr val="8D9091"/>
              </a:solidFill>
            </a:endParaRPr>
          </a:p>
        </p:txBody>
      </p:sp>
      <p:sp>
        <p:nvSpPr>
          <p:cNvPr id="191" name="Google Shape;191;p36"/>
          <p:cNvSpPr txBox="1"/>
          <p:nvPr/>
        </p:nvSpPr>
        <p:spPr>
          <a:xfrm>
            <a:off x="580500" y="1930700"/>
            <a:ext cx="7497300" cy="29016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8D9091"/>
              </a:buClr>
              <a:buSzPts val="1100"/>
              <a:buChar char="●"/>
            </a:pPr>
            <a:r>
              <a:rPr lang="en" sz="1100">
                <a:solidFill>
                  <a:srgbClr val="8D9091"/>
                </a:solidFill>
              </a:rPr>
              <a:t>The scientific method has existed since the 1600’s</a:t>
            </a:r>
            <a:endParaRPr sz="1100">
              <a:solidFill>
                <a:srgbClr val="8D9091"/>
              </a:solidFill>
            </a:endParaRPr>
          </a:p>
          <a:p>
            <a:pPr indent="-298450" lvl="1" marL="914400" rtl="0" algn="l">
              <a:lnSpc>
                <a:spcPct val="115000"/>
              </a:lnSpc>
              <a:spcBef>
                <a:spcPts val="1000"/>
              </a:spcBef>
              <a:spcAft>
                <a:spcPts val="0"/>
              </a:spcAft>
              <a:buClr>
                <a:schemeClr val="dk1"/>
              </a:buClr>
              <a:buSzPts val="1100"/>
              <a:buChar char="○"/>
            </a:pPr>
            <a:r>
              <a:rPr lang="en" sz="1100">
                <a:solidFill>
                  <a:schemeClr val="dk1"/>
                </a:solidFill>
              </a:rPr>
              <a:t>Make an observation of a problem</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sz="1100">
                <a:solidFill>
                  <a:schemeClr val="dk1"/>
                </a:solidFill>
              </a:rPr>
              <a:t>Focusing on impact</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Ask a question</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sz="1100">
                <a:solidFill>
                  <a:schemeClr val="dk1"/>
                </a:solidFill>
              </a:rPr>
              <a:t>Be a constant learner</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Form a hypothesis</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sz="1100">
                <a:solidFill>
                  <a:schemeClr val="dk1"/>
                </a:solidFill>
              </a:rPr>
              <a:t>Build for the long term</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Do an experiment</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sz="1100">
                <a:solidFill>
                  <a:schemeClr val="dk1"/>
                </a:solidFill>
              </a:rPr>
              <a:t>Iterate</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Analyze results</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sz="1100">
                <a:solidFill>
                  <a:schemeClr val="dk1"/>
                </a:solidFill>
              </a:rPr>
              <a:t>Thrive on change</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Try again or keep going</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sz="1100">
                <a:solidFill>
                  <a:schemeClr val="dk1"/>
                </a:solidFill>
              </a:rPr>
              <a:t>Make great decisions</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txBox="1"/>
          <p:nvPr>
            <p:ph idx="1" type="subTitle"/>
          </p:nvPr>
        </p:nvSpPr>
        <p:spPr>
          <a:xfrm>
            <a:off x="609600" y="1303200"/>
            <a:ext cx="7908600" cy="2537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n" sz="4800">
                <a:latin typeface="Arial"/>
                <a:ea typeface="Arial"/>
                <a:cs typeface="Arial"/>
                <a:sym typeface="Arial"/>
              </a:rPr>
              <a:t>Public and private sectors</a:t>
            </a:r>
            <a:endParaRPr sz="48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nvSpPr>
        <p:spPr>
          <a:xfrm>
            <a:off x="580500" y="230075"/>
            <a:ext cx="26148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999999"/>
                </a:solidFill>
              </a:rPr>
              <a:t>Focusing on impact</a:t>
            </a:r>
            <a:endParaRPr b="1" sz="1000">
              <a:solidFill>
                <a:srgbClr val="999999"/>
              </a:solidFill>
            </a:endParaRPr>
          </a:p>
        </p:txBody>
      </p:sp>
      <p:sp>
        <p:nvSpPr>
          <p:cNvPr id="202" name="Google Shape;202;p38"/>
          <p:cNvSpPr txBox="1"/>
          <p:nvPr/>
        </p:nvSpPr>
        <p:spPr>
          <a:xfrm>
            <a:off x="580500" y="892450"/>
            <a:ext cx="6756600" cy="151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b="1" lang="en" sz="4800"/>
              <a:t>Problem solver</a:t>
            </a:r>
            <a:endParaRPr b="1" sz="4800"/>
          </a:p>
        </p:txBody>
      </p:sp>
      <p:sp>
        <p:nvSpPr>
          <p:cNvPr id="203" name="Google Shape;203;p38"/>
          <p:cNvSpPr txBox="1"/>
          <p:nvPr/>
        </p:nvSpPr>
        <p:spPr>
          <a:xfrm>
            <a:off x="580500" y="1930700"/>
            <a:ext cx="7497300" cy="3693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sz="1350">
                <a:solidFill>
                  <a:srgbClr val="041E26"/>
                </a:solidFill>
                <a:highlight>
                  <a:srgbClr val="FFFFFF"/>
                </a:highlight>
                <a:latin typeface="Roboto"/>
                <a:ea typeface="Roboto"/>
                <a:cs typeface="Roboto"/>
                <a:sym typeface="Roboto"/>
              </a:rPr>
              <a:t>Great products should be focused on solving real problems, whether in the private or public sector.</a:t>
            </a:r>
            <a:endParaRPr sz="1350">
              <a:solidFill>
                <a:srgbClr val="041E26"/>
              </a:solidFill>
              <a:highlight>
                <a:srgbClr val="FFFFFF"/>
              </a:highlight>
              <a:latin typeface="Roboto"/>
              <a:ea typeface="Roboto"/>
              <a:cs typeface="Roboto"/>
              <a:sym typeface="Roboto"/>
            </a:endParaRPr>
          </a:p>
          <a:p>
            <a:pPr indent="-298450" lvl="0" marL="457200" rtl="0" algn="l">
              <a:lnSpc>
                <a:spcPct val="115000"/>
              </a:lnSpc>
              <a:spcBef>
                <a:spcPts val="1000"/>
              </a:spcBef>
              <a:spcAft>
                <a:spcPts val="1000"/>
              </a:spcAft>
              <a:buClr>
                <a:schemeClr val="dk1"/>
              </a:buClr>
              <a:buSzPts val="1100"/>
              <a:buChar char="●"/>
            </a:pPr>
            <a:r>
              <a:rPr lang="en" sz="1350">
                <a:solidFill>
                  <a:srgbClr val="041E26"/>
                </a:solidFill>
                <a:highlight>
                  <a:srgbClr val="FFFFFF"/>
                </a:highlight>
                <a:latin typeface="Roboto"/>
                <a:ea typeface="Roboto"/>
                <a:cs typeface="Roboto"/>
                <a:sym typeface="Roboto"/>
              </a:rPr>
              <a:t>We can only build the best products by relentlessly </a:t>
            </a:r>
            <a:r>
              <a:rPr lang="en" sz="1350">
                <a:solidFill>
                  <a:srgbClr val="041E26"/>
                </a:solidFill>
                <a:highlight>
                  <a:srgbClr val="D0F224"/>
                </a:highlight>
                <a:latin typeface="Roboto"/>
                <a:ea typeface="Roboto"/>
                <a:cs typeface="Roboto"/>
                <a:sym typeface="Roboto"/>
              </a:rPr>
              <a:t>understanding user’s struggles, having deep care, and being committed to helping them succeed every step of the way, regardless of sectors.</a:t>
            </a:r>
            <a:endParaRPr sz="1350">
              <a:solidFill>
                <a:srgbClr val="041E26"/>
              </a:solidFill>
              <a:highlight>
                <a:srgbClr val="FFFFFF"/>
              </a:highlight>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txBox="1"/>
          <p:nvPr>
            <p:ph idx="1" type="subTitle"/>
          </p:nvPr>
        </p:nvSpPr>
        <p:spPr>
          <a:xfrm>
            <a:off x="609600" y="1303200"/>
            <a:ext cx="7383600" cy="2537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n" sz="4800">
                <a:latin typeface="Arial"/>
                <a:ea typeface="Arial"/>
                <a:cs typeface="Arial"/>
                <a:sym typeface="Arial"/>
              </a:rPr>
              <a:t>Thank you.</a:t>
            </a:r>
            <a:endParaRPr sz="4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8"/>
          <p:cNvSpPr txBox="1"/>
          <p:nvPr>
            <p:ph idx="1" type="subTitle"/>
          </p:nvPr>
        </p:nvSpPr>
        <p:spPr>
          <a:xfrm>
            <a:off x="609600" y="1303200"/>
            <a:ext cx="7383600" cy="2537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n" sz="4800">
                <a:latin typeface="Arial"/>
                <a:ea typeface="Arial"/>
                <a:cs typeface="Arial"/>
                <a:sym typeface="Arial"/>
              </a:rPr>
              <a:t>Product principles</a:t>
            </a:r>
            <a:endParaRPr sz="4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9"/>
          <p:cNvSpPr txBox="1"/>
          <p:nvPr>
            <p:ph idx="1" type="subTitle"/>
          </p:nvPr>
        </p:nvSpPr>
        <p:spPr>
          <a:xfrm>
            <a:off x="609600" y="1303200"/>
            <a:ext cx="7383600" cy="2537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n" sz="4800">
                <a:latin typeface="Arial"/>
                <a:ea typeface="Arial"/>
                <a:cs typeface="Arial"/>
                <a:sym typeface="Arial"/>
              </a:rPr>
              <a:t>Thrive on change</a:t>
            </a:r>
            <a:endParaRPr sz="4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0"/>
          <p:cNvSpPr txBox="1"/>
          <p:nvPr/>
        </p:nvSpPr>
        <p:spPr>
          <a:xfrm>
            <a:off x="580500" y="230075"/>
            <a:ext cx="26148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999999"/>
                </a:solidFill>
              </a:rPr>
              <a:t>Thrive on change</a:t>
            </a:r>
            <a:endParaRPr b="1" sz="1000">
              <a:solidFill>
                <a:srgbClr val="999999"/>
              </a:solidFill>
            </a:endParaRPr>
          </a:p>
        </p:txBody>
      </p:sp>
      <p:sp>
        <p:nvSpPr>
          <p:cNvPr id="88" name="Google Shape;88;p20"/>
          <p:cNvSpPr txBox="1"/>
          <p:nvPr/>
        </p:nvSpPr>
        <p:spPr>
          <a:xfrm>
            <a:off x="580500" y="892450"/>
            <a:ext cx="6756600" cy="151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b="1" lang="en" sz="4800"/>
              <a:t>Change is here</a:t>
            </a:r>
            <a:endParaRPr b="1" sz="4800"/>
          </a:p>
        </p:txBody>
      </p:sp>
      <p:sp>
        <p:nvSpPr>
          <p:cNvPr id="89" name="Google Shape;89;p20"/>
          <p:cNvSpPr txBox="1"/>
          <p:nvPr/>
        </p:nvSpPr>
        <p:spPr>
          <a:xfrm>
            <a:off x="580500" y="1930700"/>
            <a:ext cx="7497300" cy="29226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rPr>
              <a:t>Change is </a:t>
            </a:r>
            <a:r>
              <a:rPr lang="en" sz="1100">
                <a:solidFill>
                  <a:schemeClr val="dk1"/>
                </a:solidFill>
                <a:highlight>
                  <a:srgbClr val="D0F224"/>
                </a:highlight>
              </a:rPr>
              <a:t>hard</a:t>
            </a:r>
            <a:r>
              <a:rPr lang="en" sz="1100">
                <a:solidFill>
                  <a:schemeClr val="dk1"/>
                </a:solidFill>
              </a:rPr>
              <a:t>, c</a:t>
            </a:r>
            <a:r>
              <a:rPr lang="en" sz="1100">
                <a:solidFill>
                  <a:schemeClr val="dk1"/>
                </a:solidFill>
              </a:rPr>
              <a:t>hange is </a:t>
            </a:r>
            <a:r>
              <a:rPr lang="en" sz="1100">
                <a:solidFill>
                  <a:schemeClr val="dk1"/>
                </a:solidFill>
                <a:highlight>
                  <a:srgbClr val="D0F224"/>
                </a:highlight>
              </a:rPr>
              <a:t>unavoidable</a:t>
            </a:r>
            <a:r>
              <a:rPr lang="en" sz="1100">
                <a:solidFill>
                  <a:schemeClr val="dk1"/>
                </a:solidFill>
              </a:rPr>
              <a:t>, change is </a:t>
            </a:r>
            <a:r>
              <a:rPr lang="en" sz="1100">
                <a:solidFill>
                  <a:schemeClr val="dk1"/>
                </a:solidFill>
                <a:highlight>
                  <a:srgbClr val="D0F224"/>
                </a:highlight>
              </a:rPr>
              <a:t>constant.</a:t>
            </a:r>
            <a:r>
              <a:rPr lang="en" sz="1100">
                <a:solidFill>
                  <a:schemeClr val="dk1"/>
                </a:solidFill>
              </a:rPr>
              <a:t> It </a:t>
            </a:r>
            <a:r>
              <a:rPr lang="en" sz="1100">
                <a:solidFill>
                  <a:schemeClr val="dk1"/>
                </a:solidFill>
              </a:rPr>
              <a:t>can mean </a:t>
            </a:r>
            <a:r>
              <a:rPr lang="en" sz="1100">
                <a:solidFill>
                  <a:schemeClr val="dk1"/>
                </a:solidFill>
              </a:rPr>
              <a:t>volatility, randomness, disorder, and stress.</a:t>
            </a:r>
            <a:endParaRPr sz="1100">
              <a:solidFill>
                <a:schemeClr val="dk1"/>
              </a:solidFill>
            </a:endParaRPr>
          </a:p>
          <a:p>
            <a:pPr indent="-298450" lvl="0" marL="457200" rtl="0" algn="l">
              <a:lnSpc>
                <a:spcPct val="115000"/>
              </a:lnSpc>
              <a:spcBef>
                <a:spcPts val="1000"/>
              </a:spcBef>
              <a:spcAft>
                <a:spcPts val="0"/>
              </a:spcAft>
              <a:buSzPts val="1100"/>
              <a:buFont typeface="Roboto"/>
              <a:buChar char="●"/>
            </a:pPr>
            <a:r>
              <a:rPr lang="en" sz="1100">
                <a:solidFill>
                  <a:schemeClr val="dk1"/>
                </a:solidFill>
              </a:rPr>
              <a:t>This environment can be overwhelming. Terms like 'impostor syndrome' may resonate. This is normal. Change is difficult. </a:t>
            </a:r>
            <a:endParaRPr sz="1100">
              <a:solidFill>
                <a:schemeClr val="dk1"/>
              </a:solidFill>
            </a:endParaRPr>
          </a:p>
          <a:p>
            <a:pPr indent="-298450" lvl="0" marL="457200" rtl="0" algn="l">
              <a:lnSpc>
                <a:spcPct val="115000"/>
              </a:lnSpc>
              <a:spcBef>
                <a:spcPts val="1000"/>
              </a:spcBef>
              <a:spcAft>
                <a:spcPts val="0"/>
              </a:spcAft>
              <a:buSzPts val="1100"/>
              <a:buFont typeface="Roboto"/>
              <a:buChar char="●"/>
            </a:pPr>
            <a:r>
              <a:rPr lang="en" sz="1100">
                <a:solidFill>
                  <a:schemeClr val="dk1"/>
                </a:solidFill>
              </a:rPr>
              <a:t>But if we want to grow, we need to see and appreciate the benefits of change, and learn to thrive in an environment that’s always moving. Through this, we’ll see that the </a:t>
            </a:r>
            <a:r>
              <a:rPr lang="en" sz="1100">
                <a:solidFill>
                  <a:schemeClr val="dk1"/>
                </a:solidFill>
                <a:highlight>
                  <a:srgbClr val="D0F224"/>
                </a:highlight>
              </a:rPr>
              <a:t>rewards of change are greater than the risks of certainty.﻿</a:t>
            </a:r>
            <a:endParaRPr sz="1100">
              <a:solidFill>
                <a:schemeClr val="dk1"/>
              </a:solidFill>
              <a:highlight>
                <a:srgbClr val="D0F224"/>
              </a:highlight>
            </a:endParaRPr>
          </a:p>
          <a:p>
            <a:pPr indent="-298450" lvl="0" marL="457200" rtl="0" algn="l">
              <a:lnSpc>
                <a:spcPct val="115000"/>
              </a:lnSpc>
              <a:spcBef>
                <a:spcPts val="1000"/>
              </a:spcBef>
              <a:spcAft>
                <a:spcPts val="0"/>
              </a:spcAft>
              <a:buClr>
                <a:schemeClr val="dk1"/>
              </a:buClr>
              <a:buSzPts val="1100"/>
              <a:buChar char="●"/>
            </a:pPr>
            <a:r>
              <a:rPr lang="en" sz="1100">
                <a:solidFill>
                  <a:schemeClr val="dk1"/>
                </a:solidFill>
                <a:highlight>
                  <a:srgbClr val="D0F224"/>
                </a:highlight>
              </a:rPr>
              <a:t>Operating under the assumption that tomorrow will be the same as today is a path to failure.</a:t>
            </a:r>
            <a:endParaRPr sz="1100">
              <a:solidFill>
                <a:schemeClr val="dk1"/>
              </a:solidFill>
              <a:highlight>
                <a:srgbClr val="D0F224"/>
              </a:highlight>
            </a:endParaRPr>
          </a:p>
          <a:p>
            <a:pPr indent="-298450" lvl="0" marL="457200" rtl="0" algn="l">
              <a:lnSpc>
                <a:spcPct val="115000"/>
              </a:lnSpc>
              <a:spcBef>
                <a:spcPts val="1000"/>
              </a:spcBef>
              <a:spcAft>
                <a:spcPts val="1000"/>
              </a:spcAft>
              <a:buSzPts val="1100"/>
              <a:buFont typeface="Roboto"/>
              <a:buChar char="●"/>
            </a:pPr>
            <a:r>
              <a:rPr lang="en" sz="1100">
                <a:solidFill>
                  <a:schemeClr val="dk1"/>
                </a:solidFill>
              </a:rPr>
              <a:t>Get comfortable with being uncomfortable, embrace uncertainty.</a:t>
            </a:r>
            <a:endParaRPr sz="1100">
              <a:solidFill>
                <a:schemeClr val="dk1"/>
              </a:solidFill>
              <a:highlight>
                <a:srgbClr val="D0F224"/>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1"/>
          <p:cNvSpPr txBox="1"/>
          <p:nvPr/>
        </p:nvSpPr>
        <p:spPr>
          <a:xfrm>
            <a:off x="580500" y="230075"/>
            <a:ext cx="26148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999999"/>
                </a:solidFill>
              </a:rPr>
              <a:t>Thrive on change</a:t>
            </a:r>
            <a:endParaRPr b="1" sz="1000">
              <a:solidFill>
                <a:srgbClr val="999999"/>
              </a:solidFill>
            </a:endParaRPr>
          </a:p>
        </p:txBody>
      </p:sp>
      <p:sp>
        <p:nvSpPr>
          <p:cNvPr id="95" name="Google Shape;95;p21"/>
          <p:cNvSpPr txBox="1"/>
          <p:nvPr/>
        </p:nvSpPr>
        <p:spPr>
          <a:xfrm>
            <a:off x="580500" y="892450"/>
            <a:ext cx="7386000" cy="151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b="1" lang="en" sz="3900"/>
              <a:t>Anti-fragile</a:t>
            </a:r>
            <a:endParaRPr b="1" sz="3900"/>
          </a:p>
        </p:txBody>
      </p:sp>
      <p:sp>
        <p:nvSpPr>
          <p:cNvPr id="96" name="Google Shape;96;p21"/>
          <p:cNvSpPr txBox="1"/>
          <p:nvPr/>
        </p:nvSpPr>
        <p:spPr>
          <a:xfrm>
            <a:off x="580500" y="1739675"/>
            <a:ext cx="7279800" cy="3113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rPr>
              <a:t>Fragile things (fine china, portfolios only invested in a single position, a “why me” mentality) easily break in the face of pressure, chaos, and volatility.</a:t>
            </a:r>
            <a:endParaRPr sz="1100">
              <a:solidFill>
                <a:schemeClr val="dk1"/>
              </a:solidFill>
            </a:endParaRPr>
          </a:p>
          <a:p>
            <a:pPr indent="-298450" lvl="0" marL="457200" rtl="0" algn="l">
              <a:lnSpc>
                <a:spcPct val="115000"/>
              </a:lnSpc>
              <a:spcBef>
                <a:spcPts val="1000"/>
              </a:spcBef>
              <a:spcAft>
                <a:spcPts val="0"/>
              </a:spcAft>
              <a:buClr>
                <a:schemeClr val="dk1"/>
              </a:buClr>
              <a:buSzPts val="1100"/>
              <a:buChar char="●"/>
            </a:pPr>
            <a:r>
              <a:rPr lang="en" sz="1100">
                <a:solidFill>
                  <a:schemeClr val="dk1"/>
                </a:solidFill>
              </a:rPr>
              <a:t>Robust or resilient things (a piece of metal, broadly diversified portfolios, stoicism) endure change. </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rPr>
              <a:t>Antifragile things (options, muscles, a “failure leads to growth” mentality) benefit from stress, volatility and change. Fragility implies you’ve got more to lose than to gain. </a:t>
            </a:r>
            <a:r>
              <a:rPr lang="en" sz="1100">
                <a:solidFill>
                  <a:schemeClr val="dk1"/>
                </a:solidFill>
                <a:highlight>
                  <a:srgbClr val="D0F224"/>
                </a:highlight>
              </a:rPr>
              <a:t>Antifragility implies you’ve got more to gain than to lose.</a:t>
            </a:r>
            <a:endParaRPr sz="1100">
              <a:solidFill>
                <a:schemeClr val="dk1"/>
              </a:solidFill>
              <a:highlight>
                <a:srgbClr val="D0F224"/>
              </a:highlight>
            </a:endParaRPr>
          </a:p>
          <a:p>
            <a:pPr indent="0" lvl="0" marL="0" rtl="0" algn="l">
              <a:lnSpc>
                <a:spcPct val="100000"/>
              </a:lnSpc>
              <a:spcBef>
                <a:spcPts val="1800"/>
              </a:spcBef>
              <a:spcAft>
                <a:spcPts val="0"/>
              </a:spcAft>
              <a:buClr>
                <a:schemeClr val="dk1"/>
              </a:buClr>
              <a:buSzPts val="1100"/>
              <a:buFont typeface="Arial"/>
              <a:buNone/>
            </a:pPr>
            <a:r>
              <a:rPr lang="en" sz="1100">
                <a:solidFill>
                  <a:schemeClr val="dk1"/>
                </a:solidFill>
              </a:rPr>
              <a:t>The concept was developed by </a:t>
            </a:r>
            <a:r>
              <a:rPr lang="en" sz="1100">
                <a:solidFill>
                  <a:schemeClr val="dk1"/>
                </a:solidFill>
                <a:uFill>
                  <a:noFill/>
                </a:uFill>
                <a:hlinkClick r:id="rId3">
                  <a:extLst>
                    <a:ext uri="{A12FA001-AC4F-418D-AE19-62706E023703}">
                      <ahyp:hlinkClr val="tx"/>
                    </a:ext>
                  </a:extLst>
                </a:hlinkClick>
              </a:rPr>
              <a:t>Nassim Nicholas Taleb</a:t>
            </a:r>
            <a:r>
              <a:rPr lang="en" sz="1100">
                <a:solidFill>
                  <a:schemeClr val="dk1"/>
                </a:solidFill>
              </a:rPr>
              <a:t>’s and here is how he defines it in his book Anti-Fragile:</a:t>
            </a:r>
            <a:endParaRPr sz="1100">
              <a:solidFill>
                <a:schemeClr val="dk1"/>
              </a:solidFill>
            </a:endParaRPr>
          </a:p>
          <a:p>
            <a:pPr indent="0" lvl="0" marL="457200" rtl="0" algn="l">
              <a:lnSpc>
                <a:spcPct val="100000"/>
              </a:lnSpc>
              <a:spcBef>
                <a:spcPts val="1000"/>
              </a:spcBef>
              <a:spcAft>
                <a:spcPts val="0"/>
              </a:spcAft>
              <a:buNone/>
            </a:pPr>
            <a:r>
              <a:rPr i="1" lang="en" sz="1000">
                <a:solidFill>
                  <a:srgbClr val="595959"/>
                </a:solidFill>
              </a:rPr>
              <a:t>Some things benefit from shocks; they thrive and grow when exposed to volatility, randomness, disorder, and stressors and love adventure, risk, and uncertainty. Yet, in spite of the ubiquity of the phenomenon, there is no word for the exact opposite of fragile. Let us call it antifragile.</a:t>
            </a:r>
            <a:endParaRPr sz="1000">
              <a:solidFill>
                <a:srgbClr val="595959"/>
              </a:solidFill>
            </a:endParaRPr>
          </a:p>
        </p:txBody>
      </p:sp>
      <p:pic>
        <p:nvPicPr>
          <p:cNvPr id="97" name="Google Shape;97;p21"/>
          <p:cNvPicPr preferRelativeResize="0"/>
          <p:nvPr/>
        </p:nvPicPr>
        <p:blipFill rotWithShape="1">
          <a:blip r:embed="rId4">
            <a:alphaModFix/>
          </a:blip>
          <a:srcRect b="46155" l="31756" r="27908" t="0"/>
          <a:stretch/>
        </p:blipFill>
        <p:spPr>
          <a:xfrm>
            <a:off x="7909800" y="3074350"/>
            <a:ext cx="1033124" cy="1514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nvSpPr>
        <p:spPr>
          <a:xfrm>
            <a:off x="580500" y="230075"/>
            <a:ext cx="26148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999999"/>
                </a:solidFill>
              </a:rPr>
              <a:t>Anti-fragile</a:t>
            </a:r>
            <a:endParaRPr b="1" sz="1000">
              <a:solidFill>
                <a:srgbClr val="999999"/>
              </a:solidFill>
            </a:endParaRPr>
          </a:p>
        </p:txBody>
      </p:sp>
      <p:sp>
        <p:nvSpPr>
          <p:cNvPr id="103" name="Google Shape;103;p22"/>
          <p:cNvSpPr txBox="1"/>
          <p:nvPr/>
        </p:nvSpPr>
        <p:spPr>
          <a:xfrm>
            <a:off x="580500" y="892450"/>
            <a:ext cx="7605600" cy="30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sz="5600"/>
              <a:t>Shopify is antifragile </a:t>
            </a:r>
            <a:r>
              <a:rPr b="1" lang="en" sz="3300"/>
              <a:t>A company that </a:t>
            </a:r>
            <a:r>
              <a:rPr b="1" lang="en" sz="3300">
                <a:highlight>
                  <a:srgbClr val="D0F224"/>
                </a:highlight>
              </a:rPr>
              <a:t>benefits, thrives and grows</a:t>
            </a:r>
            <a:r>
              <a:rPr b="1" lang="en" sz="3300"/>
              <a:t> when exposed to </a:t>
            </a:r>
            <a:r>
              <a:rPr b="1" lang="en" sz="3300">
                <a:highlight>
                  <a:srgbClr val="D0F224"/>
                </a:highlight>
              </a:rPr>
              <a:t>volatility, randomness, disorder, or stressors.</a:t>
            </a:r>
            <a:endParaRPr b="1" sz="3300">
              <a:highlight>
                <a:srgbClr val="D0F224"/>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idx="1" type="subTitle"/>
          </p:nvPr>
        </p:nvSpPr>
        <p:spPr>
          <a:xfrm>
            <a:off x="609600" y="1303200"/>
            <a:ext cx="7383600" cy="2537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n" sz="4800">
                <a:latin typeface="Arial"/>
                <a:ea typeface="Arial"/>
                <a:cs typeface="Arial"/>
                <a:sym typeface="Arial"/>
              </a:rPr>
              <a:t>Focusing on impact</a:t>
            </a:r>
            <a:endParaRPr sz="48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4"/>
          <p:cNvSpPr txBox="1"/>
          <p:nvPr/>
        </p:nvSpPr>
        <p:spPr>
          <a:xfrm>
            <a:off x="580500" y="230075"/>
            <a:ext cx="26148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999999"/>
                </a:solidFill>
              </a:rPr>
              <a:t>Focusing on impact</a:t>
            </a:r>
            <a:endParaRPr b="1" sz="1000">
              <a:solidFill>
                <a:srgbClr val="999999"/>
              </a:solidFill>
            </a:endParaRPr>
          </a:p>
        </p:txBody>
      </p:sp>
      <p:sp>
        <p:nvSpPr>
          <p:cNvPr id="114" name="Google Shape;114;p24"/>
          <p:cNvSpPr txBox="1"/>
          <p:nvPr/>
        </p:nvSpPr>
        <p:spPr>
          <a:xfrm>
            <a:off x="580500" y="892450"/>
            <a:ext cx="6756600" cy="151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b="1" lang="en" sz="4800"/>
              <a:t>What is your why?</a:t>
            </a:r>
            <a:endParaRPr b="1" sz="4800"/>
          </a:p>
        </p:txBody>
      </p:sp>
      <p:sp>
        <p:nvSpPr>
          <p:cNvPr id="115" name="Google Shape;115;p24"/>
          <p:cNvSpPr txBox="1"/>
          <p:nvPr/>
        </p:nvSpPr>
        <p:spPr>
          <a:xfrm>
            <a:off x="580500" y="1775050"/>
            <a:ext cx="7497300" cy="29793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rPr>
              <a:t>E</a:t>
            </a:r>
            <a:r>
              <a:rPr lang="en" sz="1100">
                <a:solidFill>
                  <a:schemeClr val="dk1"/>
                </a:solidFill>
              </a:rPr>
              <a:t>veryone has the potential to have a positive impact. </a:t>
            </a:r>
            <a:endParaRPr sz="1100">
              <a:solidFill>
                <a:schemeClr val="dk1"/>
              </a:solidFill>
            </a:endParaRPr>
          </a:p>
          <a:p>
            <a:pPr indent="-298450" lvl="0" marL="457200" rtl="0" algn="l">
              <a:lnSpc>
                <a:spcPct val="115000"/>
              </a:lnSpc>
              <a:spcBef>
                <a:spcPts val="1000"/>
              </a:spcBef>
              <a:spcAft>
                <a:spcPts val="0"/>
              </a:spcAft>
              <a:buClr>
                <a:schemeClr val="dk1"/>
              </a:buClr>
              <a:buSzPts val="1100"/>
              <a:buChar char="●"/>
            </a:pPr>
            <a:r>
              <a:rPr lang="en" sz="1100">
                <a:solidFill>
                  <a:schemeClr val="dk1"/>
                </a:solidFill>
              </a:rPr>
              <a:t>It’s through the challenges you accept and conquer, the projects you choose to work on, and the environment you create for those around you. It’s doing the tasks that no one else will, and learning to say ‘no’ when necessary. </a:t>
            </a:r>
            <a:endParaRPr sz="1100">
              <a:solidFill>
                <a:schemeClr val="dk1"/>
              </a:solidFill>
            </a:endParaRPr>
          </a:p>
          <a:p>
            <a:pPr indent="-298450" lvl="0" marL="457200" rtl="0" algn="l">
              <a:lnSpc>
                <a:spcPct val="115000"/>
              </a:lnSpc>
              <a:spcBef>
                <a:spcPts val="1000"/>
              </a:spcBef>
              <a:spcAft>
                <a:spcPts val="0"/>
              </a:spcAft>
              <a:buClr>
                <a:schemeClr val="dk1"/>
              </a:buClr>
              <a:buSzPts val="1100"/>
              <a:buChar char="●"/>
            </a:pPr>
            <a:r>
              <a:rPr lang="en" sz="1100">
                <a:solidFill>
                  <a:schemeClr val="dk1"/>
                </a:solidFill>
                <a:highlight>
                  <a:srgbClr val="D0F224"/>
                </a:highlight>
              </a:rPr>
              <a:t>Impact is the sum of all the decisions and actions that result in a net positive outcome on our mission.</a:t>
            </a:r>
            <a:r>
              <a:rPr lang="en" sz="1100">
                <a:solidFill>
                  <a:schemeClr val="dk1"/>
                </a:solidFill>
              </a:rPr>
              <a:t> Keep this at the core of everything you do.</a:t>
            </a:r>
            <a:endParaRPr sz="1100">
              <a:solidFill>
                <a:schemeClr val="dk1"/>
              </a:solidFill>
            </a:endParaRPr>
          </a:p>
          <a:p>
            <a:pPr indent="-298450" lvl="0" marL="457200" rtl="0" algn="l">
              <a:lnSpc>
                <a:spcPct val="115000"/>
              </a:lnSpc>
              <a:spcBef>
                <a:spcPts val="1000"/>
              </a:spcBef>
              <a:spcAft>
                <a:spcPts val="0"/>
              </a:spcAft>
              <a:buClr>
                <a:schemeClr val="dk1"/>
              </a:buClr>
              <a:buSzPts val="1100"/>
              <a:buChar char="●"/>
            </a:pPr>
            <a:r>
              <a:rPr lang="en" sz="1100">
                <a:solidFill>
                  <a:schemeClr val="dk1"/>
                </a:solidFill>
              </a:rPr>
              <a:t>You’ll have limited impact if you act alone. The best products come from a mix of ideas, experiences, and perspectives. Understand the interdependencies of your work and how it shows up in the end result, appreciate others’ perspectives, remove roadblocks for one another, and prioritize what’s best for the organization. This is the path to collective impact.</a:t>
            </a:r>
            <a:endParaRPr sz="1100">
              <a:solidFill>
                <a:schemeClr val="dk1"/>
              </a:solidFill>
            </a:endParaRPr>
          </a:p>
          <a:p>
            <a:pPr indent="-298450" lvl="0" marL="457200" rtl="0" algn="l">
              <a:lnSpc>
                <a:spcPct val="115000"/>
              </a:lnSpc>
              <a:spcBef>
                <a:spcPts val="1000"/>
              </a:spcBef>
              <a:spcAft>
                <a:spcPts val="1000"/>
              </a:spcAft>
              <a:buClr>
                <a:schemeClr val="dk1"/>
              </a:buClr>
              <a:buSzPts val="1100"/>
              <a:buChar char="●"/>
            </a:pPr>
            <a:r>
              <a:rPr lang="en" sz="1100">
                <a:solidFill>
                  <a:schemeClr val="dk1"/>
                </a:solidFill>
              </a:rPr>
              <a:t>The best products have the most impact. They focus on </a:t>
            </a:r>
            <a:r>
              <a:rPr lang="en" sz="1100">
                <a:solidFill>
                  <a:schemeClr val="dk1"/>
                </a:solidFill>
                <a:highlight>
                  <a:srgbClr val="D0F224"/>
                </a:highlight>
              </a:rPr>
              <a:t>solving the most important problems.</a:t>
            </a:r>
            <a:endParaRPr sz="1100">
              <a:solidFill>
                <a:schemeClr val="dk1"/>
              </a:solidFill>
              <a:highlight>
                <a:srgbClr val="D0F224"/>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8D9091"/>
      </a:dk2>
      <a:lt2>
        <a:srgbClr val="F4F4F4"/>
      </a:lt2>
      <a:accent1>
        <a:srgbClr val="D0F224"/>
      </a:accent1>
      <a:accent2>
        <a:srgbClr val="0F9C1D"/>
      </a:accent2>
      <a:accent3>
        <a:srgbClr val="008060"/>
      </a:accent3>
      <a:accent4>
        <a:srgbClr val="004C3F"/>
      </a:accent4>
      <a:accent5>
        <a:srgbClr val="A5E3B9"/>
      </a:accent5>
      <a:accent6>
        <a:srgbClr val="4BFE85"/>
      </a:accent6>
      <a:hlink>
        <a:srgbClr val="1238B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A2C3D303BFE1438F8707B92C5CEB2B" ma:contentTypeVersion="24" ma:contentTypeDescription="Create a new document." ma:contentTypeScope="" ma:versionID="903abf69df8cb54631b87b756d79e008">
  <xsd:schema xmlns:xsd="http://www.w3.org/2001/XMLSchema" xmlns:xs="http://www.w3.org/2001/XMLSchema" xmlns:p="http://schemas.microsoft.com/office/2006/metadata/properties" xmlns:ns1="http://schemas.microsoft.com/sharepoint/v3" xmlns:ns2="9d71fdf0-d220-403a-9531-ad65ebf45c1d" xmlns:ns3="4a8324f8-10e0-42c9-8a9f-8aa76b7b07a7" targetNamespace="http://schemas.microsoft.com/office/2006/metadata/properties" ma:root="true" ma:fieldsID="cd401b41a88bc90080e4de94206df1f8" ns1:_="" ns2:_="" ns3:_="">
    <xsd:import namespace="http://schemas.microsoft.com/sharepoint/v3"/>
    <xsd:import namespace="9d71fdf0-d220-403a-9531-ad65ebf45c1d"/>
    <xsd:import namespace="4a8324f8-10e0-42c9-8a9f-8aa76b7b07a7"/>
    <xsd:element name="properties">
      <xsd:complexType>
        <xsd:sequence>
          <xsd:element name="documentManagement">
            <xsd:complexType>
              <xsd:all>
                <xsd:element ref="ns2:MediaServiceMetadata" minOccurs="0"/>
                <xsd:element ref="ns2:MediaServiceFastMetadata" minOccurs="0"/>
                <xsd:element ref="ns2:Language" minOccurs="0"/>
                <xsd:element ref="ns2:Purpose" minOccurs="0"/>
                <xsd:element ref="ns2:Audience" minOccurs="0"/>
                <xsd:element ref="ns2:DocumentType" minOccurs="0"/>
                <xsd:element ref="ns2:Responsible" minOccurs="0"/>
                <xsd:element ref="ns2:DueDate" minOccurs="0"/>
                <xsd:element ref="ns2:Status"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DateCreated" minOccurs="0"/>
                <xsd:element ref="ns2:Focu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d71fdf0-d220-403a-9531-ad65ebf45c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anguage" ma:index="10" nillable="true" ma:displayName="Language" ma:default="English" ma:format="Dropdown" ma:internalName="Language">
      <xsd:simpleType>
        <xsd:restriction base="dms:Choice">
          <xsd:enumeration value="Bilingual"/>
          <xsd:enumeration value="English"/>
          <xsd:enumeration value="French"/>
        </xsd:restriction>
      </xsd:simpleType>
    </xsd:element>
    <xsd:element name="Purpose" ma:index="11" nillable="true" ma:displayName="Purpose" ma:format="Dropdown" ma:internalName="Purpose">
      <xsd:simpleType>
        <xsd:restriction base="dms:Choice">
          <xsd:enumeration value="For Decision"/>
          <xsd:enumeration value="For Information"/>
          <xsd:enumeration value="For Review"/>
        </xsd:restriction>
      </xsd:simpleType>
    </xsd:element>
    <xsd:element name="Audience" ma:index="12" nillable="true" ma:displayName="Audience" ma:format="Dropdown" ma:internalName="Audience">
      <xsd:simpleType>
        <xsd:restriction base="dms:Choice">
          <xsd:enumeration value="Committee"/>
          <xsd:enumeration value="External"/>
          <xsd:enumeration value="Management"/>
          <xsd:enumeration value="Our Team"/>
          <xsd:enumeration value="Internal Stakeholders"/>
        </xsd:restriction>
      </xsd:simpleType>
    </xsd:element>
    <xsd:element name="DocumentType" ma:index="13" nillable="true" ma:displayName="Document Type" ma:format="Dropdown" ma:internalName="DocumentType">
      <xsd:simpleType>
        <xsd:restriction base="dms:Choice">
          <xsd:enumeration value="Briefing"/>
          <xsd:enumeration value="Presentation"/>
          <xsd:enumeration value="Report"/>
          <xsd:enumeration value="Resource"/>
          <xsd:enumeration value="Template"/>
          <xsd:enumeration value="Plan"/>
          <xsd:enumeration value="Notes"/>
          <xsd:enumeration value="Meeting Document"/>
          <xsd:enumeration value="Correspondence"/>
        </xsd:restriction>
      </xsd:simpleType>
    </xsd:element>
    <xsd:element name="Responsible" ma:index="14" nillable="true" ma:displayName="Responsible " ma:description="Name of team member who is the lead on this. " ma:format="Dropdown" ma:internalName="Responsible">
      <xsd:simpleType>
        <xsd:restriction base="dms:Text">
          <xsd:maxLength value="255"/>
        </xsd:restriction>
      </xsd:simpleType>
    </xsd:element>
    <xsd:element name="DueDate" ma:index="15" nillable="true" ma:displayName="Due Date" ma:description="Final Submission Date.  Year/Month/Day format. " ma:format="Dropdown" ma:internalName="DueDate">
      <xsd:simpleType>
        <xsd:restriction base="dms:Text">
          <xsd:maxLength value="255"/>
        </xsd:restriction>
      </xsd:simpleType>
    </xsd:element>
    <xsd:element name="Status" ma:index="16" nillable="true" ma:displayName="Status" ma:format="Dropdown" ma:internalName="Status">
      <xsd:simpleType>
        <xsd:restriction base="dms:Choice">
          <xsd:enumeration value="In Progress"/>
          <xsd:enumeration value="Completed"/>
          <xsd:enumeration value="Draft"/>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element name="MediaServiceDateTaken" ma:index="27" nillable="true" ma:displayName="MediaServiceDateTaken" ma:hidden="true" ma:internalName="MediaServiceDateTaken" ma:readOnly="true">
      <xsd:simpleType>
        <xsd:restriction base="dms:Text"/>
      </xsd:simpleType>
    </xsd:element>
    <xsd:element name="DateCreated" ma:index="28" nillable="true" ma:displayName="Date Created" ma:default="[today]" ma:format="DateOnly" ma:internalName="DateCreated">
      <xsd:simpleType>
        <xsd:restriction base="dms:DateTime"/>
      </xsd:simpleType>
    </xsd:element>
    <xsd:element name="Focus" ma:index="29" nillable="true" ma:displayName="Focus" ma:format="Dropdown" ma:internalName="Focus">
      <xsd:simpleType>
        <xsd:restriction base="dms:Choice">
          <xsd:enumeration value="Research"/>
          <xsd:enumeration value="Development"/>
          <xsd:enumeration value="Stakeholder Engagement"/>
          <xsd:enumeration value="Foresight"/>
        </xsd:restriction>
      </xsd:simpleType>
    </xsd:element>
    <xsd:element name="MediaLengthInSeconds" ma:index="3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a8324f8-10e0-42c9-8a9f-8aa76b7b07a7"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rpose xmlns="9d71fdf0-d220-403a-9531-ad65ebf45c1d" xsi:nil="true"/>
    <_ip_UnifiedCompliancePolicyUIAction xmlns="http://schemas.microsoft.com/sharepoint/v3" xsi:nil="true"/>
    <Focus xmlns="9d71fdf0-d220-403a-9531-ad65ebf45c1d" xsi:nil="true"/>
    <Responsible xmlns="9d71fdf0-d220-403a-9531-ad65ebf45c1d" xsi:nil="true"/>
    <Status xmlns="9d71fdf0-d220-403a-9531-ad65ebf45c1d" xsi:nil="true"/>
    <Language xmlns="9d71fdf0-d220-403a-9531-ad65ebf45c1d">English</Language>
    <_ip_UnifiedCompliancePolicyProperties xmlns="http://schemas.microsoft.com/sharepoint/v3" xsi:nil="true"/>
    <Audience xmlns="9d71fdf0-d220-403a-9531-ad65ebf45c1d" xsi:nil="true"/>
    <DueDate xmlns="9d71fdf0-d220-403a-9531-ad65ebf45c1d" xsi:nil="true"/>
    <DocumentType xmlns="9d71fdf0-d220-403a-9531-ad65ebf45c1d" xsi:nil="true"/>
    <DateCreated xmlns="9d71fdf0-d220-403a-9531-ad65ebf45c1d">2022-02-24T17:56:33+00:00</DateCreated>
  </documentManagement>
</p:properties>
</file>

<file path=customXml/itemProps1.xml><?xml version="1.0" encoding="utf-8"?>
<ds:datastoreItem xmlns:ds="http://schemas.openxmlformats.org/officeDocument/2006/customXml" ds:itemID="{31E2D770-9509-428E-8926-D6F03B5056AF}"/>
</file>

<file path=customXml/itemProps2.xml><?xml version="1.0" encoding="utf-8"?>
<ds:datastoreItem xmlns:ds="http://schemas.openxmlformats.org/officeDocument/2006/customXml" ds:itemID="{C4E173F8-D633-48BE-9E7E-08DB326F9A97}"/>
</file>

<file path=customXml/itemProps3.xml><?xml version="1.0" encoding="utf-8"?>
<ds:datastoreItem xmlns:ds="http://schemas.openxmlformats.org/officeDocument/2006/customXml" ds:itemID="{5CD0132D-20D9-4FDE-82F2-24E8BB28EDF7}"/>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0x010100E2A2C3D303BFE1438F8707B92C5CEB2B</vt:lpwstr>
  </property>
</Properties>
</file>