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Helvetica Neue Light" panose="020B060402020202020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836" y="6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5bc963ff9_1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5bc963ff9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5cd78fde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5cd78fd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5cd78fde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5cd78fde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5cd78fded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5cd78fde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5cd78fded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5cd78fde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5cd78fde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5cd78fde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5cd78fde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5cd78fde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5cd78fde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5cd78fde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5cd78fde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5cd78fde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5cd78fded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5cd78fde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5cd78fde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5cd78fde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9bf9dda5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9bf9dda5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5cd78fde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5cd78fde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5cd78fded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5cd78fde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cd78fde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cd78fde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5cd78fde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5cd78fde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7c0a5f6e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7c0a5f6e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5cd78fde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5cd78fd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5cd78fded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5cd78fded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5cd78fde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5cd78fde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7c0a5f6e9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7c0a5f6e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7c0a5f6e9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7c0a5f6e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5cd78fde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5cd78fde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5cd78fded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5cd78fde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rg Text centered - Black BG">
  <p:cSld name="MAIN_POINT_2">
    <p:bg>
      <p:bgPr>
        <a:solidFill>
          <a:srgbClr val="000000"/>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subTitle" idx="1"/>
          </p:nvPr>
        </p:nvSpPr>
        <p:spPr>
          <a:xfrm>
            <a:off x="2045250" y="1303200"/>
            <a:ext cx="5053500" cy="25371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sz="3200">
                <a:solidFill>
                  <a:srgbClr val="FFFFFF"/>
                </a:solidFill>
                <a:latin typeface="Helvetica Neue Light"/>
                <a:ea typeface="Helvetica Neue Light"/>
                <a:cs typeface="Helvetica Neue Light"/>
                <a:sym typeface="Helvetica Neue Light"/>
              </a:defRPr>
            </a:lvl1pPr>
            <a:lvl2pPr lvl="1" algn="ctr" rtl="0">
              <a:spcBef>
                <a:spcPts val="1200"/>
              </a:spcBef>
              <a:spcAft>
                <a:spcPts val="0"/>
              </a:spcAft>
              <a:buNone/>
              <a:defRPr>
                <a:solidFill>
                  <a:srgbClr val="FFFFFF"/>
                </a:solidFill>
              </a:defRPr>
            </a:lvl2pPr>
            <a:lvl3pPr lvl="2" algn="ctr" rtl="0">
              <a:spcBef>
                <a:spcPts val="1200"/>
              </a:spcBef>
              <a:spcAft>
                <a:spcPts val="0"/>
              </a:spcAft>
              <a:buNone/>
              <a:defRPr>
                <a:solidFill>
                  <a:srgbClr val="FFFFFF"/>
                </a:solidFill>
              </a:defRPr>
            </a:lvl3pPr>
            <a:lvl4pPr lvl="3" algn="ctr" rtl="0">
              <a:spcBef>
                <a:spcPts val="1200"/>
              </a:spcBef>
              <a:spcAft>
                <a:spcPts val="0"/>
              </a:spcAft>
              <a:buNone/>
              <a:defRPr>
                <a:solidFill>
                  <a:srgbClr val="FFFFFF"/>
                </a:solidFill>
              </a:defRPr>
            </a:lvl4pPr>
            <a:lvl5pPr lvl="4" algn="ctr" rtl="0">
              <a:spcBef>
                <a:spcPts val="1200"/>
              </a:spcBef>
              <a:spcAft>
                <a:spcPts val="0"/>
              </a:spcAft>
              <a:buNone/>
              <a:defRPr>
                <a:solidFill>
                  <a:srgbClr val="FFFFFF"/>
                </a:solidFill>
              </a:defRPr>
            </a:lvl5pPr>
            <a:lvl6pPr lvl="5" algn="ctr" rtl="0">
              <a:spcBef>
                <a:spcPts val="1200"/>
              </a:spcBef>
              <a:spcAft>
                <a:spcPts val="0"/>
              </a:spcAft>
              <a:buNone/>
              <a:defRPr>
                <a:solidFill>
                  <a:srgbClr val="FFFFFF"/>
                </a:solidFill>
              </a:defRPr>
            </a:lvl6pPr>
            <a:lvl7pPr lvl="6" algn="ctr" rtl="0">
              <a:spcBef>
                <a:spcPts val="1200"/>
              </a:spcBef>
              <a:spcAft>
                <a:spcPts val="0"/>
              </a:spcAft>
              <a:buNone/>
              <a:defRPr>
                <a:solidFill>
                  <a:srgbClr val="FFFFFF"/>
                </a:solidFill>
              </a:defRPr>
            </a:lvl7pPr>
            <a:lvl8pPr lvl="7" algn="ctr" rtl="0">
              <a:spcBef>
                <a:spcPts val="1200"/>
              </a:spcBef>
              <a:spcAft>
                <a:spcPts val="0"/>
              </a:spcAft>
              <a:buNone/>
              <a:defRPr>
                <a:solidFill>
                  <a:srgbClr val="FFFFFF"/>
                </a:solidFill>
              </a:defRPr>
            </a:lvl8pPr>
            <a:lvl9pPr lvl="8" algn="ctr" rtl="0">
              <a:spcBef>
                <a:spcPts val="1200"/>
              </a:spcBef>
              <a:spcAft>
                <a:spcPts val="1200"/>
              </a:spcAft>
              <a:buNone/>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shopify-live.streamshark.io/r/v/byevlrpoe/VBzAJoeC"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hyperlink" Target="https://vault.shopify.io/pages/207-Context-Shari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Nassim_Nicholas_Taleb"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
        <p:cNvGrpSpPr/>
        <p:nvPr/>
      </p:nvGrpSpPr>
      <p:grpSpPr>
        <a:xfrm>
          <a:off x="0" y="0"/>
          <a:ext cx="0" cy="0"/>
          <a:chOff x="0" y="0"/>
          <a:chExt cx="0" cy="0"/>
        </a:xfrm>
      </p:grpSpPr>
      <p:sp>
        <p:nvSpPr>
          <p:cNvPr id="64" name="Google Shape;64;p16"/>
          <p:cNvSpPr txBox="1"/>
          <p:nvPr/>
        </p:nvSpPr>
        <p:spPr>
          <a:xfrm>
            <a:off x="442474" y="742550"/>
            <a:ext cx="7871100" cy="24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4400" b="1" i="0" u="none" baseline="0" dirty="0">
                <a:solidFill>
                  <a:srgbClr val="FFFFFF"/>
                </a:solidFill>
              </a:rPr>
              <a:t>Comment la gestion des produits peut vous aider à prendre </a:t>
            </a:r>
            <a:r>
              <a:rPr lang="fr-ca" sz="4400" b="1" i="0" u="none" baseline="0" dirty="0">
                <a:solidFill>
                  <a:schemeClr val="dk1"/>
                </a:solidFill>
                <a:highlight>
                  <a:srgbClr val="D0F224"/>
                </a:highlight>
              </a:rPr>
              <a:t>d’excellentes décisions</a:t>
            </a:r>
            <a:endParaRPr sz="4400" b="1" dirty="0">
              <a:solidFill>
                <a:schemeClr val="dk1"/>
              </a:solidFill>
              <a:highlight>
                <a:srgbClr val="D0F224"/>
              </a:highlight>
            </a:endParaRPr>
          </a:p>
          <a:p>
            <a:pPr marL="0" lvl="0" indent="0" algn="l" rtl="0">
              <a:spcBef>
                <a:spcPts val="0"/>
              </a:spcBef>
              <a:spcAft>
                <a:spcPts val="0"/>
              </a:spcAft>
              <a:buNone/>
            </a:pPr>
            <a:endParaRPr sz="4400" b="1" dirty="0">
              <a:solidFill>
                <a:srgbClr val="FFFFFF"/>
              </a:solidFill>
            </a:endParaRPr>
          </a:p>
        </p:txBody>
      </p:sp>
      <p:pic>
        <p:nvPicPr>
          <p:cNvPr id="65" name="Google Shape;65;p16"/>
          <p:cNvPicPr preferRelativeResize="0"/>
          <p:nvPr/>
        </p:nvPicPr>
        <p:blipFill>
          <a:blip r:embed="rId3">
            <a:alphaModFix/>
          </a:blip>
          <a:stretch>
            <a:fillRect/>
          </a:stretch>
        </p:blipFill>
        <p:spPr>
          <a:xfrm>
            <a:off x="612000" y="432075"/>
            <a:ext cx="1085575" cy="310475"/>
          </a:xfrm>
          <a:prstGeom prst="rect">
            <a:avLst/>
          </a:prstGeom>
          <a:noFill/>
          <a:ln>
            <a:noFill/>
          </a:ln>
        </p:spPr>
      </p:pic>
      <p:sp>
        <p:nvSpPr>
          <p:cNvPr id="66" name="Google Shape;66;p16"/>
          <p:cNvSpPr txBox="1"/>
          <p:nvPr/>
        </p:nvSpPr>
        <p:spPr>
          <a:xfrm>
            <a:off x="511950" y="3890925"/>
            <a:ext cx="5983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ca" b="1" i="0" u="none" baseline="0">
                <a:solidFill>
                  <a:schemeClr val="lt1"/>
                </a:solidFill>
              </a:rPr>
              <a:t>Chanel Fournier</a:t>
            </a:r>
            <a:endParaRPr b="1">
              <a:solidFill>
                <a:schemeClr val="lt1"/>
              </a:solidFill>
            </a:endParaRPr>
          </a:p>
          <a:p>
            <a:pPr marL="0" lvl="0" indent="0" algn="l" rtl="0">
              <a:spcBef>
                <a:spcPts val="0"/>
              </a:spcBef>
              <a:spcAft>
                <a:spcPts val="0"/>
              </a:spcAft>
              <a:buNone/>
            </a:pPr>
            <a:r>
              <a:rPr lang="fr-ca" b="1" i="0" u="none" baseline="0">
                <a:solidFill>
                  <a:srgbClr val="D0F224"/>
                </a:solidFill>
              </a:rPr>
              <a:t>Gestionnaire principale de produit</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5"/>
          <p:cNvSpPr txBox="1">
            <a:spLocks noGrp="1"/>
          </p:cNvSpPr>
          <p:nvPr>
            <p:ph type="subTitle" idx="1"/>
          </p:nvPr>
        </p:nvSpPr>
        <p:spPr>
          <a:xfrm>
            <a:off x="609600" y="1303200"/>
            <a:ext cx="7383600" cy="2537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fr-ca" sz="4800" b="1" i="0" u="none" baseline="0">
                <a:latin typeface="Arial"/>
                <a:ea typeface="Arial"/>
                <a:cs typeface="Arial"/>
                <a:sym typeface="Arial"/>
              </a:rPr>
              <a:t>Apprentissage constant</a:t>
            </a:r>
            <a:endParaRPr sz="4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Apprentissage constant</a:t>
            </a:r>
            <a:endParaRPr sz="1000" b="1">
              <a:solidFill>
                <a:srgbClr val="999999"/>
              </a:solidFill>
            </a:endParaRPr>
          </a:p>
        </p:txBody>
      </p:sp>
      <p:sp>
        <p:nvSpPr>
          <p:cNvPr id="126" name="Google Shape;126;p26"/>
          <p:cNvSpPr txBox="1"/>
          <p:nvPr/>
        </p:nvSpPr>
        <p:spPr>
          <a:xfrm>
            <a:off x="580500" y="892450"/>
            <a:ext cx="6970024"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fr-ca" sz="4800" b="1" i="0" u="none" baseline="0" dirty="0"/>
              <a:t>S’engager à apprendre</a:t>
            </a:r>
            <a:endParaRPr sz="4800" b="1" dirty="0"/>
          </a:p>
        </p:txBody>
      </p:sp>
      <p:sp>
        <p:nvSpPr>
          <p:cNvPr id="127" name="Google Shape;127;p26"/>
          <p:cNvSpPr txBox="1"/>
          <p:nvPr/>
        </p:nvSpPr>
        <p:spPr>
          <a:xfrm>
            <a:off x="580500" y="1930700"/>
            <a:ext cx="6409500" cy="29439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15000"/>
              </a:lnSpc>
              <a:spcBef>
                <a:spcPts val="0"/>
              </a:spcBef>
              <a:spcAft>
                <a:spcPts val="0"/>
              </a:spcAft>
              <a:buSzPts val="1100"/>
              <a:buChar char="●"/>
            </a:pPr>
            <a:r>
              <a:rPr lang="fr-ca" sz="1100" b="0" i="0" u="none" baseline="0" dirty="0">
                <a:solidFill>
                  <a:schemeClr val="dk1"/>
                </a:solidFill>
                <a:highlight>
                  <a:srgbClr val="D0F224"/>
                </a:highlight>
              </a:rPr>
              <a:t>Comme le changement est constant, nous devons être des apprenants perpétuels et délibérés.</a:t>
            </a:r>
            <a:r>
              <a:rPr lang="fr-ca" sz="1100" b="0" i="0" u="none" baseline="0" dirty="0">
                <a:solidFill>
                  <a:schemeClr val="dk1"/>
                </a:solidFill>
              </a:rPr>
              <a:t> </a:t>
            </a:r>
            <a:endParaRPr sz="1100" dirty="0">
              <a:solidFill>
                <a:schemeClr val="dk1"/>
              </a:solidFill>
            </a:endParaRPr>
          </a:p>
          <a:p>
            <a:pPr marL="457200" marR="0" lvl="0" indent="-298450" algn="l" rtl="0">
              <a:lnSpc>
                <a:spcPct val="115000"/>
              </a:lnSpc>
              <a:spcBef>
                <a:spcPts val="1000"/>
              </a:spcBef>
              <a:spcAft>
                <a:spcPts val="0"/>
              </a:spcAft>
              <a:buSzPts val="1100"/>
              <a:buChar char="●"/>
            </a:pPr>
            <a:r>
              <a:rPr lang="fr-ca" sz="1100" b="0" i="0" u="none" baseline="0" dirty="0">
                <a:solidFill>
                  <a:schemeClr val="dk1"/>
                </a:solidFill>
              </a:rPr>
              <a:t>Les apprenants délibérés s’engagent à améliorer continuellement leurs compétences et leurs connaissances. C’est le travail de toute une vie.</a:t>
            </a:r>
            <a:endParaRPr sz="1100" dirty="0">
              <a:solidFill>
                <a:schemeClr val="dk1"/>
              </a:solidFill>
            </a:endParaRPr>
          </a:p>
          <a:p>
            <a:pPr marL="457200" marR="0" lvl="0" indent="-298450" algn="l" rtl="0">
              <a:lnSpc>
                <a:spcPct val="115000"/>
              </a:lnSpc>
              <a:spcBef>
                <a:spcPts val="1000"/>
              </a:spcBef>
              <a:spcAft>
                <a:spcPts val="0"/>
              </a:spcAft>
              <a:buSzPts val="1100"/>
              <a:buChar char="●"/>
            </a:pPr>
            <a:r>
              <a:rPr lang="fr-ca" sz="1100" b="0" i="0" u="none" baseline="0" dirty="0">
                <a:solidFill>
                  <a:schemeClr val="dk1"/>
                </a:solidFill>
              </a:rPr>
              <a:t>Pour avoir le plus grand impact, cernez vos lacunes en matière de compétences et de connaissances, et améliorez-les. </a:t>
            </a:r>
            <a:r>
              <a:rPr lang="fr-ca" sz="1100" b="0" i="0" u="none" baseline="0" dirty="0">
                <a:solidFill>
                  <a:schemeClr val="dk1"/>
                </a:solidFill>
                <a:highlight>
                  <a:srgbClr val="D0F224"/>
                </a:highlight>
              </a:rPr>
              <a:t>Soyez curieux à l’égard des choses que vous ignorez plutôt que de protéger ce que vous faites.</a:t>
            </a:r>
            <a:endParaRPr sz="1100" dirty="0">
              <a:solidFill>
                <a:schemeClr val="dk1"/>
              </a:solidFill>
              <a:highlight>
                <a:srgbClr val="D0F224"/>
              </a:highlight>
            </a:endParaRPr>
          </a:p>
          <a:p>
            <a:pPr marL="457200" marR="0" lvl="0" indent="-298450" algn="l" rtl="0">
              <a:lnSpc>
                <a:spcPct val="115000"/>
              </a:lnSpc>
              <a:spcBef>
                <a:spcPts val="1000"/>
              </a:spcBef>
              <a:spcAft>
                <a:spcPts val="1000"/>
              </a:spcAft>
              <a:buSzPts val="1100"/>
              <a:buChar char="●"/>
            </a:pPr>
            <a:r>
              <a:rPr lang="fr-ca" sz="1100" b="0" i="0" u="none" baseline="0" dirty="0">
                <a:solidFill>
                  <a:schemeClr val="dk1"/>
                </a:solidFill>
              </a:rPr>
              <a:t>Soyez à la fois apprenant et enseignant. Apprendre de manière isolée ne fonctionne pas; nous devons nous enseigner entre nous et partager nos renseignements contextuels, nos apprentissages et nos erreurs, afin de ne pas les répéter. Nous devons apprendre des erreurs des autres sans porter de jugement. Nous devons fournir une rétroaction directe en temps réel en prenant soin des autres, et cherchez activement à apprendre et à croître en permanence.</a:t>
            </a:r>
            <a:endParaRPr sz="1100" dirty="0">
              <a:solidFill>
                <a:schemeClr val="dk1"/>
              </a:solidFill>
            </a:endParaRPr>
          </a:p>
        </p:txBody>
      </p:sp>
      <p:pic>
        <p:nvPicPr>
          <p:cNvPr id="128" name="Google Shape;128;p26"/>
          <p:cNvPicPr preferRelativeResize="0"/>
          <p:nvPr/>
        </p:nvPicPr>
        <p:blipFill>
          <a:blip r:embed="rId3">
            <a:alphaModFix/>
          </a:blip>
          <a:stretch>
            <a:fillRect/>
          </a:stretch>
        </p:blipFill>
        <p:spPr>
          <a:xfrm>
            <a:off x="7164975" y="2407150"/>
            <a:ext cx="1606026" cy="1606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subTitle" idx="1"/>
          </p:nvPr>
        </p:nvSpPr>
        <p:spPr>
          <a:xfrm>
            <a:off x="609600" y="1303200"/>
            <a:ext cx="7383600" cy="2537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fr-ca" sz="4800" b="1" i="0" u="none" baseline="0">
                <a:latin typeface="Arial"/>
                <a:ea typeface="Arial"/>
                <a:cs typeface="Arial"/>
                <a:sym typeface="Arial"/>
              </a:rPr>
              <a:t>Bâtir pour le long terme</a:t>
            </a:r>
            <a:endParaRPr sz="4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8"/>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Titre de la section de la diapositive</a:t>
            </a:r>
            <a:endParaRPr sz="1000" b="1">
              <a:solidFill>
                <a:srgbClr val="999999"/>
              </a:solidFill>
            </a:endParaRPr>
          </a:p>
        </p:txBody>
      </p:sp>
      <p:sp>
        <p:nvSpPr>
          <p:cNvPr id="139" name="Google Shape;139;p28"/>
          <p:cNvSpPr txBox="1"/>
          <p:nvPr/>
        </p:nvSpPr>
        <p:spPr>
          <a:xfrm>
            <a:off x="580499" y="644825"/>
            <a:ext cx="8032341"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ca" sz="4800" b="1" i="0" u="none" baseline="0" dirty="0"/>
              <a:t>Des solutions qui peuvent s’adapter au changement</a:t>
            </a:r>
            <a:endParaRPr sz="4800" b="1" dirty="0"/>
          </a:p>
        </p:txBody>
      </p:sp>
      <p:sp>
        <p:nvSpPr>
          <p:cNvPr id="140" name="Google Shape;140;p28"/>
          <p:cNvSpPr txBox="1"/>
          <p:nvPr/>
        </p:nvSpPr>
        <p:spPr>
          <a:xfrm>
            <a:off x="580500" y="2284450"/>
            <a:ext cx="7497300" cy="28590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15000"/>
              </a:lnSpc>
              <a:spcBef>
                <a:spcPts val="0"/>
              </a:spcBef>
              <a:spcAft>
                <a:spcPts val="0"/>
              </a:spcAft>
              <a:buClr>
                <a:schemeClr val="dk1"/>
              </a:buClr>
              <a:buSzPts val="1100"/>
              <a:buChar char="●"/>
            </a:pPr>
            <a:r>
              <a:rPr lang="fr-ca" sz="1100" b="0" i="0" u="none" baseline="0" dirty="0">
                <a:solidFill>
                  <a:schemeClr val="dk1"/>
                </a:solidFill>
              </a:rPr>
              <a:t>Efforcez-vous toujours de trouver la </a:t>
            </a:r>
            <a:r>
              <a:rPr lang="fr-ca" sz="1100" b="0" i="0" u="none" baseline="0" dirty="0">
                <a:solidFill>
                  <a:schemeClr val="dk1"/>
                </a:solidFill>
                <a:highlight>
                  <a:srgbClr val="D0F224"/>
                </a:highlight>
              </a:rPr>
              <a:t>solution la plus simple.</a:t>
            </a:r>
            <a:r>
              <a:rPr lang="fr-ca" sz="1100" b="0" i="0" u="none" baseline="0" dirty="0">
                <a:solidFill>
                  <a:schemeClr val="dk1"/>
                </a:solidFill>
              </a:rPr>
              <a:t> Les solutions complexes seront difficiles à mettre en œuvre. </a:t>
            </a:r>
            <a:endParaRPr sz="1100" dirty="0">
              <a:solidFill>
                <a:schemeClr val="dk1"/>
              </a:solidFill>
            </a:endParaRPr>
          </a:p>
          <a:p>
            <a:pPr marL="457200" marR="0" lvl="0" indent="-298450" algn="l" rtl="0">
              <a:lnSpc>
                <a:spcPct val="115000"/>
              </a:lnSpc>
              <a:spcBef>
                <a:spcPts val="1000"/>
              </a:spcBef>
              <a:spcAft>
                <a:spcPts val="0"/>
              </a:spcAft>
              <a:buClr>
                <a:schemeClr val="dk1"/>
              </a:buClr>
              <a:buSzPts val="1100"/>
              <a:buChar char="●"/>
            </a:pPr>
            <a:r>
              <a:rPr lang="fr-ca" sz="1100" b="0" i="0" u="none" baseline="0" dirty="0">
                <a:solidFill>
                  <a:schemeClr val="dk1"/>
                </a:solidFill>
              </a:rPr>
              <a:t>Il est beaucoup plus difficile de trouver une solution simple qu’une solution complexe.</a:t>
            </a:r>
            <a:endParaRPr sz="1100" dirty="0">
              <a:solidFill>
                <a:schemeClr val="dk1"/>
              </a:solidFill>
            </a:endParaRPr>
          </a:p>
          <a:p>
            <a:pPr marL="457200" marR="0" lvl="0" indent="-298450" algn="l" rtl="0">
              <a:lnSpc>
                <a:spcPct val="115000"/>
              </a:lnSpc>
              <a:spcBef>
                <a:spcPts val="1000"/>
              </a:spcBef>
              <a:spcAft>
                <a:spcPts val="0"/>
              </a:spcAft>
              <a:buClr>
                <a:schemeClr val="dk1"/>
              </a:buClr>
              <a:buSzPts val="1100"/>
              <a:buChar char="●"/>
            </a:pPr>
            <a:r>
              <a:rPr lang="fr-ca" sz="1100" b="0" i="0" u="none" baseline="0" dirty="0">
                <a:solidFill>
                  <a:schemeClr val="dk1"/>
                </a:solidFill>
              </a:rPr>
              <a:t>Cela est fondamentalement difficile parce que nous nous efforçons de résoudre des problèmes complexes. S’il n’y a pas de solution simple, recadrez le problème jusqu’à ce que vous en trouviez une.</a:t>
            </a:r>
            <a:endParaRPr sz="1100" dirty="0">
              <a:solidFill>
                <a:schemeClr val="dk1"/>
              </a:solidFill>
            </a:endParaRPr>
          </a:p>
          <a:p>
            <a:pPr marL="914400" marR="0" lvl="1" indent="-298450" algn="l" rtl="0">
              <a:lnSpc>
                <a:spcPct val="115000"/>
              </a:lnSpc>
              <a:spcBef>
                <a:spcPts val="1000"/>
              </a:spcBef>
              <a:spcAft>
                <a:spcPts val="0"/>
              </a:spcAft>
              <a:buClr>
                <a:schemeClr val="dk1"/>
              </a:buClr>
              <a:buSzPts val="1100"/>
              <a:buChar char="○"/>
            </a:pPr>
            <a:r>
              <a:rPr lang="fr-ca" sz="1100" b="0" i="0" u="none" baseline="0" dirty="0">
                <a:solidFill>
                  <a:schemeClr val="dk1"/>
                </a:solidFill>
              </a:rPr>
              <a:t>Un résumé bien rédigé d’une page vaut beaucoup mieux qu’un document de 20 pages</a:t>
            </a:r>
            <a:endParaRPr sz="1100" dirty="0">
              <a:solidFill>
                <a:schemeClr val="dk1"/>
              </a:solidFill>
            </a:endParaRPr>
          </a:p>
          <a:p>
            <a:pPr marL="457200" marR="0" lvl="0" indent="-298450" algn="l" rtl="0">
              <a:lnSpc>
                <a:spcPct val="115000"/>
              </a:lnSpc>
              <a:spcBef>
                <a:spcPts val="1000"/>
              </a:spcBef>
              <a:spcAft>
                <a:spcPts val="0"/>
              </a:spcAft>
              <a:buClr>
                <a:schemeClr val="dk1"/>
              </a:buClr>
              <a:buSzPts val="1100"/>
              <a:buChar char="●"/>
            </a:pPr>
            <a:r>
              <a:rPr lang="fr-ca" sz="1100" b="0" i="0" u="none" baseline="0" dirty="0">
                <a:solidFill>
                  <a:schemeClr val="dk1"/>
                </a:solidFill>
              </a:rPr>
              <a:t>Il faut optimiser la croissance à long terme par rapport à l’impact à court terme.</a:t>
            </a:r>
            <a:endParaRPr sz="1100" dirty="0">
              <a:solidFill>
                <a:schemeClr val="dk1"/>
              </a:solidFill>
            </a:endParaRPr>
          </a:p>
          <a:p>
            <a:pPr marL="457200" marR="0" lvl="0" indent="-298450" algn="l" rtl="0">
              <a:lnSpc>
                <a:spcPct val="115000"/>
              </a:lnSpc>
              <a:spcBef>
                <a:spcPts val="1000"/>
              </a:spcBef>
              <a:spcAft>
                <a:spcPts val="1000"/>
              </a:spcAft>
              <a:buClr>
                <a:schemeClr val="dk1"/>
              </a:buClr>
              <a:buSzPts val="1100"/>
              <a:buChar char="●"/>
            </a:pPr>
            <a:r>
              <a:rPr lang="fr-ca" sz="1100" b="0" i="0" u="none" baseline="0" dirty="0">
                <a:solidFill>
                  <a:schemeClr val="dk1"/>
                </a:solidFill>
                <a:highlight>
                  <a:srgbClr val="D0F224"/>
                </a:highlight>
              </a:rPr>
              <a:t>Décomposez votre solution à long terme (vision du produit) en plusieurs mises en œuvre plus petites (projets).</a:t>
            </a:r>
            <a:endParaRPr sz="11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Titre de la section de la diapositive</a:t>
            </a:r>
            <a:endParaRPr sz="1000" b="1">
              <a:solidFill>
                <a:srgbClr val="999999"/>
              </a:solidFill>
            </a:endParaRPr>
          </a:p>
        </p:txBody>
      </p:sp>
      <p:sp>
        <p:nvSpPr>
          <p:cNvPr id="146" name="Google Shape;146;p29"/>
          <p:cNvSpPr txBox="1"/>
          <p:nvPr/>
        </p:nvSpPr>
        <p:spPr>
          <a:xfrm>
            <a:off x="580500" y="582275"/>
            <a:ext cx="7541400"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ca" sz="4800" b="1" i="0" u="none" baseline="0" dirty="0"/>
              <a:t>Concentrez-vous sur le chemin à défricher</a:t>
            </a:r>
            <a:endParaRPr sz="4800" b="1" dirty="0"/>
          </a:p>
        </p:txBody>
      </p:sp>
      <p:sp>
        <p:nvSpPr>
          <p:cNvPr id="147" name="Google Shape;147;p29"/>
          <p:cNvSpPr txBox="1"/>
          <p:nvPr/>
        </p:nvSpPr>
        <p:spPr>
          <a:xfrm>
            <a:off x="405688" y="2355825"/>
            <a:ext cx="7497300" cy="28590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15000"/>
              </a:lnSpc>
              <a:spcBef>
                <a:spcPts val="0"/>
              </a:spcBef>
              <a:spcAft>
                <a:spcPts val="0"/>
              </a:spcAft>
              <a:buClr>
                <a:schemeClr val="dk1"/>
              </a:buClr>
              <a:buSzPts val="1100"/>
              <a:buChar char="●"/>
            </a:pPr>
            <a:r>
              <a:rPr lang="fr-ca" sz="1100" b="0" i="0" u="none" baseline="0" dirty="0">
                <a:solidFill>
                  <a:schemeClr val="dk1"/>
                </a:solidFill>
              </a:rPr>
              <a:t>Lors de l’élaboration d’un produit, nous ne savons jamais (et nous ne devrions pas savoir) exactement à quoi il ressemblera en bout de ligne et comment nous y arriverons. </a:t>
            </a:r>
            <a:endParaRPr sz="1100" dirty="0">
              <a:solidFill>
                <a:schemeClr val="dk1"/>
              </a:solidFill>
            </a:endParaRPr>
          </a:p>
          <a:p>
            <a:pPr marL="457200" marR="0" lvl="0" indent="-298450" algn="l" rtl="0">
              <a:lnSpc>
                <a:spcPct val="115000"/>
              </a:lnSpc>
              <a:spcBef>
                <a:spcPts val="1000"/>
              </a:spcBef>
              <a:spcAft>
                <a:spcPts val="0"/>
              </a:spcAft>
              <a:buClr>
                <a:schemeClr val="dk1"/>
              </a:buClr>
              <a:buSzPts val="1100"/>
              <a:buChar char="●"/>
            </a:pPr>
            <a:r>
              <a:rPr lang="fr-ca" sz="1100" b="0" i="0" u="none" baseline="0" dirty="0">
                <a:solidFill>
                  <a:schemeClr val="dk1"/>
                </a:solidFill>
              </a:rPr>
              <a:t>Nous devrions savoir quel est le problème à résoudre, nos objectifs et ambitions à cet égard, ainsi que l’orientation générale que nous préconiserons – c’est ce qu’on appelle le chemin à défricher. </a:t>
            </a:r>
            <a:endParaRPr sz="1100" dirty="0">
              <a:solidFill>
                <a:schemeClr val="dk1"/>
              </a:solidFill>
            </a:endParaRPr>
          </a:p>
          <a:p>
            <a:pPr marL="457200" marR="0" lvl="0" indent="-298450" algn="l" rtl="0">
              <a:lnSpc>
                <a:spcPct val="115000"/>
              </a:lnSpc>
              <a:spcBef>
                <a:spcPts val="1000"/>
              </a:spcBef>
              <a:spcAft>
                <a:spcPts val="1000"/>
              </a:spcAft>
              <a:buClr>
                <a:schemeClr val="dk1"/>
              </a:buClr>
              <a:buSzPts val="1100"/>
              <a:buChar char="●"/>
            </a:pPr>
            <a:r>
              <a:rPr lang="fr-ca" sz="1100" b="0" i="0" u="none" baseline="0" dirty="0">
                <a:solidFill>
                  <a:schemeClr val="dk1"/>
                </a:solidFill>
              </a:rPr>
              <a:t>Nous pouvons </a:t>
            </a:r>
            <a:r>
              <a:rPr lang="fr-ca" sz="1100" b="0" i="0" u="none" baseline="0" dirty="0">
                <a:solidFill>
                  <a:schemeClr val="dk1"/>
                </a:solidFill>
                <a:highlight>
                  <a:srgbClr val="D0F224"/>
                </a:highlight>
              </a:rPr>
              <a:t>établir les étapes en cours de route qui nous mèneront dans la direction que nous devons suivre.</a:t>
            </a:r>
            <a:r>
              <a:rPr lang="fr-ca" sz="1100" b="0" i="0" u="none" baseline="0" dirty="0">
                <a:solidFill>
                  <a:schemeClr val="dk1"/>
                </a:solidFill>
              </a:rPr>
              <a:t> Le chemin à défricher désigne tout travail qui nous permettra de nous rapprocher de notre destination prévue. C’est le parcours étape par étape vers la réussite à long terme. </a:t>
            </a:r>
            <a:endParaRPr sz="1100" dirty="0">
              <a:solidFill>
                <a:schemeClr val="dk1"/>
              </a:solidFill>
            </a:endParaRPr>
          </a:p>
        </p:txBody>
      </p:sp>
      <p:pic>
        <p:nvPicPr>
          <p:cNvPr id="148" name="Google Shape;148;p29"/>
          <p:cNvPicPr preferRelativeResize="0"/>
          <p:nvPr/>
        </p:nvPicPr>
        <p:blipFill>
          <a:blip r:embed="rId3">
            <a:alphaModFix/>
          </a:blip>
          <a:stretch>
            <a:fillRect/>
          </a:stretch>
        </p:blipFill>
        <p:spPr>
          <a:xfrm>
            <a:off x="7600575" y="2623348"/>
            <a:ext cx="1543425" cy="154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a:spLocks noGrp="1"/>
          </p:cNvSpPr>
          <p:nvPr>
            <p:ph type="subTitle" idx="1"/>
          </p:nvPr>
        </p:nvSpPr>
        <p:spPr>
          <a:xfrm>
            <a:off x="609600" y="1303200"/>
            <a:ext cx="7383600" cy="2537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fr-ca" sz="4800" b="1" i="0" u="none" baseline="0">
                <a:latin typeface="Arial"/>
                <a:ea typeface="Arial"/>
                <a:cs typeface="Arial"/>
                <a:sym typeface="Arial"/>
              </a:rPr>
              <a:t>Prendre rapidement de bonnes décisions</a:t>
            </a:r>
            <a:endParaRPr sz="4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1"/>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Titre de la section de la diapositive</a:t>
            </a:r>
            <a:endParaRPr sz="1000" b="1">
              <a:solidFill>
                <a:srgbClr val="999999"/>
              </a:solidFill>
            </a:endParaRPr>
          </a:p>
        </p:txBody>
      </p:sp>
      <p:sp>
        <p:nvSpPr>
          <p:cNvPr id="159" name="Google Shape;159;p31"/>
          <p:cNvSpPr txBox="1"/>
          <p:nvPr/>
        </p:nvSpPr>
        <p:spPr>
          <a:xfrm>
            <a:off x="309282" y="499138"/>
            <a:ext cx="8711294"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fr-ca" sz="3200" b="1" i="0" u="none" baseline="0" dirty="0"/>
              <a:t>Le travail que nous accomplissons est la </a:t>
            </a:r>
            <a:r>
              <a:rPr lang="fr-ca" sz="3200" b="1" i="0" u="none" baseline="0" dirty="0">
                <a:highlight>
                  <a:srgbClr val="D0F224"/>
                </a:highlight>
              </a:rPr>
              <a:t>somme des</a:t>
            </a:r>
            <a:r>
              <a:rPr lang="fr-ca" sz="3200" b="1" i="0" u="none" baseline="0" dirty="0">
                <a:highlight>
                  <a:srgbClr val="D0F224"/>
                </a:highlight>
                <a:uFill>
                  <a:noFill/>
                </a:uFill>
                <a:hlinkClick r:id="rId3"/>
              </a:rPr>
              <a:t> décisions que nous prenons</a:t>
            </a:r>
            <a:endParaRPr sz="3200" b="1" dirty="0"/>
          </a:p>
        </p:txBody>
      </p:sp>
      <p:sp>
        <p:nvSpPr>
          <p:cNvPr id="160" name="Google Shape;160;p31"/>
          <p:cNvSpPr txBox="1"/>
          <p:nvPr/>
        </p:nvSpPr>
        <p:spPr>
          <a:xfrm>
            <a:off x="309282" y="1614694"/>
            <a:ext cx="6058218" cy="32127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fr-ca" sz="1050" b="0" i="0" u="none" baseline="0" dirty="0">
                <a:solidFill>
                  <a:schemeClr val="dk1"/>
                </a:solidFill>
              </a:rPr>
              <a:t>Pour prendre de bonnes décisions, vous devez faire une </a:t>
            </a:r>
            <a:r>
              <a:rPr lang="fr-ca" sz="1050" b="0" i="0" u="none" baseline="0" dirty="0">
                <a:solidFill>
                  <a:schemeClr val="dk1"/>
                </a:solidFill>
                <a:highlight>
                  <a:srgbClr val="D0F224"/>
                </a:highlight>
              </a:rPr>
              <a:t>mise en contexte</a:t>
            </a:r>
            <a:r>
              <a:rPr lang="fr-ca" sz="1050" b="0" i="0" u="none" baseline="0" dirty="0">
                <a:solidFill>
                  <a:schemeClr val="dk1"/>
                </a:solidFill>
              </a:rPr>
              <a:t>. Cherchez l’information dont vous avez besoin – soyez curieux, posez des questions, établissez des liens avec les autres, explorez d’autres points de vue et faites vos recherches.</a:t>
            </a:r>
            <a:endParaRPr sz="1050" dirty="0">
              <a:solidFill>
                <a:schemeClr val="dk1"/>
              </a:solidFill>
            </a:endParaRPr>
          </a:p>
          <a:p>
            <a:pPr marL="457200" lvl="0" indent="-298450" algn="l" rtl="0">
              <a:lnSpc>
                <a:spcPct val="115000"/>
              </a:lnSpc>
              <a:spcBef>
                <a:spcPts val="1000"/>
              </a:spcBef>
              <a:spcAft>
                <a:spcPts val="0"/>
              </a:spcAft>
              <a:buClr>
                <a:schemeClr val="dk1"/>
              </a:buClr>
              <a:buSzPts val="1100"/>
              <a:buChar char="●"/>
            </a:pPr>
            <a:r>
              <a:rPr lang="fr-ca" sz="1050" b="0" i="0" u="none" baseline="0" dirty="0">
                <a:solidFill>
                  <a:schemeClr val="dk1"/>
                </a:solidFill>
              </a:rPr>
              <a:t>Vous n’aurez pas toujours toute l’information, toutes les personnes ou tous les outils dont vous avez besoin. Acceptez ces contraintes et découvrez de nouvelles façons de faire les choses.</a:t>
            </a:r>
            <a:endParaRPr sz="1050" dirty="0">
              <a:solidFill>
                <a:schemeClr val="dk1"/>
              </a:solidFill>
            </a:endParaRPr>
          </a:p>
          <a:p>
            <a:pPr marL="457200" lvl="0" indent="-298450" algn="l" rtl="0">
              <a:lnSpc>
                <a:spcPct val="115000"/>
              </a:lnSpc>
              <a:spcBef>
                <a:spcPts val="1000"/>
              </a:spcBef>
              <a:spcAft>
                <a:spcPts val="0"/>
              </a:spcAft>
              <a:buClr>
                <a:schemeClr val="dk1"/>
              </a:buClr>
              <a:buSzPts val="1100"/>
              <a:buChar char="●"/>
            </a:pPr>
            <a:r>
              <a:rPr lang="fr-ca" sz="1050" b="0" i="0" u="none" baseline="0" dirty="0">
                <a:solidFill>
                  <a:schemeClr val="dk1"/>
                </a:solidFill>
              </a:rPr>
              <a:t>Trouvez un équilibre entre la collecte de renseignements contextuels suffisants pour prendre des décisions éclairées, et le fait de ne pas attendre trop longtemps avant que l’occasion soit passée. </a:t>
            </a:r>
            <a:r>
              <a:rPr lang="fr-ca" sz="1050" b="0" i="0" u="none" baseline="0" dirty="0">
                <a:solidFill>
                  <a:schemeClr val="dk1"/>
                </a:solidFill>
                <a:highlight>
                  <a:srgbClr val="D0F224"/>
                </a:highlight>
              </a:rPr>
              <a:t>L’effort requis pour prendre une décision devrait être proportionnel à ce qu’il faut faire pour la renverser.</a:t>
            </a:r>
            <a:r>
              <a:rPr lang="fr-ca" sz="1050" b="0" i="0" u="none" baseline="0" dirty="0">
                <a:solidFill>
                  <a:schemeClr val="dk1"/>
                </a:solidFill>
              </a:rPr>
              <a:t> Apprenez à prendre des décisions sans avoir toutes les pièces du casse-tête.</a:t>
            </a:r>
            <a:endParaRPr sz="1050" dirty="0">
              <a:solidFill>
                <a:schemeClr val="dk1"/>
              </a:solidFill>
              <a:highlight>
                <a:srgbClr val="D0F224"/>
              </a:highlight>
            </a:endParaRPr>
          </a:p>
          <a:p>
            <a:pPr marL="457200" lvl="0" indent="-298450" algn="l" rtl="0">
              <a:lnSpc>
                <a:spcPct val="115000"/>
              </a:lnSpc>
              <a:spcBef>
                <a:spcPts val="1000"/>
              </a:spcBef>
              <a:spcAft>
                <a:spcPts val="1000"/>
              </a:spcAft>
              <a:buClr>
                <a:schemeClr val="dk1"/>
              </a:buClr>
              <a:buSzPts val="1100"/>
              <a:buChar char="●"/>
            </a:pPr>
            <a:r>
              <a:rPr lang="fr-ca" sz="1050" b="0" i="0" u="none" baseline="0" dirty="0">
                <a:solidFill>
                  <a:schemeClr val="dk1"/>
                </a:solidFill>
              </a:rPr>
              <a:t>Les décisions doivent être prises par des personnes de confiance, qui possèdent le plus de</a:t>
            </a:r>
            <a:r>
              <a:rPr lang="fr-ca" sz="1050" b="0" i="0" u="none" baseline="0" dirty="0">
                <a:solidFill>
                  <a:schemeClr val="dk1"/>
                </a:solidFill>
                <a:uFill>
                  <a:noFill/>
                </a:uFill>
                <a:hlinkClick r:id="rId4">
                  <a:extLst>
                    <a:ext uri="{A12FA001-AC4F-418D-AE19-62706E023703}">
                      <ahyp:hlinkClr xmlns:ahyp="http://schemas.microsoft.com/office/drawing/2018/hyperlinkcolor" val="tx"/>
                    </a:ext>
                  </a:extLst>
                </a:hlinkClick>
              </a:rPr>
              <a:t> renseignements contextuels</a:t>
            </a:r>
            <a:r>
              <a:rPr lang="fr-ca" sz="1050" b="0" i="0" u="none" baseline="0" dirty="0">
                <a:solidFill>
                  <a:schemeClr val="dk1"/>
                </a:solidFill>
              </a:rPr>
              <a:t>. Ne cherchez pas à obtenir le consensus ou l’approbation de la majorité pour chaque décision. La prise de décision répartie permet d’agir rapidement et de s’adapter promptement à notre environnement changeant.</a:t>
            </a:r>
            <a:endParaRPr sz="1050" dirty="0">
              <a:solidFill>
                <a:schemeClr val="dk1"/>
              </a:solidFill>
            </a:endParaRPr>
          </a:p>
        </p:txBody>
      </p:sp>
      <p:pic>
        <p:nvPicPr>
          <p:cNvPr id="161" name="Google Shape;161;p31"/>
          <p:cNvPicPr preferRelativeResize="0"/>
          <p:nvPr/>
        </p:nvPicPr>
        <p:blipFill>
          <a:blip r:embed="rId5">
            <a:alphaModFix/>
          </a:blip>
          <a:stretch>
            <a:fillRect/>
          </a:stretch>
        </p:blipFill>
        <p:spPr>
          <a:xfrm>
            <a:off x="6367500" y="2571750"/>
            <a:ext cx="2653076" cy="1440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subTitle" idx="1"/>
          </p:nvPr>
        </p:nvSpPr>
        <p:spPr>
          <a:xfrm>
            <a:off x="609600" y="1303200"/>
            <a:ext cx="7383600" cy="25371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1200"/>
              </a:spcAft>
              <a:buNone/>
            </a:pPr>
            <a:r>
              <a:rPr lang="fr-ca" sz="4800" b="1" i="0" u="none" baseline="0">
                <a:latin typeface="Arial"/>
                <a:ea typeface="Arial"/>
                <a:cs typeface="Arial"/>
                <a:sym typeface="Arial"/>
              </a:rPr>
              <a:t>Idéation et itération</a:t>
            </a:r>
            <a:endParaRPr sz="1967">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Idéation et itération</a:t>
            </a:r>
            <a:endParaRPr sz="1000" b="1">
              <a:solidFill>
                <a:srgbClr val="999999"/>
              </a:solidFill>
            </a:endParaRPr>
          </a:p>
        </p:txBody>
      </p:sp>
      <p:sp>
        <p:nvSpPr>
          <p:cNvPr id="172" name="Google Shape;172;p33"/>
          <p:cNvSpPr txBox="1"/>
          <p:nvPr/>
        </p:nvSpPr>
        <p:spPr>
          <a:xfrm>
            <a:off x="389965" y="672353"/>
            <a:ext cx="8269941" cy="330469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fr-ca" sz="5400" b="1" i="0" u="none" baseline="0" dirty="0">
                <a:highlight>
                  <a:srgbClr val="D0F224"/>
                </a:highlight>
              </a:rPr>
              <a:t>La créativité est une culture</a:t>
            </a:r>
            <a:br>
              <a:rPr lang="fr-ca" sz="5400" b="1" dirty="0">
                <a:highlight>
                  <a:srgbClr val="D0F224"/>
                </a:highlight>
              </a:rPr>
            </a:br>
            <a:r>
              <a:rPr lang="fr-ca" sz="3200" b="1" i="0" u="none" baseline="0" dirty="0"/>
              <a:t>Agissez rapidement, échouez rapidement, apprenez et adaptez-vous pour essayer de nouvelles idées.</a:t>
            </a:r>
            <a:endParaRPr sz="32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5" name="Picture 4">
            <a:extLst>
              <a:ext uri="{FF2B5EF4-FFF2-40B4-BE49-F238E27FC236}">
                <a16:creationId xmlns:a16="http://schemas.microsoft.com/office/drawing/2014/main" id="{48DDF73E-B8CB-4FE7-AA57-A6C8FD648257}"/>
              </a:ext>
            </a:extLst>
          </p:cNvPr>
          <p:cNvPicPr>
            <a:picLocks noChangeAspect="1"/>
          </p:cNvPicPr>
          <p:nvPr/>
        </p:nvPicPr>
        <p:blipFill>
          <a:blip r:embed="rId3"/>
          <a:stretch>
            <a:fillRect/>
          </a:stretch>
        </p:blipFill>
        <p:spPr>
          <a:xfrm>
            <a:off x="0" y="47332"/>
            <a:ext cx="9144000" cy="5048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1292300" y="3889875"/>
            <a:ext cx="6559500" cy="90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fr-ca" sz="1800" b="0" i="0" u="none" baseline="0">
                <a:solidFill>
                  <a:schemeClr val="dk1"/>
                </a:solidFill>
              </a:rPr>
              <a:t>Lancement du courriel Shopify auprès de plus de 1 million d’utilisateurs en avril 2020, </a:t>
            </a:r>
            <a:br>
              <a:rPr lang="fr-ca" sz="1800">
                <a:solidFill>
                  <a:schemeClr val="dk1"/>
                </a:solidFill>
              </a:rPr>
            </a:br>
            <a:r>
              <a:rPr lang="fr-ca" sz="1800" b="1" i="0" u="none" baseline="0">
                <a:solidFill>
                  <a:schemeClr val="dk1"/>
                </a:solidFill>
                <a:highlight>
                  <a:schemeClr val="accent1"/>
                </a:highlight>
              </a:rPr>
              <a:t>3 mois avant et durant la pandémie de COVID.</a:t>
            </a:r>
            <a:endParaRPr sz="1500" b="1">
              <a:solidFill>
                <a:schemeClr val="dk1"/>
              </a:solidFill>
              <a:highlight>
                <a:schemeClr val="accent1"/>
              </a:highlight>
            </a:endParaRPr>
          </a:p>
        </p:txBody>
      </p:sp>
      <p:pic>
        <p:nvPicPr>
          <p:cNvPr id="3" name="Picture 2">
            <a:extLst>
              <a:ext uri="{FF2B5EF4-FFF2-40B4-BE49-F238E27FC236}">
                <a16:creationId xmlns:a16="http://schemas.microsoft.com/office/drawing/2014/main" id="{719611D0-5589-46AF-B739-83E8A3BC8752}"/>
              </a:ext>
            </a:extLst>
          </p:cNvPr>
          <p:cNvPicPr>
            <a:picLocks noChangeAspect="1"/>
          </p:cNvPicPr>
          <p:nvPr/>
        </p:nvPicPr>
        <p:blipFill>
          <a:blip r:embed="rId3"/>
          <a:stretch>
            <a:fillRect/>
          </a:stretch>
        </p:blipFill>
        <p:spPr>
          <a:xfrm>
            <a:off x="1104900" y="407691"/>
            <a:ext cx="6934200" cy="348218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Itération et idéation</a:t>
            </a:r>
            <a:endParaRPr sz="1000" b="1">
              <a:solidFill>
                <a:srgbClr val="999999"/>
              </a:solidFill>
            </a:endParaRPr>
          </a:p>
        </p:txBody>
      </p:sp>
      <p:sp>
        <p:nvSpPr>
          <p:cNvPr id="183" name="Google Shape;183;p35"/>
          <p:cNvSpPr txBox="1"/>
          <p:nvPr/>
        </p:nvSpPr>
        <p:spPr>
          <a:xfrm>
            <a:off x="580500" y="892450"/>
            <a:ext cx="6756600"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fr-ca" sz="4800" b="1" i="0" u="none" baseline="0"/>
              <a:t>Expérimentation</a:t>
            </a:r>
            <a:endParaRPr sz="4800" b="1"/>
          </a:p>
        </p:txBody>
      </p:sp>
      <p:sp>
        <p:nvSpPr>
          <p:cNvPr id="184" name="Google Shape;184;p35"/>
          <p:cNvSpPr txBox="1"/>
          <p:nvPr/>
        </p:nvSpPr>
        <p:spPr>
          <a:xfrm>
            <a:off x="580500" y="1930700"/>
            <a:ext cx="7497300" cy="29016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fr-ca" sz="1100" b="0" i="0" u="none" baseline="0">
                <a:solidFill>
                  <a:schemeClr val="dk1"/>
                </a:solidFill>
              </a:rPr>
              <a:t>La méthode scientifique existe depuis les années 1600.</a:t>
            </a:r>
            <a:endParaRPr sz="1100">
              <a:solidFill>
                <a:schemeClr val="dk1"/>
              </a:solidFill>
            </a:endParaRPr>
          </a:p>
          <a:p>
            <a:pPr marL="914400" lvl="1" indent="-298450" algn="l" rtl="0">
              <a:lnSpc>
                <a:spcPct val="115000"/>
              </a:lnSpc>
              <a:spcBef>
                <a:spcPts val="1000"/>
              </a:spcBef>
              <a:spcAft>
                <a:spcPts val="0"/>
              </a:spcAft>
              <a:buClr>
                <a:schemeClr val="dk1"/>
              </a:buClr>
              <a:buSzPts val="1100"/>
              <a:buChar char="○"/>
            </a:pPr>
            <a:r>
              <a:rPr lang="fr-ca" sz="1100" b="0" i="0" u="none" baseline="0">
                <a:solidFill>
                  <a:schemeClr val="dk1"/>
                </a:solidFill>
              </a:rPr>
              <a:t>Observer un problème</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Poser une question</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Formuler une hypothèse</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Faire une expérience</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Analyser les résultats</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Essayer de nouveau ou continuer</a:t>
            </a: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6"/>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Itération et idéation</a:t>
            </a:r>
            <a:endParaRPr sz="1000" b="1">
              <a:solidFill>
                <a:srgbClr val="999999"/>
              </a:solidFill>
            </a:endParaRPr>
          </a:p>
        </p:txBody>
      </p:sp>
      <p:sp>
        <p:nvSpPr>
          <p:cNvPr id="190" name="Google Shape;190;p36"/>
          <p:cNvSpPr txBox="1"/>
          <p:nvPr/>
        </p:nvSpPr>
        <p:spPr>
          <a:xfrm>
            <a:off x="580500" y="892450"/>
            <a:ext cx="6756600"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fr-ca" sz="4800" b="1" i="0" u="none" baseline="0">
                <a:solidFill>
                  <a:srgbClr val="8D9091"/>
                </a:solidFill>
              </a:rPr>
              <a:t>Expérimentation</a:t>
            </a:r>
            <a:endParaRPr sz="4800" b="1">
              <a:solidFill>
                <a:srgbClr val="8D9091"/>
              </a:solidFill>
            </a:endParaRPr>
          </a:p>
        </p:txBody>
      </p:sp>
      <p:sp>
        <p:nvSpPr>
          <p:cNvPr id="191" name="Google Shape;191;p36"/>
          <p:cNvSpPr txBox="1"/>
          <p:nvPr/>
        </p:nvSpPr>
        <p:spPr>
          <a:xfrm>
            <a:off x="580500" y="1930700"/>
            <a:ext cx="7497300" cy="29016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8D9091"/>
              </a:buClr>
              <a:buSzPts val="1100"/>
              <a:buChar char="●"/>
            </a:pPr>
            <a:r>
              <a:rPr lang="fr-ca" sz="1100" b="0" i="0" u="none" baseline="0">
                <a:solidFill>
                  <a:srgbClr val="8D9091"/>
                </a:solidFill>
              </a:rPr>
              <a:t>La méthode scientifique existe depuis les années 1600.</a:t>
            </a:r>
            <a:endParaRPr sz="1100">
              <a:solidFill>
                <a:srgbClr val="8D9091"/>
              </a:solidFill>
            </a:endParaRPr>
          </a:p>
          <a:p>
            <a:pPr marL="914400" lvl="1" indent="-298450" algn="l" rtl="0">
              <a:lnSpc>
                <a:spcPct val="115000"/>
              </a:lnSpc>
              <a:spcBef>
                <a:spcPts val="1000"/>
              </a:spcBef>
              <a:spcAft>
                <a:spcPts val="0"/>
              </a:spcAft>
              <a:buClr>
                <a:schemeClr val="dk1"/>
              </a:buClr>
              <a:buSzPts val="1100"/>
              <a:buChar char="○"/>
            </a:pPr>
            <a:r>
              <a:rPr lang="fr-ca" sz="1100" b="0" i="0" u="none" baseline="0">
                <a:solidFill>
                  <a:schemeClr val="dk1"/>
                </a:solidFill>
              </a:rPr>
              <a:t>Observer un problème</a:t>
            </a:r>
            <a:endParaRPr sz="1100">
              <a:solidFill>
                <a:schemeClr val="dk1"/>
              </a:solidFill>
            </a:endParaRPr>
          </a:p>
          <a:p>
            <a:pPr marL="1371600" lvl="2" indent="-298450" algn="l" rtl="0">
              <a:lnSpc>
                <a:spcPct val="115000"/>
              </a:lnSpc>
              <a:spcBef>
                <a:spcPts val="0"/>
              </a:spcBef>
              <a:spcAft>
                <a:spcPts val="0"/>
              </a:spcAft>
              <a:buClr>
                <a:schemeClr val="dk1"/>
              </a:buClr>
              <a:buSzPts val="1100"/>
              <a:buChar char="■"/>
            </a:pPr>
            <a:r>
              <a:rPr lang="fr-ca" sz="1100" b="1" i="0" u="none" baseline="0">
                <a:solidFill>
                  <a:schemeClr val="dk1"/>
                </a:solidFill>
              </a:rPr>
              <a:t>Accent sur les retombées</a:t>
            </a:r>
            <a:endParaRPr sz="1100" b="1">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Poser une question</a:t>
            </a:r>
            <a:endParaRPr sz="1100">
              <a:solidFill>
                <a:schemeClr val="dk1"/>
              </a:solidFill>
            </a:endParaRPr>
          </a:p>
          <a:p>
            <a:pPr marL="1371600" lvl="2" indent="-298450" algn="l" rtl="0">
              <a:lnSpc>
                <a:spcPct val="115000"/>
              </a:lnSpc>
              <a:spcBef>
                <a:spcPts val="0"/>
              </a:spcBef>
              <a:spcAft>
                <a:spcPts val="0"/>
              </a:spcAft>
              <a:buClr>
                <a:schemeClr val="dk1"/>
              </a:buClr>
              <a:buSzPts val="1100"/>
              <a:buChar char="■"/>
            </a:pPr>
            <a:r>
              <a:rPr lang="fr-ca" sz="1100" b="1" i="0" u="none" baseline="0">
                <a:solidFill>
                  <a:schemeClr val="dk1"/>
                </a:solidFill>
              </a:rPr>
              <a:t>Apprendre constamment</a:t>
            </a:r>
            <a:endParaRPr sz="1100" b="1">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Formuler une hypothèse</a:t>
            </a:r>
            <a:endParaRPr sz="1100">
              <a:solidFill>
                <a:schemeClr val="dk1"/>
              </a:solidFill>
            </a:endParaRPr>
          </a:p>
          <a:p>
            <a:pPr marL="1371600" lvl="2" indent="-298450" algn="l" rtl="0">
              <a:lnSpc>
                <a:spcPct val="115000"/>
              </a:lnSpc>
              <a:spcBef>
                <a:spcPts val="0"/>
              </a:spcBef>
              <a:spcAft>
                <a:spcPts val="0"/>
              </a:spcAft>
              <a:buClr>
                <a:schemeClr val="dk1"/>
              </a:buClr>
              <a:buSzPts val="1100"/>
              <a:buChar char="■"/>
            </a:pPr>
            <a:r>
              <a:rPr lang="fr-ca" sz="1100" b="1" i="0" u="none" baseline="0">
                <a:solidFill>
                  <a:schemeClr val="dk1"/>
                </a:solidFill>
              </a:rPr>
              <a:t>Bâtir pour le long terme</a:t>
            </a:r>
            <a:endParaRPr sz="1100" b="1">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Faire une expérience</a:t>
            </a:r>
            <a:endParaRPr sz="1100">
              <a:solidFill>
                <a:schemeClr val="dk1"/>
              </a:solidFill>
            </a:endParaRPr>
          </a:p>
          <a:p>
            <a:pPr marL="1371600" lvl="2" indent="-298450" algn="l" rtl="0">
              <a:lnSpc>
                <a:spcPct val="115000"/>
              </a:lnSpc>
              <a:spcBef>
                <a:spcPts val="0"/>
              </a:spcBef>
              <a:spcAft>
                <a:spcPts val="0"/>
              </a:spcAft>
              <a:buClr>
                <a:schemeClr val="dk1"/>
              </a:buClr>
              <a:buSzPts val="1100"/>
              <a:buChar char="■"/>
            </a:pPr>
            <a:r>
              <a:rPr lang="fr-ca" sz="1100" b="1" i="0" u="none" baseline="0">
                <a:solidFill>
                  <a:schemeClr val="dk1"/>
                </a:solidFill>
              </a:rPr>
              <a:t>Itérer</a:t>
            </a:r>
            <a:endParaRPr sz="1100" b="1">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Analyser les résultats</a:t>
            </a:r>
            <a:endParaRPr sz="1100">
              <a:solidFill>
                <a:schemeClr val="dk1"/>
              </a:solidFill>
            </a:endParaRPr>
          </a:p>
          <a:p>
            <a:pPr marL="1371600" lvl="2" indent="-298450" algn="l" rtl="0">
              <a:lnSpc>
                <a:spcPct val="115000"/>
              </a:lnSpc>
              <a:spcBef>
                <a:spcPts val="0"/>
              </a:spcBef>
              <a:spcAft>
                <a:spcPts val="0"/>
              </a:spcAft>
              <a:buClr>
                <a:schemeClr val="dk1"/>
              </a:buClr>
              <a:buSzPts val="1100"/>
              <a:buChar char="■"/>
            </a:pPr>
            <a:r>
              <a:rPr lang="fr-ca" sz="1100" b="1" i="0" u="none" baseline="0">
                <a:solidFill>
                  <a:schemeClr val="dk1"/>
                </a:solidFill>
              </a:rPr>
              <a:t>Prospérer par le changement</a:t>
            </a:r>
            <a:endParaRPr sz="1100" b="1">
              <a:solidFill>
                <a:schemeClr val="dk1"/>
              </a:solidFill>
            </a:endParaRPr>
          </a:p>
          <a:p>
            <a:pPr marL="914400" lvl="1" indent="-298450" algn="l" rtl="0">
              <a:lnSpc>
                <a:spcPct val="115000"/>
              </a:lnSpc>
              <a:spcBef>
                <a:spcPts val="0"/>
              </a:spcBef>
              <a:spcAft>
                <a:spcPts val="0"/>
              </a:spcAft>
              <a:buClr>
                <a:schemeClr val="dk1"/>
              </a:buClr>
              <a:buSzPts val="1100"/>
              <a:buChar char="○"/>
            </a:pPr>
            <a:r>
              <a:rPr lang="fr-ca" sz="1100" b="0" i="0" u="none" baseline="0">
                <a:solidFill>
                  <a:schemeClr val="dk1"/>
                </a:solidFill>
              </a:rPr>
              <a:t>Essayer de nouveau ou continuer</a:t>
            </a:r>
            <a:endParaRPr sz="1100">
              <a:solidFill>
                <a:schemeClr val="dk1"/>
              </a:solidFill>
            </a:endParaRPr>
          </a:p>
          <a:p>
            <a:pPr marL="1371600" lvl="2" indent="-298450" algn="l" rtl="0">
              <a:lnSpc>
                <a:spcPct val="115000"/>
              </a:lnSpc>
              <a:spcBef>
                <a:spcPts val="0"/>
              </a:spcBef>
              <a:spcAft>
                <a:spcPts val="0"/>
              </a:spcAft>
              <a:buClr>
                <a:schemeClr val="dk1"/>
              </a:buClr>
              <a:buSzPts val="1100"/>
              <a:buChar char="■"/>
            </a:pPr>
            <a:r>
              <a:rPr lang="fr-ca" sz="1100" b="1" i="0" u="none" baseline="0">
                <a:solidFill>
                  <a:schemeClr val="dk1"/>
                </a:solidFill>
              </a:rPr>
              <a:t>Prendre d’excellentes décisions</a:t>
            </a:r>
            <a:endParaRPr sz="1100" b="1">
              <a:solidFill>
                <a:schemeClr val="dk1"/>
              </a:solidFill>
            </a:endParaRPr>
          </a:p>
          <a:p>
            <a:pPr marL="0" lvl="0" indent="0" algn="l" rtl="0">
              <a:lnSpc>
                <a:spcPct val="115000"/>
              </a:lnSpc>
              <a:spcBef>
                <a:spcPts val="0"/>
              </a:spcBef>
              <a:spcAft>
                <a:spcPts val="0"/>
              </a:spcAft>
              <a:buNone/>
            </a:pP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subTitle" idx="1"/>
          </p:nvPr>
        </p:nvSpPr>
        <p:spPr>
          <a:xfrm>
            <a:off x="609600" y="1303200"/>
            <a:ext cx="7908600" cy="2537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fr-ca" sz="4800" b="1" i="0" u="none" baseline="0">
                <a:latin typeface="Arial"/>
                <a:ea typeface="Arial"/>
                <a:cs typeface="Arial"/>
                <a:sym typeface="Arial"/>
              </a:rPr>
              <a:t>Secteurs privé et public</a:t>
            </a:r>
            <a:endParaRPr sz="4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8"/>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Accent sur les retombées</a:t>
            </a:r>
            <a:endParaRPr sz="1000" b="1">
              <a:solidFill>
                <a:srgbClr val="999999"/>
              </a:solidFill>
            </a:endParaRPr>
          </a:p>
        </p:txBody>
      </p:sp>
      <p:sp>
        <p:nvSpPr>
          <p:cNvPr id="202" name="Google Shape;202;p38"/>
          <p:cNvSpPr txBox="1"/>
          <p:nvPr/>
        </p:nvSpPr>
        <p:spPr>
          <a:xfrm>
            <a:off x="580499" y="892450"/>
            <a:ext cx="7857529"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fr-ca" sz="4800" b="1" i="0" u="none" baseline="0" dirty="0"/>
              <a:t>Résolution de problèmes</a:t>
            </a:r>
            <a:endParaRPr sz="4800" b="1" dirty="0"/>
          </a:p>
        </p:txBody>
      </p:sp>
      <p:sp>
        <p:nvSpPr>
          <p:cNvPr id="203" name="Google Shape;203;p38"/>
          <p:cNvSpPr txBox="1"/>
          <p:nvPr/>
        </p:nvSpPr>
        <p:spPr>
          <a:xfrm>
            <a:off x="580500" y="1930700"/>
            <a:ext cx="7497300" cy="3693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fr-ca" sz="1350" b="0" i="0" u="none" baseline="0" dirty="0">
                <a:solidFill>
                  <a:srgbClr val="041E26"/>
                </a:solidFill>
                <a:highlight>
                  <a:srgbClr val="FFFFFF"/>
                </a:highlight>
                <a:latin typeface="Roboto"/>
                <a:ea typeface="Roboto"/>
                <a:cs typeface="Roboto"/>
                <a:sym typeface="Roboto"/>
              </a:rPr>
              <a:t>Les excellents produits devraient mettre l’accent sur la résolution de véritables problèmes, que ce soit dans le secteur privé ou public.</a:t>
            </a:r>
            <a:endParaRPr sz="1350" dirty="0">
              <a:solidFill>
                <a:srgbClr val="041E26"/>
              </a:solidFill>
              <a:highlight>
                <a:srgbClr val="FFFFFF"/>
              </a:highlight>
              <a:latin typeface="Roboto"/>
              <a:ea typeface="Roboto"/>
              <a:cs typeface="Roboto"/>
              <a:sym typeface="Roboto"/>
            </a:endParaRPr>
          </a:p>
          <a:p>
            <a:pPr marL="457200" lvl="0" indent="-298450" algn="l" rtl="0">
              <a:lnSpc>
                <a:spcPct val="115000"/>
              </a:lnSpc>
              <a:spcBef>
                <a:spcPts val="1000"/>
              </a:spcBef>
              <a:spcAft>
                <a:spcPts val="1000"/>
              </a:spcAft>
              <a:buClr>
                <a:schemeClr val="dk1"/>
              </a:buClr>
              <a:buSzPts val="1100"/>
              <a:buChar char="●"/>
            </a:pPr>
            <a:r>
              <a:rPr lang="fr-ca" sz="1350" b="0" i="0" u="none" baseline="0" dirty="0">
                <a:solidFill>
                  <a:srgbClr val="041E26"/>
                </a:solidFill>
                <a:highlight>
                  <a:srgbClr val="FFFFFF"/>
                </a:highlight>
                <a:latin typeface="Roboto"/>
                <a:ea typeface="Roboto"/>
                <a:cs typeface="Roboto"/>
                <a:sym typeface="Roboto"/>
              </a:rPr>
              <a:t>Nous ne pouvons créer les meilleurs produits qu’en </a:t>
            </a:r>
            <a:r>
              <a:rPr lang="fr-ca" sz="1350" b="0" i="0" u="none" baseline="0" dirty="0">
                <a:solidFill>
                  <a:srgbClr val="041E26"/>
                </a:solidFill>
                <a:highlight>
                  <a:srgbClr val="D0F224"/>
                </a:highlight>
                <a:latin typeface="Roboto"/>
                <a:ea typeface="Roboto"/>
                <a:cs typeface="Roboto"/>
                <a:sym typeface="Roboto"/>
              </a:rPr>
              <a:t>comprenant sans relâche les difficultés des utilisateurs, en se souciant profondément d’eux et en étant déterminés à les aider à réussir à toutes les étapes du processus, peu importe le secteur.</a:t>
            </a:r>
            <a:endParaRPr sz="1350" dirty="0">
              <a:solidFill>
                <a:srgbClr val="041E26"/>
              </a:solidFill>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subTitle" idx="1"/>
          </p:nvPr>
        </p:nvSpPr>
        <p:spPr>
          <a:xfrm>
            <a:off x="609600" y="1303200"/>
            <a:ext cx="7383600" cy="2537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fr-ca" sz="4800" b="1" i="0" u="none" baseline="0">
                <a:latin typeface="Arial"/>
                <a:ea typeface="Arial"/>
                <a:cs typeface="Arial"/>
                <a:sym typeface="Arial"/>
              </a:rPr>
              <a:t>Merci.</a:t>
            </a:r>
            <a:endParaRPr sz="4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8"/>
          <p:cNvSpPr txBox="1">
            <a:spLocks noGrp="1"/>
          </p:cNvSpPr>
          <p:nvPr>
            <p:ph type="subTitle" idx="1"/>
          </p:nvPr>
        </p:nvSpPr>
        <p:spPr>
          <a:xfrm>
            <a:off x="609600" y="1303200"/>
            <a:ext cx="7383600" cy="2537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fr-ca" sz="4800" b="1" i="0" u="none" baseline="0">
                <a:latin typeface="Arial"/>
                <a:ea typeface="Arial"/>
                <a:cs typeface="Arial"/>
                <a:sym typeface="Arial"/>
              </a:rPr>
              <a:t>Principes du produit</a:t>
            </a:r>
            <a:endParaRPr sz="4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9"/>
          <p:cNvSpPr txBox="1">
            <a:spLocks noGrp="1"/>
          </p:cNvSpPr>
          <p:nvPr>
            <p:ph type="subTitle" idx="1"/>
          </p:nvPr>
        </p:nvSpPr>
        <p:spPr>
          <a:xfrm>
            <a:off x="609600" y="1303200"/>
            <a:ext cx="7383600" cy="2537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fr-ca" sz="4800" b="1" i="0" u="none" baseline="0">
                <a:latin typeface="Arial"/>
                <a:ea typeface="Arial"/>
                <a:cs typeface="Arial"/>
                <a:sym typeface="Arial"/>
              </a:rPr>
              <a:t>Prospérer par le changement</a:t>
            </a:r>
            <a:endParaRPr sz="4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0"/>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Prospérer par le changement</a:t>
            </a:r>
            <a:endParaRPr sz="1000" b="1">
              <a:solidFill>
                <a:srgbClr val="999999"/>
              </a:solidFill>
            </a:endParaRPr>
          </a:p>
        </p:txBody>
      </p:sp>
      <p:sp>
        <p:nvSpPr>
          <p:cNvPr id="88" name="Google Shape;88;p20"/>
          <p:cNvSpPr txBox="1"/>
          <p:nvPr/>
        </p:nvSpPr>
        <p:spPr>
          <a:xfrm>
            <a:off x="580500" y="416000"/>
            <a:ext cx="6756600"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fr-ca" sz="4800" b="1" i="0" u="none" baseline="0" dirty="0"/>
              <a:t>Le changement est imminent</a:t>
            </a:r>
            <a:endParaRPr sz="4800" b="1" dirty="0"/>
          </a:p>
        </p:txBody>
      </p:sp>
      <p:sp>
        <p:nvSpPr>
          <p:cNvPr id="89" name="Google Shape;89;p20"/>
          <p:cNvSpPr txBox="1"/>
          <p:nvPr/>
        </p:nvSpPr>
        <p:spPr>
          <a:xfrm>
            <a:off x="580500" y="1930700"/>
            <a:ext cx="7497300" cy="29226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fr-ca" sz="1100" b="0" i="0" u="none" baseline="0">
                <a:solidFill>
                  <a:schemeClr val="dk1"/>
                </a:solidFill>
              </a:rPr>
              <a:t>Le changement est </a:t>
            </a:r>
            <a:r>
              <a:rPr lang="fr-ca" sz="1100" b="0" i="0" u="none" baseline="0">
                <a:solidFill>
                  <a:schemeClr val="dk1"/>
                </a:solidFill>
                <a:highlight>
                  <a:srgbClr val="D0F224"/>
                </a:highlight>
              </a:rPr>
              <a:t>difficile</a:t>
            </a:r>
            <a:r>
              <a:rPr lang="fr-ca" sz="1100" b="0" i="0" u="none" baseline="0">
                <a:solidFill>
                  <a:schemeClr val="dk1"/>
                </a:solidFill>
              </a:rPr>
              <a:t>, le changement est </a:t>
            </a:r>
            <a:r>
              <a:rPr lang="fr-ca" sz="1100" b="0" i="0" u="none" baseline="0">
                <a:solidFill>
                  <a:schemeClr val="dk1"/>
                </a:solidFill>
                <a:highlight>
                  <a:srgbClr val="D0F224"/>
                </a:highlight>
              </a:rPr>
              <a:t>inévitable</a:t>
            </a:r>
            <a:r>
              <a:rPr lang="fr-ca" sz="1100" b="0" i="0" u="none" baseline="0">
                <a:solidFill>
                  <a:schemeClr val="dk1"/>
                </a:solidFill>
              </a:rPr>
              <a:t> et le changement est </a:t>
            </a:r>
            <a:r>
              <a:rPr lang="fr-ca" sz="1100" b="0" i="0" u="none" baseline="0">
                <a:solidFill>
                  <a:schemeClr val="dk1"/>
                </a:solidFill>
                <a:highlight>
                  <a:srgbClr val="D0F224"/>
                </a:highlight>
              </a:rPr>
              <a:t>constant.</a:t>
            </a:r>
            <a:r>
              <a:rPr lang="fr-ca" sz="1100" b="0" i="0" u="none" baseline="0">
                <a:solidFill>
                  <a:schemeClr val="dk1"/>
                </a:solidFill>
              </a:rPr>
              <a:t> Il peut être synonyme de volatilité, de hasard, de désordre et de stress.</a:t>
            </a:r>
            <a:endParaRPr sz="1100">
              <a:solidFill>
                <a:schemeClr val="dk1"/>
              </a:solidFill>
            </a:endParaRPr>
          </a:p>
          <a:p>
            <a:pPr marL="457200" lvl="0" indent="-298450" algn="l" rtl="0">
              <a:lnSpc>
                <a:spcPct val="115000"/>
              </a:lnSpc>
              <a:spcBef>
                <a:spcPts val="1000"/>
              </a:spcBef>
              <a:spcAft>
                <a:spcPts val="0"/>
              </a:spcAft>
              <a:buSzPts val="1100"/>
              <a:buFont typeface="Roboto"/>
              <a:buChar char="●"/>
            </a:pPr>
            <a:r>
              <a:rPr lang="fr-ca" sz="1100" b="0" i="0" u="none" baseline="0">
                <a:solidFill>
                  <a:schemeClr val="dk1"/>
                </a:solidFill>
              </a:rPr>
              <a:t>Cet environnement peut être accablant. Des termes comme « syndrome de l’imposteur » peuvent ressortir. C’est normal. Le changement est difficile. </a:t>
            </a:r>
            <a:endParaRPr sz="1100">
              <a:solidFill>
                <a:schemeClr val="dk1"/>
              </a:solidFill>
            </a:endParaRPr>
          </a:p>
          <a:p>
            <a:pPr marL="457200" lvl="0" indent="-298450" algn="l" rtl="0">
              <a:lnSpc>
                <a:spcPct val="115000"/>
              </a:lnSpc>
              <a:spcBef>
                <a:spcPts val="1000"/>
              </a:spcBef>
              <a:spcAft>
                <a:spcPts val="0"/>
              </a:spcAft>
              <a:buSzPts val="1100"/>
              <a:buFont typeface="Roboto"/>
              <a:buChar char="●"/>
            </a:pPr>
            <a:r>
              <a:rPr lang="fr-ca" sz="1100" b="0" i="0" u="none" baseline="0">
                <a:solidFill>
                  <a:schemeClr val="dk1"/>
                </a:solidFill>
              </a:rPr>
              <a:t>Mais si nous voulons croître, nous devons voir et apprécier les avantages du changement et apprendre à nous épanouir dans un environnement en constante évolution. C’est ainsi que nous verrons que les </a:t>
            </a:r>
            <a:r>
              <a:rPr lang="fr-ca" sz="1100" b="0" i="0" u="none" baseline="0">
                <a:solidFill>
                  <a:schemeClr val="dk1"/>
                </a:solidFill>
                <a:highlight>
                  <a:srgbClr val="D0F224"/>
                </a:highlight>
              </a:rPr>
              <a:t>avantages du changement sont supérieurs aux risques de certitude.</a:t>
            </a:r>
            <a:endParaRPr sz="1100">
              <a:solidFill>
                <a:schemeClr val="dk1"/>
              </a:solidFill>
              <a:highlight>
                <a:srgbClr val="D0F224"/>
              </a:highlight>
            </a:endParaRPr>
          </a:p>
          <a:p>
            <a:pPr marL="457200" lvl="0" indent="-298450" algn="l" rtl="0">
              <a:lnSpc>
                <a:spcPct val="115000"/>
              </a:lnSpc>
              <a:spcBef>
                <a:spcPts val="1000"/>
              </a:spcBef>
              <a:spcAft>
                <a:spcPts val="0"/>
              </a:spcAft>
              <a:buClr>
                <a:schemeClr val="dk1"/>
              </a:buClr>
              <a:buSzPts val="1100"/>
              <a:buChar char="●"/>
            </a:pPr>
            <a:r>
              <a:rPr lang="fr-ca" sz="1100" b="0" i="0" u="none" baseline="0">
                <a:solidFill>
                  <a:schemeClr val="dk1"/>
                </a:solidFill>
                <a:highlight>
                  <a:srgbClr val="D0F224"/>
                </a:highlight>
              </a:rPr>
              <a:t>Les personnes qui fonctionnent sous l’hypothèse que demain sera identique à aujourd’hui sont vouées à l’échec.</a:t>
            </a:r>
            <a:endParaRPr sz="1100">
              <a:solidFill>
                <a:schemeClr val="dk1"/>
              </a:solidFill>
              <a:highlight>
                <a:srgbClr val="D0F224"/>
              </a:highlight>
            </a:endParaRPr>
          </a:p>
          <a:p>
            <a:pPr marL="457200" lvl="0" indent="-298450" algn="l" rtl="0">
              <a:lnSpc>
                <a:spcPct val="115000"/>
              </a:lnSpc>
              <a:spcBef>
                <a:spcPts val="1000"/>
              </a:spcBef>
              <a:spcAft>
                <a:spcPts val="1000"/>
              </a:spcAft>
              <a:buSzPts val="1100"/>
              <a:buFont typeface="Roboto"/>
              <a:buChar char="●"/>
            </a:pPr>
            <a:r>
              <a:rPr lang="fr-ca" sz="1100" b="0" i="0" u="none" baseline="0">
                <a:solidFill>
                  <a:schemeClr val="dk1"/>
                </a:solidFill>
              </a:rPr>
              <a:t>Il faut apprendre à composer avec le fait d’être mal à l’aise et accepter l’incertitude.</a:t>
            </a:r>
            <a:endParaRPr sz="1100">
              <a:solidFill>
                <a:schemeClr val="dk1"/>
              </a:solidFill>
              <a:highlight>
                <a:srgbClr val="D0F224"/>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1"/>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Prospérer par le changement</a:t>
            </a:r>
            <a:endParaRPr sz="1000" b="1">
              <a:solidFill>
                <a:srgbClr val="999999"/>
              </a:solidFill>
            </a:endParaRPr>
          </a:p>
        </p:txBody>
      </p:sp>
      <p:sp>
        <p:nvSpPr>
          <p:cNvPr id="95" name="Google Shape;95;p21"/>
          <p:cNvSpPr txBox="1"/>
          <p:nvPr/>
        </p:nvSpPr>
        <p:spPr>
          <a:xfrm>
            <a:off x="580500" y="892450"/>
            <a:ext cx="7386000"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fr-ca" sz="3900" b="1" i="0" u="none" baseline="0"/>
              <a:t>Anti-fragile</a:t>
            </a:r>
            <a:endParaRPr sz="3900" b="1"/>
          </a:p>
        </p:txBody>
      </p:sp>
      <p:sp>
        <p:nvSpPr>
          <p:cNvPr id="96" name="Google Shape;96;p21"/>
          <p:cNvSpPr txBox="1"/>
          <p:nvPr/>
        </p:nvSpPr>
        <p:spPr>
          <a:xfrm>
            <a:off x="580500" y="1739675"/>
            <a:ext cx="7279800" cy="31137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fr-ca" sz="1100" b="0" i="0" u="none" baseline="0">
                <a:solidFill>
                  <a:schemeClr val="dk1"/>
                </a:solidFill>
              </a:rPr>
              <a:t>Les choses fragiles (porcelaine de Chine, portefeuilles d’investissements non diversifiés, mentalité de type « pourquoi moi ») se brisent facilement face à la pression, au chaos et à la volatilité.</a:t>
            </a:r>
            <a:endParaRPr sz="1100">
              <a:solidFill>
                <a:schemeClr val="dk1"/>
              </a:solidFill>
            </a:endParaRPr>
          </a:p>
          <a:p>
            <a:pPr marL="457200" lvl="0" indent="-298450" algn="l" rtl="0">
              <a:lnSpc>
                <a:spcPct val="115000"/>
              </a:lnSpc>
              <a:spcBef>
                <a:spcPts val="1000"/>
              </a:spcBef>
              <a:spcAft>
                <a:spcPts val="0"/>
              </a:spcAft>
              <a:buClr>
                <a:schemeClr val="dk1"/>
              </a:buClr>
              <a:buSzPts val="1100"/>
              <a:buChar char="●"/>
            </a:pPr>
            <a:r>
              <a:rPr lang="fr-ca" sz="1100" b="0" i="0" u="none" baseline="0">
                <a:solidFill>
                  <a:schemeClr val="dk1"/>
                </a:solidFill>
              </a:rPr>
              <a:t>Les éléments robustes ou résilients (morceau de métal, portefeuilles très diversifiés, stoïcisme) résistent au changement. </a:t>
            </a:r>
            <a:br>
              <a:rPr lang="fr-ca" sz="1100">
                <a:solidFill>
                  <a:schemeClr val="dk1"/>
                </a:solidFill>
              </a:rPr>
            </a:br>
            <a:endParaRPr sz="1100">
              <a:solidFill>
                <a:schemeClr val="dk1"/>
              </a:solidFill>
            </a:endParaRPr>
          </a:p>
          <a:p>
            <a:pPr marL="457200" lvl="0" indent="-298450" algn="l" rtl="0">
              <a:lnSpc>
                <a:spcPct val="115000"/>
              </a:lnSpc>
              <a:spcBef>
                <a:spcPts val="0"/>
              </a:spcBef>
              <a:spcAft>
                <a:spcPts val="0"/>
              </a:spcAft>
              <a:buClr>
                <a:schemeClr val="dk1"/>
              </a:buClr>
              <a:buSzPts val="1100"/>
              <a:buFont typeface="Roboto"/>
              <a:buChar char="●"/>
            </a:pPr>
            <a:r>
              <a:rPr lang="fr-ca" sz="1100" b="0" i="0" u="none" baseline="0">
                <a:solidFill>
                  <a:schemeClr val="dk1"/>
                </a:solidFill>
              </a:rPr>
              <a:t>Les choses anti-fragiles (options, muscles, une mentalité de type « l’échec favorise la croissance ») se nourrissent du stress, de la volatilité et du changement. La fragilité signifie que vous avez plus à perdre qu’à gagner. </a:t>
            </a:r>
            <a:r>
              <a:rPr lang="fr-ca" sz="1100" b="0" i="0" u="none" baseline="0">
                <a:solidFill>
                  <a:schemeClr val="dk1"/>
                </a:solidFill>
                <a:highlight>
                  <a:srgbClr val="D0F224"/>
                </a:highlight>
              </a:rPr>
              <a:t>L’anti-fragilité signifie que vous avez plus à gagner qu’à perdre.</a:t>
            </a:r>
            <a:endParaRPr sz="1100">
              <a:solidFill>
                <a:schemeClr val="dk1"/>
              </a:solidFill>
              <a:highlight>
                <a:srgbClr val="D0F224"/>
              </a:highlight>
            </a:endParaRPr>
          </a:p>
          <a:p>
            <a:pPr marL="0" lvl="0" indent="0" algn="l" rtl="0">
              <a:lnSpc>
                <a:spcPct val="100000"/>
              </a:lnSpc>
              <a:spcBef>
                <a:spcPts val="1800"/>
              </a:spcBef>
              <a:spcAft>
                <a:spcPts val="0"/>
              </a:spcAft>
              <a:buClr>
                <a:schemeClr val="dk1"/>
              </a:buClr>
              <a:buSzPts val="1100"/>
              <a:buFont typeface="Arial"/>
              <a:buNone/>
            </a:pPr>
            <a:r>
              <a:rPr lang="fr-ca" sz="1100" b="0" i="0" u="none" baseline="0">
                <a:solidFill>
                  <a:schemeClr val="dk1"/>
                </a:solidFill>
              </a:rPr>
              <a:t>Le concept a été élaboré par </a:t>
            </a:r>
            <a:r>
              <a:rPr lang="fr-ca" sz="1100" b="0" i="0" u="none" baseline="0">
                <a:solidFill>
                  <a:schemeClr val="dk1"/>
                </a:solidFill>
                <a:uFill>
                  <a:noFill/>
                </a:uFill>
                <a:hlinkClick r:id="rId3">
                  <a:extLst>
                    <a:ext uri="{A12FA001-AC4F-418D-AE19-62706E023703}">
                      <ahyp:hlinkClr xmlns:ahyp="http://schemas.microsoft.com/office/drawing/2018/hyperlinkcolor" val="tx"/>
                    </a:ext>
                  </a:extLst>
                </a:hlinkClick>
              </a:rPr>
              <a:t>Nassim Nicholas Taleb</a:t>
            </a:r>
            <a:r>
              <a:rPr lang="fr-ca" sz="1100" b="0" i="0" u="none" baseline="0">
                <a:solidFill>
                  <a:schemeClr val="dk1"/>
                </a:solidFill>
              </a:rPr>
              <a:t> et voici comment il le définit dans son livre intitulé « Antifragile » :</a:t>
            </a:r>
            <a:endParaRPr sz="1100">
              <a:solidFill>
                <a:schemeClr val="dk1"/>
              </a:solidFill>
            </a:endParaRPr>
          </a:p>
          <a:p>
            <a:pPr marL="457200" lvl="0" indent="0" algn="l" rtl="0">
              <a:lnSpc>
                <a:spcPct val="100000"/>
              </a:lnSpc>
              <a:spcBef>
                <a:spcPts val="1000"/>
              </a:spcBef>
              <a:spcAft>
                <a:spcPts val="0"/>
              </a:spcAft>
              <a:buNone/>
            </a:pPr>
            <a:r>
              <a:rPr lang="fr-ca" sz="1000" b="0" i="1" u="none" baseline="0">
                <a:solidFill>
                  <a:srgbClr val="595959"/>
                </a:solidFill>
              </a:rPr>
              <a:t>Certaines choses bénéficient des chocs; elles prospèrent et grandissent lorsqu’elles sont exposées à la volatilité, au hasard, au désordre et aux facteurs de stress et aiment l’aventure, le risque et l’incertitude. Pourtant, malgré l’omniprésence du phénomène, il n’y a pas de mot pour l’exact opposé de fragile. Appelons-le anti-fragile.</a:t>
            </a:r>
            <a:endParaRPr sz="1000">
              <a:solidFill>
                <a:srgbClr val="595959"/>
              </a:solidFill>
            </a:endParaRPr>
          </a:p>
        </p:txBody>
      </p:sp>
      <p:pic>
        <p:nvPicPr>
          <p:cNvPr id="97" name="Google Shape;97;p21"/>
          <p:cNvPicPr preferRelativeResize="0"/>
          <p:nvPr/>
        </p:nvPicPr>
        <p:blipFill rotWithShape="1">
          <a:blip r:embed="rId4">
            <a:alphaModFix/>
          </a:blip>
          <a:srcRect l="31756" r="27908" b="46155"/>
          <a:stretch/>
        </p:blipFill>
        <p:spPr>
          <a:xfrm>
            <a:off x="7909800" y="3074350"/>
            <a:ext cx="1033124" cy="1514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2"/>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Anti-fragile</a:t>
            </a:r>
            <a:endParaRPr sz="1000" b="1">
              <a:solidFill>
                <a:srgbClr val="999999"/>
              </a:solidFill>
            </a:endParaRPr>
          </a:p>
        </p:txBody>
      </p:sp>
      <p:sp>
        <p:nvSpPr>
          <p:cNvPr id="103" name="Google Shape;103;p22"/>
          <p:cNvSpPr txBox="1"/>
          <p:nvPr/>
        </p:nvSpPr>
        <p:spPr>
          <a:xfrm>
            <a:off x="580500" y="582275"/>
            <a:ext cx="7605600" cy="308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fr-ca" sz="5400" b="1" i="0" u="none" baseline="0" dirty="0" err="1"/>
              <a:t>Shopify</a:t>
            </a:r>
            <a:r>
              <a:rPr lang="fr-ca" sz="5400" b="1" i="0" u="none" baseline="0" dirty="0"/>
              <a:t> est anti-fragile </a:t>
            </a:r>
            <a:r>
              <a:rPr lang="fr-ca" sz="3200" b="1" i="0" u="none" baseline="0" dirty="0"/>
              <a:t>Une entreprise qui </a:t>
            </a:r>
            <a:r>
              <a:rPr lang="fr-ca" sz="3200" b="1" i="0" u="none" baseline="0" dirty="0">
                <a:highlight>
                  <a:srgbClr val="D0F224"/>
                </a:highlight>
              </a:rPr>
              <a:t>tire avantage, s’épanouit et croît</a:t>
            </a:r>
            <a:r>
              <a:rPr lang="fr-ca" sz="3200" b="1" i="0" u="none" baseline="0" dirty="0"/>
              <a:t> lorsqu’elle est exposée à </a:t>
            </a:r>
            <a:r>
              <a:rPr lang="fr-ca" sz="3200" b="1" i="0" u="none" baseline="0" dirty="0">
                <a:highlight>
                  <a:srgbClr val="D0F224"/>
                </a:highlight>
              </a:rPr>
              <a:t>la volatilité, au hasard, au désordre et aux facteurs de stress.</a:t>
            </a:r>
            <a:endParaRPr sz="3200" b="1" dirty="0">
              <a:highlight>
                <a:srgbClr val="D0F224"/>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3"/>
          <p:cNvSpPr txBox="1">
            <a:spLocks noGrp="1"/>
          </p:cNvSpPr>
          <p:nvPr>
            <p:ph type="subTitle" idx="1"/>
          </p:nvPr>
        </p:nvSpPr>
        <p:spPr>
          <a:xfrm>
            <a:off x="609599" y="1303200"/>
            <a:ext cx="7667625" cy="2537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fr-ca" sz="4800" b="1" i="0" u="none" baseline="0" dirty="0">
                <a:latin typeface="Arial"/>
                <a:ea typeface="Arial"/>
                <a:cs typeface="Arial"/>
                <a:sym typeface="Arial"/>
              </a:rPr>
              <a:t>Accent sur les retombées</a:t>
            </a:r>
            <a:endParaRPr sz="480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4"/>
          <p:cNvSpPr txBox="1"/>
          <p:nvPr/>
        </p:nvSpPr>
        <p:spPr>
          <a:xfrm>
            <a:off x="580500" y="230075"/>
            <a:ext cx="26148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 b="1" i="0" u="none" baseline="0">
                <a:solidFill>
                  <a:srgbClr val="999999"/>
                </a:solidFill>
              </a:rPr>
              <a:t>Accent sur les retombées</a:t>
            </a:r>
            <a:endParaRPr sz="1000" b="1">
              <a:solidFill>
                <a:srgbClr val="999999"/>
              </a:solidFill>
            </a:endParaRPr>
          </a:p>
        </p:txBody>
      </p:sp>
      <p:sp>
        <p:nvSpPr>
          <p:cNvPr id="114" name="Google Shape;114;p24"/>
          <p:cNvSpPr txBox="1"/>
          <p:nvPr/>
        </p:nvSpPr>
        <p:spPr>
          <a:xfrm>
            <a:off x="580500" y="892450"/>
            <a:ext cx="6756600" cy="151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fr-ca" sz="4800" b="1" i="0" u="none" baseline="0"/>
              <a:t>Quel est votre raison?</a:t>
            </a:r>
            <a:endParaRPr sz="4800" b="1"/>
          </a:p>
        </p:txBody>
      </p:sp>
      <p:sp>
        <p:nvSpPr>
          <p:cNvPr id="115" name="Google Shape;115;p24"/>
          <p:cNvSpPr txBox="1"/>
          <p:nvPr/>
        </p:nvSpPr>
        <p:spPr>
          <a:xfrm>
            <a:off x="580500" y="1775050"/>
            <a:ext cx="7497300" cy="29793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fr-ca" sz="1100" b="0" i="0" u="none" baseline="0">
                <a:solidFill>
                  <a:schemeClr val="dk1"/>
                </a:solidFill>
              </a:rPr>
              <a:t>Tout le monde a le potentiel d’avoir un impact positif. </a:t>
            </a:r>
            <a:endParaRPr sz="1100">
              <a:solidFill>
                <a:schemeClr val="dk1"/>
              </a:solidFill>
            </a:endParaRPr>
          </a:p>
          <a:p>
            <a:pPr marL="457200" lvl="0" indent="-298450" algn="l" rtl="0">
              <a:lnSpc>
                <a:spcPct val="115000"/>
              </a:lnSpc>
              <a:spcBef>
                <a:spcPts val="1000"/>
              </a:spcBef>
              <a:spcAft>
                <a:spcPts val="0"/>
              </a:spcAft>
              <a:buClr>
                <a:schemeClr val="dk1"/>
              </a:buClr>
              <a:buSzPts val="1100"/>
              <a:buChar char="●"/>
            </a:pPr>
            <a:r>
              <a:rPr lang="fr-ca" sz="1100" b="0" i="0" u="none" baseline="0">
                <a:solidFill>
                  <a:schemeClr val="dk1"/>
                </a:solidFill>
              </a:rPr>
              <a:t>Les défis que vous acceptez et relevez, les projets sur lesquels vous choisissez de travailler et l’environnement que vous créez pour ceux qui vous entourent peuvent tous jouer un rôle. Il peut s’agir d’accomplir les tâches que personne d’autre ne veut faire et d’apprendre à dire « non » au besoin. </a:t>
            </a:r>
            <a:endParaRPr sz="1100">
              <a:solidFill>
                <a:schemeClr val="dk1"/>
              </a:solidFill>
            </a:endParaRPr>
          </a:p>
          <a:p>
            <a:pPr marL="457200" lvl="0" indent="-298450" algn="l" rtl="0">
              <a:lnSpc>
                <a:spcPct val="115000"/>
              </a:lnSpc>
              <a:spcBef>
                <a:spcPts val="1000"/>
              </a:spcBef>
              <a:spcAft>
                <a:spcPts val="0"/>
              </a:spcAft>
              <a:buClr>
                <a:schemeClr val="dk1"/>
              </a:buClr>
              <a:buSzPts val="1100"/>
              <a:buChar char="●"/>
            </a:pPr>
            <a:r>
              <a:rPr lang="fr-ca" sz="1100" b="0" i="0" u="none" baseline="0">
                <a:solidFill>
                  <a:schemeClr val="dk1"/>
                </a:solidFill>
                <a:highlight>
                  <a:srgbClr val="D0F224"/>
                </a:highlight>
              </a:rPr>
              <a:t>L’impact est la somme de toutes les décisions et les actions menant à un résultat positif net pour notre mission.</a:t>
            </a:r>
            <a:r>
              <a:rPr lang="fr-ca" sz="1100" b="0" i="0" u="none" baseline="0">
                <a:solidFill>
                  <a:schemeClr val="dk1"/>
                </a:solidFill>
              </a:rPr>
              <a:t> Gardez cela en tête dans tout ce que vous faites.</a:t>
            </a:r>
            <a:endParaRPr sz="1100">
              <a:solidFill>
                <a:schemeClr val="dk1"/>
              </a:solidFill>
            </a:endParaRPr>
          </a:p>
          <a:p>
            <a:pPr marL="457200" lvl="0" indent="-298450" algn="l" rtl="0">
              <a:lnSpc>
                <a:spcPct val="115000"/>
              </a:lnSpc>
              <a:spcBef>
                <a:spcPts val="1000"/>
              </a:spcBef>
              <a:spcAft>
                <a:spcPts val="0"/>
              </a:spcAft>
              <a:buClr>
                <a:schemeClr val="dk1"/>
              </a:buClr>
              <a:buSzPts val="1100"/>
              <a:buChar char="●"/>
            </a:pPr>
            <a:r>
              <a:rPr lang="fr-ca" sz="1100" b="0" i="0" u="none" baseline="0">
                <a:solidFill>
                  <a:schemeClr val="dk1"/>
                </a:solidFill>
              </a:rPr>
              <a:t>Votre impact sera limité si vous agissez seul. Les meilleurs produits découlent d’un mélange d’idées, d’expériences et de perspectives. Vous devez comprendre les interdépendances de votre travail et son incidence sur le résultat final, tenir compte des points de vue des autres, éliminer les obstacles pour les autres et prioriser ce qui est le mieux pour l’organisation. C’est la voie de l’impact collectif.</a:t>
            </a:r>
            <a:endParaRPr sz="1100">
              <a:solidFill>
                <a:schemeClr val="dk1"/>
              </a:solidFill>
            </a:endParaRPr>
          </a:p>
          <a:p>
            <a:pPr marL="457200" lvl="0" indent="-298450" algn="l" rtl="0">
              <a:lnSpc>
                <a:spcPct val="115000"/>
              </a:lnSpc>
              <a:spcBef>
                <a:spcPts val="1000"/>
              </a:spcBef>
              <a:spcAft>
                <a:spcPts val="1000"/>
              </a:spcAft>
              <a:buClr>
                <a:schemeClr val="dk1"/>
              </a:buClr>
              <a:buSzPts val="1100"/>
              <a:buChar char="●"/>
            </a:pPr>
            <a:r>
              <a:rPr lang="fr-ca" sz="1100" b="0" i="0" u="none" baseline="0">
                <a:solidFill>
                  <a:schemeClr val="dk1"/>
                </a:solidFill>
              </a:rPr>
              <a:t>Les meilleurs produits ont le plus d’impact. Ils mettent l’accent sur </a:t>
            </a:r>
            <a:r>
              <a:rPr lang="fr-ca" sz="1100" b="0" i="0" u="none" baseline="0">
                <a:solidFill>
                  <a:schemeClr val="dk1"/>
                </a:solidFill>
                <a:highlight>
                  <a:srgbClr val="D0F224"/>
                </a:highlight>
              </a:rPr>
              <a:t>la résolution des problèmes les plus importants.</a:t>
            </a:r>
            <a:endParaRPr sz="1100">
              <a:solidFill>
                <a:schemeClr val="dk1"/>
              </a:solidFill>
              <a:highlight>
                <a:srgbClr val="D0F224"/>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8D9091"/>
      </a:dk2>
      <a:lt2>
        <a:srgbClr val="F4F4F4"/>
      </a:lt2>
      <a:accent1>
        <a:srgbClr val="D0F224"/>
      </a:accent1>
      <a:accent2>
        <a:srgbClr val="0F9C1D"/>
      </a:accent2>
      <a:accent3>
        <a:srgbClr val="008060"/>
      </a:accent3>
      <a:accent4>
        <a:srgbClr val="004C3F"/>
      </a:accent4>
      <a:accent5>
        <a:srgbClr val="A5E3B9"/>
      </a:accent5>
      <a:accent6>
        <a:srgbClr val="4BFE85"/>
      </a:accent6>
      <a:hlink>
        <a:srgbClr val="1238B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A2C3D303BFE1438F8707B92C5CEB2B" ma:contentTypeVersion="24" ma:contentTypeDescription="Create a new document." ma:contentTypeScope="" ma:versionID="903abf69df8cb54631b87b756d79e008">
  <xsd:schema xmlns:xsd="http://www.w3.org/2001/XMLSchema" xmlns:xs="http://www.w3.org/2001/XMLSchema" xmlns:p="http://schemas.microsoft.com/office/2006/metadata/properties" xmlns:ns1="http://schemas.microsoft.com/sharepoint/v3" xmlns:ns2="9d71fdf0-d220-403a-9531-ad65ebf45c1d" xmlns:ns3="4a8324f8-10e0-42c9-8a9f-8aa76b7b07a7" targetNamespace="http://schemas.microsoft.com/office/2006/metadata/properties" ma:root="true" ma:fieldsID="cd401b41a88bc90080e4de94206df1f8" ns1:_="" ns2:_="" ns3:_="">
    <xsd:import namespace="http://schemas.microsoft.com/sharepoint/v3"/>
    <xsd:import namespace="9d71fdf0-d220-403a-9531-ad65ebf45c1d"/>
    <xsd:import namespace="4a8324f8-10e0-42c9-8a9f-8aa76b7b07a7"/>
    <xsd:element name="properties">
      <xsd:complexType>
        <xsd:sequence>
          <xsd:element name="documentManagement">
            <xsd:complexType>
              <xsd:all>
                <xsd:element ref="ns2:MediaServiceMetadata" minOccurs="0"/>
                <xsd:element ref="ns2:MediaServiceFastMetadata" minOccurs="0"/>
                <xsd:element ref="ns2:Language" minOccurs="0"/>
                <xsd:element ref="ns2:Purpose" minOccurs="0"/>
                <xsd:element ref="ns2:Audience" minOccurs="0"/>
                <xsd:element ref="ns2:DocumentType" minOccurs="0"/>
                <xsd:element ref="ns2:Responsible" minOccurs="0"/>
                <xsd:element ref="ns2:DueDate" minOccurs="0"/>
                <xsd:element ref="ns2:Statu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DateCreated" minOccurs="0"/>
                <xsd:element ref="ns2:Focu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71fdf0-d220-403a-9531-ad65ebf45c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anguage" ma:index="10" nillable="true" ma:displayName="Language" ma:default="English" ma:format="Dropdown" ma:internalName="Language">
      <xsd:simpleType>
        <xsd:restriction base="dms:Choice">
          <xsd:enumeration value="Bilingual"/>
          <xsd:enumeration value="English"/>
          <xsd:enumeration value="French"/>
        </xsd:restriction>
      </xsd:simpleType>
    </xsd:element>
    <xsd:element name="Purpose" ma:index="11" nillable="true" ma:displayName="Purpose" ma:format="Dropdown" ma:internalName="Purpose">
      <xsd:simpleType>
        <xsd:restriction base="dms:Choice">
          <xsd:enumeration value="For Decision"/>
          <xsd:enumeration value="For Information"/>
          <xsd:enumeration value="For Review"/>
        </xsd:restriction>
      </xsd:simpleType>
    </xsd:element>
    <xsd:element name="Audience" ma:index="12" nillable="true" ma:displayName="Audience" ma:format="Dropdown" ma:internalName="Audience">
      <xsd:simpleType>
        <xsd:restriction base="dms:Choice">
          <xsd:enumeration value="Committee"/>
          <xsd:enumeration value="External"/>
          <xsd:enumeration value="Management"/>
          <xsd:enumeration value="Our Team"/>
          <xsd:enumeration value="Internal Stakeholders"/>
        </xsd:restriction>
      </xsd:simpleType>
    </xsd:element>
    <xsd:element name="DocumentType" ma:index="13" nillable="true" ma:displayName="Document Type" ma:format="Dropdown" ma:internalName="DocumentType">
      <xsd:simpleType>
        <xsd:restriction base="dms:Choice">
          <xsd:enumeration value="Briefing"/>
          <xsd:enumeration value="Presentation"/>
          <xsd:enumeration value="Report"/>
          <xsd:enumeration value="Resource"/>
          <xsd:enumeration value="Template"/>
          <xsd:enumeration value="Plan"/>
          <xsd:enumeration value="Notes"/>
          <xsd:enumeration value="Meeting Document"/>
          <xsd:enumeration value="Correspondence"/>
        </xsd:restriction>
      </xsd:simpleType>
    </xsd:element>
    <xsd:element name="Responsible" ma:index="14" nillable="true" ma:displayName="Responsible " ma:description="Name of team member who is the lead on this. " ma:format="Dropdown" ma:internalName="Responsible">
      <xsd:simpleType>
        <xsd:restriction base="dms:Text">
          <xsd:maxLength value="255"/>
        </xsd:restriction>
      </xsd:simpleType>
    </xsd:element>
    <xsd:element name="DueDate" ma:index="15" nillable="true" ma:displayName="Due Date" ma:description="Final Submission Date.  Year/Month/Day format. " ma:format="Dropdown" ma:internalName="DueDate">
      <xsd:simpleType>
        <xsd:restriction base="dms:Text">
          <xsd:maxLength value="255"/>
        </xsd:restriction>
      </xsd:simpleType>
    </xsd:element>
    <xsd:element name="Status" ma:index="16" nillable="true" ma:displayName="Status" ma:format="Dropdown" ma:internalName="Status">
      <xsd:simpleType>
        <xsd:restriction base="dms:Choice">
          <xsd:enumeration value="In Progress"/>
          <xsd:enumeration value="Completed"/>
          <xsd:enumeration value="Draft"/>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DateTaken" ma:index="27" nillable="true" ma:displayName="MediaServiceDateTaken" ma:hidden="true" ma:internalName="MediaServiceDateTaken" ma:readOnly="true">
      <xsd:simpleType>
        <xsd:restriction base="dms:Text"/>
      </xsd:simpleType>
    </xsd:element>
    <xsd:element name="DateCreated" ma:index="28" nillable="true" ma:displayName="Date Created" ma:default="[today]" ma:format="DateOnly" ma:internalName="DateCreated">
      <xsd:simpleType>
        <xsd:restriction base="dms:DateTime"/>
      </xsd:simpleType>
    </xsd:element>
    <xsd:element name="Focus" ma:index="29" nillable="true" ma:displayName="Focus" ma:format="Dropdown" ma:internalName="Focus">
      <xsd:simpleType>
        <xsd:restriction base="dms:Choice">
          <xsd:enumeration value="Research"/>
          <xsd:enumeration value="Development"/>
          <xsd:enumeration value="Stakeholder Engagement"/>
          <xsd:enumeration value="Foresight"/>
        </xsd:restriction>
      </xsd:simpleType>
    </xsd:element>
    <xsd:element name="MediaLengthInSeconds" ma:index="3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a8324f8-10e0-42c9-8a9f-8aa76b7b07a7"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rpose xmlns="9d71fdf0-d220-403a-9531-ad65ebf45c1d" xsi:nil="true"/>
    <_ip_UnifiedCompliancePolicyUIAction xmlns="http://schemas.microsoft.com/sharepoint/v3" xsi:nil="true"/>
    <Focus xmlns="9d71fdf0-d220-403a-9531-ad65ebf45c1d" xsi:nil="true"/>
    <Responsible xmlns="9d71fdf0-d220-403a-9531-ad65ebf45c1d" xsi:nil="true"/>
    <Status xmlns="9d71fdf0-d220-403a-9531-ad65ebf45c1d" xsi:nil="true"/>
    <Language xmlns="9d71fdf0-d220-403a-9531-ad65ebf45c1d">English</Language>
    <_ip_UnifiedCompliancePolicyProperties xmlns="http://schemas.microsoft.com/sharepoint/v3" xsi:nil="true"/>
    <Audience xmlns="9d71fdf0-d220-403a-9531-ad65ebf45c1d" xsi:nil="true"/>
    <DueDate xmlns="9d71fdf0-d220-403a-9531-ad65ebf45c1d" xsi:nil="true"/>
    <DocumentType xmlns="9d71fdf0-d220-403a-9531-ad65ebf45c1d" xsi:nil="true"/>
    <DateCreated xmlns="9d71fdf0-d220-403a-9531-ad65ebf45c1d">2022-02-24T17:56:42+00:00</DateCreated>
  </documentManagement>
</p:properties>
</file>

<file path=customXml/itemProps1.xml><?xml version="1.0" encoding="utf-8"?>
<ds:datastoreItem xmlns:ds="http://schemas.openxmlformats.org/officeDocument/2006/customXml" ds:itemID="{44246C13-FD82-4859-A0F7-66BB2182B54D}"/>
</file>

<file path=customXml/itemProps2.xml><?xml version="1.0" encoding="utf-8"?>
<ds:datastoreItem xmlns:ds="http://schemas.openxmlformats.org/officeDocument/2006/customXml" ds:itemID="{2EE55C98-F689-4A6D-96EA-540D359D62A6}"/>
</file>

<file path=customXml/itemProps3.xml><?xml version="1.0" encoding="utf-8"?>
<ds:datastoreItem xmlns:ds="http://schemas.openxmlformats.org/officeDocument/2006/customXml" ds:itemID="{2EFAB572-C181-46A8-AF8D-3CC483C68AB5}"/>
</file>

<file path=docProps/app.xml><?xml version="1.0" encoding="utf-8"?>
<Properties xmlns="http://schemas.openxmlformats.org/officeDocument/2006/extended-properties" xmlns:vt="http://schemas.openxmlformats.org/officeDocument/2006/docPropsVTypes">
  <TotalTime>16</TotalTime>
  <Words>1455</Words>
  <Application>Microsoft Office PowerPoint</Application>
  <PresentationFormat>On-screen Show (16:9)</PresentationFormat>
  <Paragraphs>91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vt:lpstr>
      <vt:lpstr>Arial</vt:lpstr>
      <vt:lpstr>Helvetica Neue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ST-AMOUR, Joanne</cp:lastModifiedBy>
  <cp:revision>2</cp:revision>
  <dcterms:modified xsi:type="dcterms:W3CDTF">2022-02-24T16:46:09Z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0x010100E2A2C3D303BFE1438F8707B92C5CEB2B</vt:lpwstr>
  </property>
</Properties>
</file>