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587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93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E95BFC5-297F-4A87-A3FF-6DC503D0761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6F3C77-9439-4250-B508-C88E9BC7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sora-jy/obstacles-avoiding-robot-with-servo-motor-719f6b?ref=search&amp;ref_id=obstacle&amp;offset=1" TargetMode="External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768" y="847288"/>
            <a:ext cx="10729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OBSTACLE AVOIDING ROBOT CAR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6442" y="5786199"/>
            <a:ext cx="33631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Mini Project</a:t>
            </a:r>
            <a:r>
              <a:rPr 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7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17" y="0"/>
            <a:ext cx="9692640" cy="1325562"/>
          </a:xfrm>
        </p:spPr>
        <p:txBody>
          <a:bodyPr/>
          <a:lstStyle/>
          <a:p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703" y="2416029"/>
            <a:ext cx="8595360" cy="435133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www.arduino.cc/en/software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create.arduino.cc/projecthub/sora-jy/obstacles-avoiding-robot-with-servo-motor-719f6b?ref=search&amp;ref_id=obstacle&amp;offset=1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Github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YouTube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393" y="2463007"/>
            <a:ext cx="9692640" cy="1325562"/>
          </a:xfrm>
        </p:spPr>
        <p:txBody>
          <a:bodyPr/>
          <a:lstStyle/>
          <a:p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THANK</a:t>
            </a:r>
            <a:r>
              <a:rPr lang="en-US" dirty="0" smtClean="0"/>
              <a:t> </a:t>
            </a:r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28" y="293563"/>
            <a:ext cx="9692640" cy="13255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Team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20" y="830510"/>
            <a:ext cx="8595360" cy="4351337"/>
          </a:xfrm>
        </p:spPr>
        <p:txBody>
          <a:bodyPr>
            <a:normAutofit/>
          </a:bodyPr>
          <a:lstStyle/>
          <a:p>
            <a:pPr marL="36900" indent="0" fontAlgn="t">
              <a:buNone/>
            </a:pPr>
            <a:endParaRPr lang="en-IN" dirty="0" smtClean="0">
              <a:effectLst/>
            </a:endParaRPr>
          </a:p>
          <a:p>
            <a:pPr marL="36900" indent="0" fontAlgn="t">
              <a:buNone/>
            </a:pPr>
            <a:endParaRPr lang="en-IN" dirty="0">
              <a:effectLst/>
            </a:endParaRPr>
          </a:p>
          <a:p>
            <a:pPr marL="36900" indent="0" fontAlgn="t">
              <a:buNone/>
            </a:pPr>
            <a:endParaRPr lang="en-IN" dirty="0" smtClean="0">
              <a:effectLst/>
            </a:endParaRPr>
          </a:p>
          <a:p>
            <a:pPr marL="36900" indent="0" fontAlgn="t">
              <a:buNone/>
            </a:pPr>
            <a:endParaRPr lang="en-IN" dirty="0">
              <a:effectLst/>
            </a:endParaRPr>
          </a:p>
          <a:p>
            <a:pPr marL="36900" indent="0" fontAlgn="t">
              <a:buNone/>
            </a:pPr>
            <a:endParaRPr lang="en-IN" dirty="0" smtClean="0">
              <a:effectLst/>
            </a:endParaRPr>
          </a:p>
          <a:p>
            <a:pPr marL="36900" indent="0" fontAlgn="t">
              <a:buNone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effectLst/>
              </a:rPr>
              <a:t>Name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              	 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effectLst/>
              </a:rPr>
              <a:t>SRN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TANISH B        	  PES1UG20EC211</a:t>
            </a:r>
          </a:p>
          <a:p>
            <a:pPr marL="3690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GUIDE : Ms. Swetha 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9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863" y="293563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78157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Problem Statement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Introduction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Literature Survey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Methodology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Block Diagram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Future scope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Results and Discussion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Bibliography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863" y="239925"/>
            <a:ext cx="9692640" cy="13255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990"/>
            </a:pPr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3514987"/>
            <a:ext cx="8595360" cy="435133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sym typeface="Lato"/>
              </a:rPr>
              <a:t> To </a:t>
            </a:r>
            <a:r>
              <a:rPr lang="en-US" sz="3600" dirty="0">
                <a:solidFill>
                  <a:srgbClr val="002060"/>
                </a:solidFill>
                <a:sym typeface="Lato"/>
              </a:rPr>
              <a:t>develop an obstacle avoiding </a:t>
            </a:r>
            <a:r>
              <a:rPr lang="en-US" sz="3600" dirty="0" smtClean="0">
                <a:solidFill>
                  <a:srgbClr val="002060"/>
                </a:solidFill>
                <a:sym typeface="Lato"/>
              </a:rPr>
              <a:t>Robot   Car </a:t>
            </a:r>
            <a:r>
              <a:rPr lang="en-US" sz="3600" dirty="0">
                <a:solidFill>
                  <a:srgbClr val="002060"/>
                </a:solidFill>
                <a:sym typeface="Lato"/>
              </a:rPr>
              <a:t>using Arduino.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0" y="357371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Literature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Survey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Obstacle avoidance is one of the most important aspects of mobile robotics. Without it, robot movement would be very restrictive and fragile</a:t>
            </a:r>
            <a:r>
              <a:rPr lang="en-US" sz="2100" dirty="0" smtClean="0">
                <a:solidFill>
                  <a:srgbClr val="002060"/>
                </a:solidFill>
              </a:rPr>
              <a:t>.</a:t>
            </a:r>
            <a:r>
              <a:rPr lang="en-US" sz="2400" dirty="0"/>
              <a:t> </a:t>
            </a:r>
            <a:r>
              <a:rPr lang="en-US" sz="2100" dirty="0">
                <a:solidFill>
                  <a:srgbClr val="002060"/>
                </a:solidFill>
              </a:rPr>
              <a:t>The robot is designed in order to navigate in unknown environment by avoiding collisions</a:t>
            </a:r>
          </a:p>
          <a:p>
            <a:r>
              <a:rPr lang="en-US" sz="2100" dirty="0" smtClean="0">
                <a:solidFill>
                  <a:srgbClr val="002060"/>
                </a:solidFill>
              </a:rPr>
              <a:t> </a:t>
            </a:r>
            <a:r>
              <a:rPr lang="en-US" sz="2100" dirty="0">
                <a:solidFill>
                  <a:srgbClr val="002060"/>
                </a:solidFill>
              </a:rPr>
              <a:t>This project proposes robotic </a:t>
            </a:r>
            <a:r>
              <a:rPr lang="en-US" sz="2100" dirty="0" smtClean="0">
                <a:solidFill>
                  <a:srgbClr val="002060"/>
                </a:solidFill>
              </a:rPr>
              <a:t>vehicle directs </a:t>
            </a:r>
            <a:r>
              <a:rPr lang="en-US" sz="2100" dirty="0">
                <a:solidFill>
                  <a:srgbClr val="002060"/>
                </a:solidFill>
              </a:rPr>
              <a:t>itself whenever an obstacle comes in its </a:t>
            </a:r>
            <a:r>
              <a:rPr lang="en-US" sz="2100" dirty="0" smtClean="0">
                <a:solidFill>
                  <a:srgbClr val="002060"/>
                </a:solidFill>
              </a:rPr>
              <a:t>path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smtClean="0">
                <a:solidFill>
                  <a:srgbClr val="002060"/>
                </a:solidFill>
              </a:rPr>
              <a:t>so as </a:t>
            </a:r>
            <a:r>
              <a:rPr lang="en-US" sz="2100" dirty="0">
                <a:solidFill>
                  <a:srgbClr val="002060"/>
                </a:solidFill>
              </a:rPr>
              <a:t>to protect the </a:t>
            </a:r>
            <a:r>
              <a:rPr lang="en-US" sz="2100" dirty="0" smtClean="0">
                <a:solidFill>
                  <a:srgbClr val="002060"/>
                </a:solidFill>
              </a:rPr>
              <a:t>robot from </a:t>
            </a:r>
            <a:r>
              <a:rPr lang="en-US" sz="2100" dirty="0">
                <a:solidFill>
                  <a:srgbClr val="002060"/>
                </a:solidFill>
              </a:rPr>
              <a:t>any physical </a:t>
            </a:r>
            <a:r>
              <a:rPr lang="en-US" sz="2100" dirty="0" smtClean="0">
                <a:solidFill>
                  <a:srgbClr val="002060"/>
                </a:solidFill>
              </a:rPr>
              <a:t>damages.</a:t>
            </a:r>
          </a:p>
          <a:p>
            <a:r>
              <a:rPr lang="en-US" sz="2100" dirty="0" smtClean="0">
                <a:solidFill>
                  <a:srgbClr val="002060"/>
                </a:solidFill>
              </a:rPr>
              <a:t>This is achieved with the help of ultrasonic </a:t>
            </a:r>
            <a:r>
              <a:rPr lang="en-US" sz="2100" dirty="0">
                <a:solidFill>
                  <a:srgbClr val="002060"/>
                </a:solidFill>
              </a:rPr>
              <a:t>sensors for </a:t>
            </a:r>
            <a:r>
              <a:rPr lang="en-US" sz="2100" dirty="0" smtClean="0">
                <a:solidFill>
                  <a:srgbClr val="002060"/>
                </a:solidFill>
              </a:rPr>
              <a:t>obstacle detection and a micro-controller (ARDUINO).</a:t>
            </a:r>
          </a:p>
          <a:p>
            <a:r>
              <a:rPr lang="en-US" sz="2100" dirty="0" smtClean="0">
                <a:solidFill>
                  <a:srgbClr val="002060"/>
                </a:solidFill>
              </a:rPr>
              <a:t> The sensor sends </a:t>
            </a:r>
            <a:r>
              <a:rPr lang="en-US" sz="2100" dirty="0">
                <a:solidFill>
                  <a:srgbClr val="002060"/>
                </a:solidFill>
              </a:rPr>
              <a:t>a command to the </a:t>
            </a:r>
            <a:r>
              <a:rPr lang="en-US" sz="2100" dirty="0" smtClean="0">
                <a:solidFill>
                  <a:srgbClr val="002060"/>
                </a:solidFill>
              </a:rPr>
              <a:t>micro-controller</a:t>
            </a:r>
            <a:r>
              <a:rPr lang="en-US" sz="2100" dirty="0">
                <a:solidFill>
                  <a:srgbClr val="002060"/>
                </a:solidFill>
              </a:rPr>
              <a:t>. Depending on the input signal received, the micro-controller redirects the robot to move in an alternate direction by actuating the motors which are interfaced to it through a motor driver.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7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95" y="5033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Methodology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6422" y="6642556"/>
            <a:ext cx="1845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MICRO-CONTROLLER</a:t>
            </a:r>
          </a:p>
          <a:p>
            <a:pPr algn="ctr"/>
            <a:r>
              <a:rPr lang="en-US" sz="1100" dirty="0" smtClean="0"/>
              <a:t>BOARD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29174" y="1166069"/>
            <a:ext cx="955355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					</a:t>
            </a:r>
            <a:r>
              <a:rPr lang="en-US" sz="2100" spc="10" dirty="0">
                <a:solidFill>
                  <a:srgbClr val="002060"/>
                </a:solidFill>
              </a:rPr>
              <a:t>Sensor taker reading</a:t>
            </a:r>
          </a:p>
          <a:p>
            <a:r>
              <a:rPr lang="en-US" sz="2100" spc="10" dirty="0">
                <a:solidFill>
                  <a:srgbClr val="002060"/>
                </a:solidFill>
              </a:rPr>
              <a:t>								(obstacle present)</a:t>
            </a:r>
          </a:p>
          <a:p>
            <a:endParaRPr lang="en-US" sz="2100" spc="10" dirty="0">
              <a:solidFill>
                <a:srgbClr val="002060"/>
              </a:solidFill>
            </a:endParaRPr>
          </a:p>
          <a:p>
            <a:r>
              <a:rPr lang="en-US" sz="2100" spc="10" dirty="0">
                <a:solidFill>
                  <a:srgbClr val="002060"/>
                </a:solidFill>
              </a:rPr>
              <a:t>Stop Moving</a:t>
            </a:r>
          </a:p>
          <a:p>
            <a:endParaRPr lang="en-US" sz="2100" spc="10" dirty="0">
              <a:solidFill>
                <a:srgbClr val="002060"/>
              </a:solidFill>
            </a:endParaRPr>
          </a:p>
          <a:p>
            <a:endParaRPr lang="en-US" sz="2100" spc="10" dirty="0">
              <a:solidFill>
                <a:srgbClr val="002060"/>
              </a:solidFill>
            </a:endParaRPr>
          </a:p>
          <a:p>
            <a:r>
              <a:rPr lang="en-US" sz="2100" spc="10" dirty="0">
                <a:solidFill>
                  <a:srgbClr val="002060"/>
                </a:solidFill>
              </a:rPr>
              <a:t>Go back</a:t>
            </a:r>
          </a:p>
          <a:p>
            <a:endParaRPr lang="en-US" sz="2100" spc="10" dirty="0">
              <a:solidFill>
                <a:srgbClr val="002060"/>
              </a:solidFill>
            </a:endParaRPr>
          </a:p>
          <a:p>
            <a:endParaRPr lang="en-US" sz="2100" spc="10" dirty="0">
              <a:solidFill>
                <a:srgbClr val="002060"/>
              </a:solidFill>
            </a:endParaRPr>
          </a:p>
          <a:p>
            <a:r>
              <a:rPr lang="en-US" sz="2100" spc="10" dirty="0">
                <a:solidFill>
                  <a:srgbClr val="002060"/>
                </a:solidFill>
              </a:rPr>
              <a:t>Turn left and take reading</a:t>
            </a:r>
          </a:p>
          <a:p>
            <a:endParaRPr lang="en-US" sz="2100" spc="10" dirty="0">
              <a:solidFill>
                <a:srgbClr val="002060"/>
              </a:solidFill>
            </a:endParaRPr>
          </a:p>
          <a:p>
            <a:endParaRPr lang="en-US" sz="2100" spc="10" dirty="0">
              <a:solidFill>
                <a:srgbClr val="002060"/>
              </a:solidFill>
            </a:endParaRPr>
          </a:p>
          <a:p>
            <a:r>
              <a:rPr lang="en-US" sz="2100" spc="10" dirty="0">
                <a:solidFill>
                  <a:srgbClr val="002060"/>
                </a:solidFill>
              </a:rPr>
              <a:t>Turn right and take a reading</a:t>
            </a:r>
          </a:p>
          <a:p>
            <a:endParaRPr lang="en-US" sz="2100" spc="10" dirty="0">
              <a:solidFill>
                <a:srgbClr val="002060"/>
              </a:solidFill>
            </a:endParaRPr>
          </a:p>
          <a:p>
            <a:endParaRPr lang="en-US" sz="2100" spc="10" dirty="0">
              <a:solidFill>
                <a:srgbClr val="002060"/>
              </a:solidFill>
            </a:endParaRPr>
          </a:p>
          <a:p>
            <a:r>
              <a:rPr lang="en-US" sz="2100" spc="10" dirty="0">
                <a:solidFill>
                  <a:srgbClr val="002060"/>
                </a:solidFill>
              </a:rPr>
              <a:t>Turn towards the side of no obstacles                         </a:t>
            </a:r>
            <a:r>
              <a:rPr lang="en-US" sz="2100" spc="10" dirty="0" smtClean="0">
                <a:solidFill>
                  <a:srgbClr val="002060"/>
                </a:solidFill>
              </a:rPr>
              <a:t>     </a:t>
            </a:r>
            <a:r>
              <a:rPr lang="en-US" sz="2100" spc="10" dirty="0">
                <a:solidFill>
                  <a:srgbClr val="002060"/>
                </a:solidFill>
              </a:rPr>
              <a:t>Move forward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9919" y="1510018"/>
            <a:ext cx="1652631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013" y="2491530"/>
            <a:ext cx="8389" cy="66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65402" y="4412609"/>
            <a:ext cx="0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73791" y="5377343"/>
            <a:ext cx="0" cy="70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57013" y="3456264"/>
            <a:ext cx="8389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87736" y="6157519"/>
            <a:ext cx="1820411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528345" y="1963024"/>
            <a:ext cx="2801923" cy="392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1310" y="1753299"/>
            <a:ext cx="1979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211112" y="637563"/>
            <a:ext cx="0" cy="111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69622" y="620785"/>
            <a:ext cx="374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69622" y="637563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635431">
            <a:off x="2810312" y="1426129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28439" y="637563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04" y="0"/>
            <a:ext cx="9692640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Block </a:t>
            </a:r>
            <a:r>
              <a:rPr lang="en-US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Diagram and Contents</a:t>
            </a:r>
            <a:endParaRPr lang="en-US" b="1" dirty="0">
              <a:solidFill>
                <a:schemeClr val="dk2"/>
              </a:solidFill>
              <a:latin typeface="Raleway"/>
              <a:ea typeface="Raleway"/>
              <a:cs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325562"/>
            <a:ext cx="9019322" cy="5175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50" y="3487242"/>
            <a:ext cx="1076325" cy="219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7680" y="4320330"/>
            <a:ext cx="141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 9v Battery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04869" y="2303303"/>
            <a:ext cx="141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 9v Battery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665828" y="3596779"/>
            <a:ext cx="1095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12v </a:t>
            </a:r>
          </a:p>
          <a:p>
            <a:r>
              <a:rPr lang="en-US" sz="1400" dirty="0" smtClean="0"/>
              <a:t>300 rpm</a:t>
            </a:r>
          </a:p>
          <a:p>
            <a:r>
              <a:rPr lang="en-US" sz="1400" dirty="0" smtClean="0"/>
              <a:t>X 4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34356" y="4628107"/>
            <a:ext cx="1501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Bread Board for connections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1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62" y="164424"/>
            <a:ext cx="9692640" cy="1325562"/>
          </a:xfrm>
        </p:spPr>
        <p:txBody>
          <a:bodyPr/>
          <a:lstStyle/>
          <a:p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Future</a:t>
            </a:r>
            <a:r>
              <a:rPr lang="en-US" dirty="0" smtClean="0"/>
              <a:t> </a:t>
            </a:r>
            <a:r>
              <a:rPr lang="en-US" sz="54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002" y="2348917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As </a:t>
            </a:r>
            <a:r>
              <a:rPr lang="en-US" sz="2400" dirty="0">
                <a:solidFill>
                  <a:srgbClr val="002060"/>
                </a:solidFill>
              </a:rPr>
              <a:t>requires no user intervention during its </a:t>
            </a:r>
            <a:r>
              <a:rPr lang="en-US" sz="2400" dirty="0" smtClean="0">
                <a:solidFill>
                  <a:srgbClr val="002060"/>
                </a:solidFill>
              </a:rPr>
              <a:t>operation it is quite sustainable because ,when </a:t>
            </a:r>
            <a:r>
              <a:rPr lang="en-US" sz="2400" dirty="0">
                <a:solidFill>
                  <a:srgbClr val="002060"/>
                </a:solidFill>
              </a:rPr>
              <a:t>placed in unknown environment with obstacles, it </a:t>
            </a:r>
            <a:r>
              <a:rPr lang="en-US" sz="2400" dirty="0" smtClean="0">
                <a:solidFill>
                  <a:srgbClr val="002060"/>
                </a:solidFill>
              </a:rPr>
              <a:t>moves while </a:t>
            </a:r>
            <a:r>
              <a:rPr lang="en-US" sz="2400" dirty="0">
                <a:solidFill>
                  <a:srgbClr val="002060"/>
                </a:solidFill>
              </a:rPr>
              <a:t>avoiding all obstacles with considerable </a:t>
            </a:r>
            <a:r>
              <a:rPr lang="en-US" sz="2400" dirty="0" smtClean="0">
                <a:solidFill>
                  <a:srgbClr val="002060"/>
                </a:solidFill>
              </a:rPr>
              <a:t>accuracy.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This technology can be used in rovers and also car parking mechanisms to avoid obstacles and damage.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861" y="-104024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Results and Discussion</a:t>
            </a:r>
            <a:endParaRPr lang="en-US" sz="5400" b="1" dirty="0">
              <a:solidFill>
                <a:schemeClr val="dk2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02" y="2114026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Thus the obstacle avoiding robot is built using the above methodology and the Arduino board is coded as per requirement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If </a:t>
            </a:r>
            <a:r>
              <a:rPr lang="en-US" sz="2400" dirty="0">
                <a:solidFill>
                  <a:srgbClr val="002060"/>
                </a:solidFill>
              </a:rPr>
              <a:t>the robot moves </a:t>
            </a:r>
            <a:r>
              <a:rPr lang="en-US" sz="2400" dirty="0" smtClean="0">
                <a:solidFill>
                  <a:srgbClr val="002060"/>
                </a:solidFill>
              </a:rPr>
              <a:t>forward and obstacle is detected, </a:t>
            </a:r>
            <a:r>
              <a:rPr lang="en-US" sz="2400" dirty="0">
                <a:solidFill>
                  <a:srgbClr val="002060"/>
                </a:solidFill>
              </a:rPr>
              <a:t>it </a:t>
            </a:r>
            <a:r>
              <a:rPr lang="en-US" sz="2400" dirty="0" smtClean="0">
                <a:solidFill>
                  <a:srgbClr val="002060"/>
                </a:solidFill>
              </a:rPr>
              <a:t>checks </a:t>
            </a:r>
            <a:r>
              <a:rPr lang="en-US" sz="2400" dirty="0">
                <a:solidFill>
                  <a:srgbClr val="002060"/>
                </a:solidFill>
              </a:rPr>
              <a:t>other directions and moves </a:t>
            </a:r>
            <a:r>
              <a:rPr lang="en-US" sz="2400" dirty="0" smtClean="0">
                <a:solidFill>
                  <a:srgbClr val="002060"/>
                </a:solidFill>
              </a:rPr>
              <a:t>in the direction where </a:t>
            </a:r>
            <a:r>
              <a:rPr lang="en-US" sz="2400" dirty="0">
                <a:solidFill>
                  <a:srgbClr val="002060"/>
                </a:solidFill>
              </a:rPr>
              <a:t>there is no </a:t>
            </a:r>
            <a:r>
              <a:rPr lang="en-US" sz="2400" dirty="0" smtClean="0">
                <a:solidFill>
                  <a:srgbClr val="002060"/>
                </a:solidFill>
              </a:rPr>
              <a:t>obstacles.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It </a:t>
            </a:r>
            <a:r>
              <a:rPr lang="en-US" sz="2400" dirty="0">
                <a:solidFill>
                  <a:srgbClr val="002060"/>
                </a:solidFill>
              </a:rPr>
              <a:t>moves in forward </a:t>
            </a:r>
            <a:r>
              <a:rPr lang="en-US" sz="2400" dirty="0" smtClean="0">
                <a:solidFill>
                  <a:srgbClr val="002060"/>
                </a:solidFill>
              </a:rPr>
              <a:t>direction when no obstacles are detected. To </a:t>
            </a:r>
            <a:r>
              <a:rPr lang="en-US" sz="2400" dirty="0">
                <a:solidFill>
                  <a:srgbClr val="002060"/>
                </a:solidFill>
              </a:rPr>
              <a:t>sense the obstacle ultrasonic sensor is </a:t>
            </a:r>
            <a:r>
              <a:rPr lang="en-US" sz="2400" dirty="0" smtClean="0">
                <a:solidFill>
                  <a:srgbClr val="002060"/>
                </a:solidFill>
              </a:rPr>
              <a:t>used, and a servo </a:t>
            </a:r>
            <a:r>
              <a:rPr lang="en-US" sz="2400" dirty="0">
                <a:solidFill>
                  <a:srgbClr val="002060"/>
                </a:solidFill>
              </a:rPr>
              <a:t>motor to rotate the ultrasonic sensor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83" y="-1"/>
            <a:ext cx="935250" cy="9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344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115</TotalTime>
  <Words>394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Lato</vt:lpstr>
      <vt:lpstr>Raleway</vt:lpstr>
      <vt:lpstr>Wingdings 2</vt:lpstr>
      <vt:lpstr>View</vt:lpstr>
      <vt:lpstr>PowerPoint Presentation</vt:lpstr>
      <vt:lpstr>Team Composition</vt:lpstr>
      <vt:lpstr>Contents</vt:lpstr>
      <vt:lpstr>Problem Statement</vt:lpstr>
      <vt:lpstr>Literature Survey </vt:lpstr>
      <vt:lpstr>Methodology </vt:lpstr>
      <vt:lpstr>Block Diagram and Contents</vt:lpstr>
      <vt:lpstr>Future scope</vt:lpstr>
      <vt:lpstr>Results and Discussion</vt:lpstr>
      <vt:lpstr>Bibliography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 Bhaskar</dc:creator>
  <cp:lastModifiedBy>Tanish Bhaskar</cp:lastModifiedBy>
  <cp:revision>12</cp:revision>
  <dcterms:created xsi:type="dcterms:W3CDTF">2021-12-10T18:49:51Z</dcterms:created>
  <dcterms:modified xsi:type="dcterms:W3CDTF">2021-12-10T20:49:29Z</dcterms:modified>
</cp:coreProperties>
</file>