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haheesm\Desktop\RESULTS.xlsx" TargetMode="External"/><Relationship Id="rId1" Type="http://schemas.openxmlformats.org/officeDocument/2006/relationships/image" Target="../media/image1.png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eesm\Desktop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heesm\Desktop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noFill/>
              </a:ln>
            </c:spPr>
          </c:marker>
          <c:val>
            <c:numRef>
              <c:f>Sheet1!$F$20:$F$23</c:f>
              <c:numCache>
                <c:formatCode>General</c:formatCode>
                <c:ptCount val="4"/>
                <c:pt idx="0">
                  <c:v>3.52</c:v>
                </c:pt>
                <c:pt idx="1">
                  <c:v>3.32</c:v>
                </c:pt>
                <c:pt idx="2">
                  <c:v>2.64</c:v>
                </c:pt>
                <c:pt idx="3">
                  <c:v>2.2000000000000002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863808"/>
        <c:axId val="75168512"/>
      </c:lineChart>
      <c:catAx>
        <c:axId val="111863808"/>
        <c:scaling>
          <c:orientation val="minMax"/>
        </c:scaling>
        <c:delete val="0"/>
        <c:axPos val="b"/>
        <c:majorTickMark val="out"/>
        <c:minorTickMark val="none"/>
        <c:tickLblPos val="nextTo"/>
        <c:crossAx val="75168512"/>
        <c:crosses val="autoZero"/>
        <c:auto val="1"/>
        <c:lblAlgn val="ctr"/>
        <c:lblOffset val="100"/>
        <c:noMultiLvlLbl val="0"/>
      </c:catAx>
      <c:valAx>
        <c:axId val="75168512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863808"/>
        <c:crosses val="autoZero"/>
        <c:crossBetween val="between"/>
        <c:majorUnit val="1"/>
        <c:minorUnit val="1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Sheet1!$C$24:$C$26</c:f>
              <c:numCache>
                <c:formatCode>General</c:formatCode>
                <c:ptCount val="3"/>
                <c:pt idx="0">
                  <c:v>83</c:v>
                </c:pt>
                <c:pt idx="1">
                  <c:v>69</c:v>
                </c:pt>
                <c:pt idx="2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474816"/>
        <c:axId val="67995328"/>
      </c:barChart>
      <c:catAx>
        <c:axId val="117474816"/>
        <c:scaling>
          <c:orientation val="minMax"/>
        </c:scaling>
        <c:delete val="0"/>
        <c:axPos val="b"/>
        <c:majorTickMark val="out"/>
        <c:minorTickMark val="none"/>
        <c:tickLblPos val="nextTo"/>
        <c:crossAx val="67995328"/>
        <c:crosses val="autoZero"/>
        <c:auto val="1"/>
        <c:lblAlgn val="ctr"/>
        <c:lblOffset val="100"/>
        <c:noMultiLvlLbl val="0"/>
      </c:catAx>
      <c:valAx>
        <c:axId val="67995328"/>
        <c:scaling>
          <c:orientation val="minMax"/>
          <c:max val="90"/>
          <c:min val="0"/>
        </c:scaling>
        <c:delete val="0"/>
        <c:axPos val="l"/>
        <c:majorGridlines>
          <c:spPr>
            <a:ln w="952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17474816"/>
        <c:crosses val="autoZero"/>
        <c:crossBetween val="between"/>
        <c:majorUnit val="20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Sheet1!$A$24</c:f>
              <c:strCache>
                <c:ptCount val="1"/>
                <c:pt idx="0">
                  <c:v>Sillhouttes Strokes </c:v>
                </c:pt>
              </c:strCache>
            </c:strRef>
          </c:tx>
          <c:invertIfNegative val="0"/>
          <c:val>
            <c:numRef>
              <c:f>Sheet1!$B$24:$D$24</c:f>
              <c:numCache>
                <c:formatCode>General</c:formatCode>
                <c:ptCount val="3"/>
                <c:pt idx="0">
                  <c:v>88</c:v>
                </c:pt>
                <c:pt idx="1">
                  <c:v>83</c:v>
                </c:pt>
                <c:pt idx="2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Sheet1!$A$25</c:f>
              <c:strCache>
                <c:ptCount val="1"/>
                <c:pt idx="0">
                  <c:v>Sillhouttes &amp; Internal Strokes</c:v>
                </c:pt>
              </c:strCache>
            </c:strRef>
          </c:tx>
          <c:invertIfNegative val="0"/>
          <c:val>
            <c:numRef>
              <c:f>Sheet1!$B$25:$D$25</c:f>
              <c:numCache>
                <c:formatCode>General</c:formatCode>
                <c:ptCount val="3"/>
                <c:pt idx="0">
                  <c:v>77</c:v>
                </c:pt>
                <c:pt idx="1">
                  <c:v>69</c:v>
                </c:pt>
                <c:pt idx="2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176896"/>
        <c:axId val="67997632"/>
      </c:barChart>
      <c:catAx>
        <c:axId val="100176896"/>
        <c:scaling>
          <c:orientation val="minMax"/>
        </c:scaling>
        <c:delete val="0"/>
        <c:axPos val="b"/>
        <c:majorTickMark val="out"/>
        <c:minorTickMark val="none"/>
        <c:tickLblPos val="nextTo"/>
        <c:crossAx val="67997632"/>
        <c:crosses val="autoZero"/>
        <c:auto val="1"/>
        <c:lblAlgn val="ctr"/>
        <c:lblOffset val="100"/>
        <c:noMultiLvlLbl val="0"/>
      </c:catAx>
      <c:valAx>
        <c:axId val="67997632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176896"/>
        <c:crosses val="autoZero"/>
        <c:crossBetween val="between"/>
        <c:majorUnit val="20"/>
        <c:minorUnit val="2"/>
      </c:valAx>
    </c:plotArea>
    <c:legend>
      <c:legendPos val="t"/>
      <c:legendEntry>
        <c:idx val="0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 baseline="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A1FB-CFCE-45C4-8464-3CF2CB2F469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9F0E-1A60-4448-954E-79C3FCFED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hdphoto" Target="../media/hdphoto2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60397"/>
              </p:ext>
            </p:extLst>
          </p:nvPr>
        </p:nvGraphicFramePr>
        <p:xfrm>
          <a:off x="475570" y="152400"/>
          <a:ext cx="8458200" cy="556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6239" y="1562772"/>
            <a:ext cx="6550098" cy="5207359"/>
            <a:chOff x="1978346" y="3991356"/>
            <a:chExt cx="3573252" cy="2236817"/>
          </a:xfrm>
        </p:grpSpPr>
        <p:sp>
          <p:nvSpPr>
            <p:cNvPr id="6" name="TextBox 5"/>
            <p:cNvSpPr txBox="1"/>
            <p:nvPr/>
          </p:nvSpPr>
          <p:spPr>
            <a:xfrm>
              <a:off x="3125894" y="6069527"/>
              <a:ext cx="2425704" cy="15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a typeface="Cambria Math" panose="02040503050406030204" pitchFamily="18" charset="0"/>
                  <a:cs typeface="Traditional Arabic" panose="02020603050405020304" pitchFamily="18" charset="-78"/>
                </a:rPr>
                <a:t>Level of Sketching </a:t>
              </a:r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Constraints across datasets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1381703" y="4587999"/>
              <a:ext cx="1394765" cy="201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ea typeface="Cambria Math" panose="02040503050406030204" pitchFamily="18" charset="0"/>
                  <a:cs typeface="Traditional Arabic" panose="02020603050405020304" pitchFamily="18" charset="-78"/>
                </a:rPr>
                <a:t>Avg</a:t>
              </a:r>
              <a:r>
                <a:rPr lang="en-US" dirty="0">
                  <a:ea typeface="Cambria Math" panose="02040503050406030204" pitchFamily="18" charset="0"/>
                  <a:cs typeface="Traditional Arabic" panose="02020603050405020304" pitchFamily="18" charset="-78"/>
                </a:rPr>
                <a:t> </a:t>
              </a:r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Accuracy % /Random Choice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</p:grpSp>
      <p:pic>
        <p:nvPicPr>
          <p:cNvPr id="1026" name="Picture 2" descr="C:\Users\shaheesm\Desktop\CAR\Images\Micky\Mickey_9.jp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5486400"/>
            <a:ext cx="78326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aheesm\Desktop\CAR\Images\Flowers\Amal_1f.JP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5486400"/>
            <a:ext cx="533400" cy="8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aheesm\Desktop\CAR\Images\LineStudy\LineStudy (3).jp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t="16923" r="17719" b="19516"/>
          <a:stretch/>
        </p:blipFill>
        <p:spPr bwMode="auto">
          <a:xfrm>
            <a:off x="6923761" y="5486400"/>
            <a:ext cx="881332" cy="7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aheesm\Desktop\CAR\Images\Fraud\Working\_Edgar_1.JPG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70682"/>
            <a:ext cx="660286" cy="8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447800" y="6400801"/>
            <a:ext cx="6357293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9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76200"/>
            <a:ext cx="9067799" cy="7010400"/>
            <a:chOff x="1" y="76200"/>
            <a:chExt cx="9067799" cy="701040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6047911"/>
                </p:ext>
              </p:extLst>
            </p:nvPr>
          </p:nvGraphicFramePr>
          <p:xfrm>
            <a:off x="457200" y="76200"/>
            <a:ext cx="8610600" cy="6096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 rot="16200000">
              <a:off x="-1369633" y="1922286"/>
              <a:ext cx="3409748" cy="670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ea typeface="Cambria Math" panose="02040503050406030204" pitchFamily="18" charset="0"/>
                  <a:cs typeface="Traditional Arabic" panose="02020603050405020304" pitchFamily="18" charset="-78"/>
                </a:rPr>
                <a:t>Avg</a:t>
              </a:r>
              <a:r>
                <a:rPr lang="en-US" dirty="0">
                  <a:ea typeface="Cambria Math" panose="02040503050406030204" pitchFamily="18" charset="0"/>
                  <a:cs typeface="Traditional Arabic" panose="02020603050405020304" pitchFamily="18" charset="-78"/>
                </a:rPr>
                <a:t> </a:t>
              </a:r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Accuracy % 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53189" y="6339542"/>
              <a:ext cx="5838411" cy="747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Type of Segmentation Algorithm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5940620"/>
              <a:ext cx="540289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5800" y="5940622"/>
              <a:ext cx="742511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Manual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05589" y="5940624"/>
              <a:ext cx="795411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Rando</a:t>
              </a:r>
              <a:r>
                <a:rPr lang="en-US" sz="1400" dirty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9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4068" y="76199"/>
            <a:ext cx="8903732" cy="6686917"/>
            <a:chOff x="164068" y="76199"/>
            <a:chExt cx="8903732" cy="6686917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494125" y="2944193"/>
              <a:ext cx="168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ea typeface="Cambria Math" panose="02040503050406030204" pitchFamily="18" charset="0"/>
                  <a:cs typeface="Traditional Arabic" panose="02020603050405020304" pitchFamily="18" charset="-78"/>
                </a:rPr>
                <a:t>Avg</a:t>
              </a:r>
              <a:r>
                <a:rPr lang="en-US" dirty="0">
                  <a:ea typeface="Cambria Math" panose="02040503050406030204" pitchFamily="18" charset="0"/>
                  <a:cs typeface="Traditional Arabic" panose="02020603050405020304" pitchFamily="18" charset="-78"/>
                </a:rPr>
                <a:t> </a:t>
              </a:r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Accuracy % 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6393784"/>
              <a:ext cx="991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a typeface="Cambria Math" panose="02040503050406030204" pitchFamily="18" charset="0"/>
                  <a:cs typeface="Traditional Arabic" panose="02020603050405020304" pitchFamily="18" charset="-78"/>
                </a:rPr>
                <a:t>Datasets</a:t>
              </a:r>
              <a:endParaRPr lang="en-US" dirty="0">
                <a:ea typeface="Cambria Math" panose="02040503050406030204" pitchFamily="18" charset="0"/>
                <a:cs typeface="Traditional Arabic" panose="02020603050405020304" pitchFamily="18" charset="-78"/>
              </a:endParaRPr>
            </a:p>
          </p:txBody>
        </p:sp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2439281"/>
                </p:ext>
              </p:extLst>
            </p:nvPr>
          </p:nvGraphicFramePr>
          <p:xfrm>
            <a:off x="396649" y="76199"/>
            <a:ext cx="8671151" cy="56388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7" name="Picture 5" descr="C:\Users\shaheesm\Desktop\CAR\Images\Fraud\Working\_Edgar_1.JP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071" y="5486400"/>
              <a:ext cx="660286" cy="853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haheesm\Desktop\CAR\Images\Flowers\Amal_1f.JP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479211"/>
              <a:ext cx="533400" cy="83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shaheesm\Desktop\CAR\Images\Micky\Mickey_9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2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09600" y="5479211"/>
              <a:ext cx="783265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14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26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2014-01-07T13:07:10Z</dcterms:created>
  <dcterms:modified xsi:type="dcterms:W3CDTF">2014-01-11T08:32:51Z</dcterms:modified>
</cp:coreProperties>
</file>