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53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aheesm\Desktop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aheesm\Desktop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aheesm\Desktop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88900">
              <a:solidFill>
                <a:schemeClr val="accent1"/>
              </a:solidFill>
            </a:ln>
          </c:spPr>
          <c:marker>
            <c:symbol val="diamond"/>
            <c:size val="13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</c:spPr>
          </c:marker>
          <c:dPt>
            <c:idx val="2"/>
            <c:marker>
              <c:spPr>
                <a:solidFill>
                  <a:srgbClr val="C00000"/>
                </a:solidFill>
                <a:ln>
                  <a:solidFill>
                    <a:schemeClr val="accent1"/>
                  </a:solidFill>
                </a:ln>
              </c:spPr>
            </c:marker>
            <c:bubble3D val="0"/>
          </c:dPt>
          <c:val>
            <c:numRef>
              <c:f>Sheet1!$F$20:$F$23</c:f>
              <c:numCache>
                <c:formatCode>General</c:formatCode>
                <c:ptCount val="4"/>
                <c:pt idx="0">
                  <c:v>3.52</c:v>
                </c:pt>
                <c:pt idx="1">
                  <c:v>3.32</c:v>
                </c:pt>
                <c:pt idx="2">
                  <c:v>2.64</c:v>
                </c:pt>
                <c:pt idx="3">
                  <c:v>2.2000000000000002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236224"/>
        <c:axId val="140942656"/>
      </c:lineChart>
      <c:catAx>
        <c:axId val="149236224"/>
        <c:scaling>
          <c:orientation val="minMax"/>
        </c:scaling>
        <c:delete val="0"/>
        <c:axPos val="b"/>
        <c:majorTickMark val="out"/>
        <c:minorTickMark val="none"/>
        <c:tickLblPos val="nextTo"/>
        <c:crossAx val="140942656"/>
        <c:crosses val="autoZero"/>
        <c:auto val="1"/>
        <c:lblAlgn val="ctr"/>
        <c:lblOffset val="100"/>
        <c:noMultiLvlLbl val="0"/>
      </c:catAx>
      <c:valAx>
        <c:axId val="140942656"/>
        <c:scaling>
          <c:orientation val="minMax"/>
          <c:max val="4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aseline="0"/>
            </a:pPr>
            <a:endParaRPr lang="en-US"/>
          </a:p>
        </c:txPr>
        <c:crossAx val="149236224"/>
        <c:crosses val="autoZero"/>
        <c:crossBetween val="between"/>
        <c:majorUnit val="1"/>
        <c:minorUnit val="1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Sheet1!$C$24:$C$26</c:f>
              <c:numCache>
                <c:formatCode>General</c:formatCode>
                <c:ptCount val="3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181376"/>
        <c:axId val="140938624"/>
      </c:barChart>
      <c:catAx>
        <c:axId val="166181376"/>
        <c:scaling>
          <c:orientation val="minMax"/>
        </c:scaling>
        <c:delete val="0"/>
        <c:axPos val="b"/>
        <c:majorTickMark val="out"/>
        <c:minorTickMark val="none"/>
        <c:tickLblPos val="nextTo"/>
        <c:crossAx val="140938624"/>
        <c:crosses val="autoZero"/>
        <c:auto val="1"/>
        <c:lblAlgn val="ctr"/>
        <c:lblOffset val="100"/>
        <c:noMultiLvlLbl val="0"/>
      </c:catAx>
      <c:valAx>
        <c:axId val="140938624"/>
        <c:scaling>
          <c:orientation val="minMax"/>
          <c:max val="90"/>
          <c:min val="0"/>
        </c:scaling>
        <c:delete val="0"/>
        <c:axPos val="l"/>
        <c:majorGridlines>
          <c:spPr>
            <a:ln w="9525"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aseline="0"/>
            </a:pPr>
            <a:endParaRPr lang="en-US"/>
          </a:p>
        </c:txPr>
        <c:crossAx val="166181376"/>
        <c:crosses val="autoZero"/>
        <c:crossBetween val="between"/>
        <c:majorUnit val="20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Sheet1!$A$24</c:f>
              <c:strCache>
                <c:ptCount val="1"/>
                <c:pt idx="0">
                  <c:v>Sillhouttes Strokes </c:v>
                </c:pt>
              </c:strCache>
            </c:strRef>
          </c:tx>
          <c:invertIfNegative val="0"/>
          <c:val>
            <c:numRef>
              <c:f>Sheet1!$B$24:$D$24</c:f>
              <c:numCache>
                <c:formatCode>General</c:formatCode>
                <c:ptCount val="3"/>
                <c:pt idx="0">
                  <c:v>88</c:v>
                </c:pt>
                <c:pt idx="1">
                  <c:v>83</c:v>
                </c:pt>
                <c:pt idx="2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Sheet1!$A$25</c:f>
              <c:strCache>
                <c:ptCount val="1"/>
                <c:pt idx="0">
                  <c:v>Sillhouttes &amp; Internal Strokes</c:v>
                </c:pt>
              </c:strCache>
            </c:strRef>
          </c:tx>
          <c:invertIfNegative val="0"/>
          <c:val>
            <c:numRef>
              <c:f>Sheet1!$B$25:$D$25</c:f>
              <c:numCache>
                <c:formatCode>General</c:formatCode>
                <c:ptCount val="3"/>
                <c:pt idx="0">
                  <c:v>77</c:v>
                </c:pt>
                <c:pt idx="1">
                  <c:v>69</c:v>
                </c:pt>
                <c:pt idx="2">
                  <c:v>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326784"/>
        <c:axId val="140943936"/>
      </c:barChart>
      <c:catAx>
        <c:axId val="166326784"/>
        <c:scaling>
          <c:orientation val="minMax"/>
        </c:scaling>
        <c:delete val="0"/>
        <c:axPos val="b"/>
        <c:majorTickMark val="out"/>
        <c:minorTickMark val="none"/>
        <c:tickLblPos val="nextTo"/>
        <c:crossAx val="140943936"/>
        <c:crosses val="autoZero"/>
        <c:auto val="1"/>
        <c:lblAlgn val="ctr"/>
        <c:lblOffset val="100"/>
        <c:noMultiLvlLbl val="0"/>
      </c:catAx>
      <c:valAx>
        <c:axId val="140943936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aseline="0"/>
            </a:pPr>
            <a:endParaRPr lang="en-US"/>
          </a:p>
        </c:txPr>
        <c:crossAx val="166326784"/>
        <c:crosses val="autoZero"/>
        <c:crossBetween val="between"/>
        <c:majorUnit val="20"/>
        <c:minorUnit val="2"/>
      </c:valAx>
    </c:plotArea>
    <c:legend>
      <c:legendPos val="t"/>
      <c:legendEntry>
        <c:idx val="0"/>
        <c:txPr>
          <a:bodyPr/>
          <a:lstStyle/>
          <a:p>
            <a:pPr>
              <a:defRPr sz="2000" baseline="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000" baseline="0"/>
            </a:pPr>
            <a:endParaRPr lang="en-US"/>
          </a:p>
        </c:txPr>
      </c:legendEntry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BF1D6-2B47-4018-A40C-3E6298070139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3B9E3-2709-420B-BB38-0E847B7A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9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B9E3-2709-420B-BB38-0E847B7A47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1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6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8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4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6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A1FB-CFCE-45C4-8464-3CF2CB2F4699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4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hart" Target="../charts/chart1.xm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4.png"/><Relationship Id="rId4" Type="http://schemas.openxmlformats.org/officeDocument/2006/relationships/image" Target="../media/image1.jpe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jpe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9295" y="76200"/>
            <a:ext cx="8904475" cy="6771619"/>
            <a:chOff x="29295" y="152398"/>
            <a:chExt cx="8904475" cy="6771619"/>
          </a:xfrm>
        </p:grpSpPr>
        <p:grpSp>
          <p:nvGrpSpPr>
            <p:cNvPr id="3" name="Group 2"/>
            <p:cNvGrpSpPr/>
            <p:nvPr/>
          </p:nvGrpSpPr>
          <p:grpSpPr>
            <a:xfrm>
              <a:off x="29295" y="152398"/>
              <a:ext cx="8904475" cy="6771619"/>
              <a:chOff x="29295" y="152398"/>
              <a:chExt cx="8904475" cy="6771619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9295" y="152398"/>
                <a:ext cx="8904475" cy="6771619"/>
                <a:chOff x="29295" y="152398"/>
                <a:chExt cx="8904475" cy="6771619"/>
              </a:xfrm>
            </p:grpSpPr>
            <p:graphicFrame>
              <p:nvGraphicFramePr>
                <p:cNvPr id="13" name="Chart 1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86990100"/>
                    </p:ext>
                  </p:extLst>
                </p:nvPr>
              </p:nvGraphicFramePr>
              <p:xfrm>
                <a:off x="475570" y="152400"/>
                <a:ext cx="8458200" cy="517123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grpSp>
              <p:nvGrpSpPr>
                <p:cNvPr id="4" name="Group 3"/>
                <p:cNvGrpSpPr/>
                <p:nvPr/>
              </p:nvGrpSpPr>
              <p:grpSpPr>
                <a:xfrm>
                  <a:off x="29295" y="152398"/>
                  <a:ext cx="8047905" cy="6771619"/>
                  <a:chOff x="1936371" y="3385532"/>
                  <a:chExt cx="4390347" cy="2908744"/>
                </a:xfrm>
              </p:grpSpPr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12799" y="6069527"/>
                    <a:ext cx="3713919" cy="2247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ea typeface="Cambria Math" panose="02040503050406030204" pitchFamily="18" charset="0"/>
                        <a:cs typeface="Traditional Arabic" panose="02020603050405020304" pitchFamily="18" charset="-78"/>
                      </a:rPr>
                      <a:t>Level of Sketching </a:t>
                    </a:r>
                    <a:r>
                      <a:rPr lang="en-US" sz="2800" dirty="0" smtClean="0">
                        <a:ea typeface="Cambria Math" panose="02040503050406030204" pitchFamily="18" charset="0"/>
                        <a:cs typeface="Traditional Arabic" panose="02020603050405020304" pitchFamily="18" charset="-78"/>
                      </a:rPr>
                      <a:t>Constraints across datasets</a:t>
                    </a:r>
                    <a:endParaRPr lang="en-US" sz="2800" dirty="0">
                      <a:ea typeface="Cambria Math" panose="02040503050406030204" pitchFamily="18" charset="0"/>
                      <a:cs typeface="Traditional Arabic" panose="02020603050405020304" pitchFamily="18" charset="-78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1017533" y="4304370"/>
                    <a:ext cx="2123105" cy="2854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ea typeface="Cambria Math" panose="02040503050406030204" pitchFamily="18" charset="0"/>
                        <a:cs typeface="Traditional Arabic" panose="02020603050405020304" pitchFamily="18" charset="-78"/>
                      </a:rPr>
                      <a:t>Avg </a:t>
                    </a:r>
                    <a:r>
                      <a:rPr lang="en-US" sz="2800" dirty="0" smtClean="0">
                        <a:ea typeface="Cambria Math" panose="02040503050406030204" pitchFamily="18" charset="0"/>
                        <a:cs typeface="Traditional Arabic" panose="02020603050405020304" pitchFamily="18" charset="-78"/>
                      </a:rPr>
                      <a:t>Accuracy % /Random Choice</a:t>
                    </a:r>
                    <a:endParaRPr lang="en-US" sz="2800" dirty="0">
                      <a:ea typeface="Cambria Math" panose="02040503050406030204" pitchFamily="18" charset="0"/>
                      <a:cs typeface="Traditional Arabic" panose="02020603050405020304" pitchFamily="18" charset="-78"/>
                    </a:endParaRPr>
                  </a:p>
                </p:txBody>
              </p:sp>
            </p:grpSp>
            <p:pic>
              <p:nvPicPr>
                <p:cNvPr id="1027" name="Picture 3" descr="C:\Users\shaheesm\Desktop\CAR\Images\Flowers\Amal_1f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harpenSoften amount="-50000"/>
                          </a14:imgEffect>
                          <a14:imgEffect>
                            <a14:saturation sat="0"/>
                          </a14:imgEffect>
                          <a14:imgEffect>
                            <a14:brightnessContrast brigh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105400"/>
                  <a:ext cx="838199" cy="12076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2" descr="C:\Users\shaheesm\Desktop\CAR\Images\Micky\Mickey_9.jp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harpenSoften amount="50000"/>
                          </a14:imgEffect>
                          <a14:imgEffect>
                            <a14:brightnessContrast brigh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289" b="12677"/>
                <a:stretch/>
              </p:blipFill>
              <p:spPr bwMode="auto">
                <a:xfrm>
                  <a:off x="3182696" y="5115464"/>
                  <a:ext cx="1178425" cy="12076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5" descr="C:\Users\shaheesm\Desktop\CAR\Images\Fraud\Working\_Edgar_1.JP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58938" y="5115464"/>
                  <a:ext cx="889462" cy="11467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4" descr="C:\Users\shaheesm\Desktop\CAR\Images\LineStudy\LineStudy (3).jpg"/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rightnessContrast brigh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057" t="16923" r="17719" b="19516"/>
                <a:stretch/>
              </p:blipFill>
              <p:spPr bwMode="auto">
                <a:xfrm>
                  <a:off x="7010400" y="5115464"/>
                  <a:ext cx="1153400" cy="9691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1447800" y="6400801"/>
                  <a:ext cx="6357293" cy="1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" name="Straight Connector 4"/>
              <p:cNvCxnSpPr/>
              <p:nvPr/>
            </p:nvCxnSpPr>
            <p:spPr>
              <a:xfrm>
                <a:off x="1600200" y="3810000"/>
                <a:ext cx="6324600" cy="0"/>
              </a:xfrm>
              <a:prstGeom prst="line">
                <a:avLst/>
              </a:prstGeom>
              <a:ln w="762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352800" y="3276598"/>
              <a:ext cx="25587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anose="02040503050406030204" pitchFamily="18" charset="0"/>
                  <a:cs typeface="Traditional Arabic" panose="02020603050405020304" pitchFamily="18" charset="-78"/>
                </a:rPr>
                <a:t>Random Chance</a:t>
              </a:r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Traditional Arabic" panose="02020603050405020304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2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6200" y="-76200"/>
            <a:ext cx="9144000" cy="6858000"/>
            <a:chOff x="-76200" y="76200"/>
            <a:chExt cx="9144000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-76200" y="76200"/>
              <a:ext cx="9144000" cy="6858000"/>
              <a:chOff x="-76200" y="76200"/>
              <a:chExt cx="9144000" cy="6858000"/>
            </a:xfrm>
          </p:grpSpPr>
          <p:graphicFrame>
            <p:nvGraphicFramePr>
              <p:cNvPr id="4" name="Chart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61273408"/>
                  </p:ext>
                </p:extLst>
              </p:nvPr>
            </p:nvGraphicFramePr>
            <p:xfrm>
              <a:off x="457200" y="76200"/>
              <a:ext cx="8610600" cy="6096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5" name="TextBox 4"/>
              <p:cNvSpPr txBox="1"/>
              <p:nvPr/>
            </p:nvSpPr>
            <p:spPr>
              <a:xfrm rot="16200000">
                <a:off x="-1344816" y="2868817"/>
                <a:ext cx="31835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ea typeface="Cambria Math" panose="02040503050406030204" pitchFamily="18" charset="0"/>
                    <a:cs typeface="Traditional Arabic" panose="02020603050405020304" pitchFamily="18" charset="-78"/>
                  </a:rPr>
                  <a:t>Avg </a:t>
                </a:r>
                <a:r>
                  <a:rPr lang="en-US" sz="3600" dirty="0" smtClean="0">
                    <a:ea typeface="Cambria Math" panose="02040503050406030204" pitchFamily="18" charset="0"/>
                    <a:cs typeface="Traditional Arabic" panose="02020603050405020304" pitchFamily="18" charset="-78"/>
                  </a:rPr>
                  <a:t>Accuracy % </a:t>
                </a:r>
                <a:endParaRPr lang="en-US" sz="3600" dirty="0">
                  <a:ea typeface="Cambria Math" panose="02040503050406030204" pitchFamily="18" charset="0"/>
                  <a:cs typeface="Traditional Arabic" panose="02020603050405020304" pitchFamily="18" charset="-78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737897" y="6349425"/>
                <a:ext cx="55751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ea typeface="Cambria Math" panose="02040503050406030204" pitchFamily="18" charset="0"/>
                    <a:cs typeface="Traditional Arabic" panose="02020603050405020304" pitchFamily="18" charset="-78"/>
                  </a:rPr>
                  <a:t>Type of Segmentation Algorithm</a:t>
                </a:r>
                <a:endParaRPr lang="en-US" sz="3200" dirty="0">
                  <a:ea typeface="Cambria Math" panose="02040503050406030204" pitchFamily="18" charset="0"/>
                  <a:cs typeface="Traditional Arabic" panose="02020603050405020304" pitchFamily="18" charset="-78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828800" y="5867400"/>
                <a:ext cx="83820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SAR</a:t>
                </a:r>
                <a:endParaRPr lang="en-US" sz="36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08429" y="5867400"/>
                <a:ext cx="129554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Manual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900217" y="5867400"/>
                <a:ext cx="1406155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Random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4267200" y="1529938"/>
              <a:ext cx="1143000" cy="432459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31794" y="2667000"/>
              <a:ext cx="1143000" cy="318753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27909" y="609601"/>
              <a:ext cx="1143000" cy="525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95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76199" y="76199"/>
            <a:ext cx="9143999" cy="6781802"/>
            <a:chOff x="-76199" y="76199"/>
            <a:chExt cx="9143999" cy="6781802"/>
          </a:xfrm>
        </p:grpSpPr>
        <p:sp>
          <p:nvSpPr>
            <p:cNvPr id="8" name="TextBox 7"/>
            <p:cNvSpPr txBox="1"/>
            <p:nvPr/>
          </p:nvSpPr>
          <p:spPr>
            <a:xfrm rot="16200000">
              <a:off x="-1344816" y="2805695"/>
              <a:ext cx="31835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ea typeface="Cambria Math" panose="02040503050406030204" pitchFamily="18" charset="0"/>
                  <a:cs typeface="Traditional Arabic" panose="02020603050405020304" pitchFamily="18" charset="-78"/>
                </a:rPr>
                <a:t>Avg </a:t>
              </a:r>
              <a:r>
                <a:rPr lang="en-US" sz="3600" dirty="0" smtClean="0">
                  <a:ea typeface="Cambria Math" panose="02040503050406030204" pitchFamily="18" charset="0"/>
                  <a:cs typeface="Traditional Arabic" panose="02020603050405020304" pitchFamily="18" charset="-78"/>
                </a:rPr>
                <a:t>Accuracy % </a:t>
              </a:r>
              <a:endParaRPr lang="en-US" sz="3600" dirty="0">
                <a:ea typeface="Cambria Math" panose="02040503050406030204" pitchFamily="18" charset="0"/>
                <a:cs typeface="Traditional Arabic" panose="02020603050405020304" pitchFamily="18" charset="-78"/>
              </a:endParaRPr>
            </a:p>
          </p:txBody>
        </p:sp>
        <p:graphicFrame>
          <p:nvGraphicFramePr>
            <p:cNvPr id="11" name="Chart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4047525"/>
                </p:ext>
              </p:extLst>
            </p:nvPr>
          </p:nvGraphicFramePr>
          <p:xfrm>
            <a:off x="396649" y="76199"/>
            <a:ext cx="8671151" cy="56388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7" name="Picture 5" descr="C:\Users\shaheesm\Desktop\CAR\Images\Fraud\Working\_Edgar_1.JPG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071" y="5486399"/>
              <a:ext cx="1060580" cy="1371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shaheesm\Desktop\CAR\Images\Flowers\Amal_1f.JPG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-50000"/>
                      </a14:imgEffect>
                      <a14:imgEffect>
                        <a14:saturation sat="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5479211"/>
              <a:ext cx="914400" cy="1378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shaheesm\Desktop\CAR\Images\Micky\Mickey_9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-25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36"/>
            <a:stretch/>
          </p:blipFill>
          <p:spPr bwMode="auto">
            <a:xfrm>
              <a:off x="4198162" y="5410201"/>
              <a:ext cx="1288237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14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31994</TotalTime>
  <Words>28</Words>
  <Application>Microsoft Office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kaust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30</cp:revision>
  <dcterms:created xsi:type="dcterms:W3CDTF">2014-01-07T13:07:10Z</dcterms:created>
  <dcterms:modified xsi:type="dcterms:W3CDTF">2014-02-05T07:03:30Z</dcterms:modified>
</cp:coreProperties>
</file>