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 Syed" userId="10ea218a1dfd9077" providerId="LiveId" clId="{CF44E584-EE5A-42CA-B78D-252A5CD141E8}"/>
    <pc:docChg chg="addSld modSld sldOrd">
      <pc:chgData name="Naim Syed" userId="10ea218a1dfd9077" providerId="LiveId" clId="{CF44E584-EE5A-42CA-B78D-252A5CD141E8}" dt="2023-12-01T07:47:26.597" v="73" actId="1076"/>
      <pc:docMkLst>
        <pc:docMk/>
      </pc:docMkLst>
      <pc:sldChg chg="addSp delSp modSp mod ord">
        <pc:chgData name="Naim Syed" userId="10ea218a1dfd9077" providerId="LiveId" clId="{CF44E584-EE5A-42CA-B78D-252A5CD141E8}" dt="2023-12-01T07:47:16.601" v="70" actId="1076"/>
        <pc:sldMkLst>
          <pc:docMk/>
          <pc:sldMk cId="4063514726" sldId="264"/>
        </pc:sldMkLst>
        <pc:spChg chg="mod">
          <ac:chgData name="Naim Syed" userId="10ea218a1dfd9077" providerId="LiveId" clId="{CF44E584-EE5A-42CA-B78D-252A5CD141E8}" dt="2023-12-01T07:44:58.357" v="10" actId="20577"/>
          <ac:spMkLst>
            <pc:docMk/>
            <pc:sldMk cId="4063514726" sldId="264"/>
            <ac:spMk id="2" creationId="{A26C2CE0-034E-9A6D-D41E-BFC03A63E595}"/>
          </ac:spMkLst>
        </pc:spChg>
        <pc:spChg chg="del">
          <ac:chgData name="Naim Syed" userId="10ea218a1dfd9077" providerId="LiveId" clId="{CF44E584-EE5A-42CA-B78D-252A5CD141E8}" dt="2023-12-01T07:46:52.844" v="60" actId="22"/>
          <ac:spMkLst>
            <pc:docMk/>
            <pc:sldMk cId="4063514726" sldId="264"/>
            <ac:spMk id="3" creationId="{84BCA720-63FE-C392-12E6-C6EAE6008AE7}"/>
          </ac:spMkLst>
        </pc:spChg>
        <pc:picChg chg="add mod ord">
          <ac:chgData name="Naim Syed" userId="10ea218a1dfd9077" providerId="LiveId" clId="{CF44E584-EE5A-42CA-B78D-252A5CD141E8}" dt="2023-12-01T07:47:16.601" v="70" actId="1076"/>
          <ac:picMkLst>
            <pc:docMk/>
            <pc:sldMk cId="4063514726" sldId="264"/>
            <ac:picMk id="5" creationId="{A7FC8CAA-F1C8-C249-74A6-22EA21075AFD}"/>
          </ac:picMkLst>
        </pc:picChg>
      </pc:sldChg>
      <pc:sldChg chg="addSp delSp modSp new mod">
        <pc:chgData name="Naim Syed" userId="10ea218a1dfd9077" providerId="LiveId" clId="{CF44E584-EE5A-42CA-B78D-252A5CD141E8}" dt="2023-12-01T07:47:26.597" v="73" actId="1076"/>
        <pc:sldMkLst>
          <pc:docMk/>
          <pc:sldMk cId="3951926727" sldId="265"/>
        </pc:sldMkLst>
        <pc:spChg chg="mod">
          <ac:chgData name="Naim Syed" userId="10ea218a1dfd9077" providerId="LiveId" clId="{CF44E584-EE5A-42CA-B78D-252A5CD141E8}" dt="2023-12-01T07:45:17.917" v="52" actId="20577"/>
          <ac:spMkLst>
            <pc:docMk/>
            <pc:sldMk cId="3951926727" sldId="265"/>
            <ac:spMk id="2" creationId="{FAAF71D9-26A2-BBD8-8DD2-D14C0FDE33C9}"/>
          </ac:spMkLst>
        </pc:spChg>
        <pc:spChg chg="del">
          <ac:chgData name="Naim Syed" userId="10ea218a1dfd9077" providerId="LiveId" clId="{CF44E584-EE5A-42CA-B78D-252A5CD141E8}" dt="2023-12-01T07:45:43.706" v="53" actId="22"/>
          <ac:spMkLst>
            <pc:docMk/>
            <pc:sldMk cId="3951926727" sldId="265"/>
            <ac:spMk id="3" creationId="{2360278F-6B74-E55B-4B39-F69491541BB4}"/>
          </ac:spMkLst>
        </pc:spChg>
        <pc:picChg chg="add mod ord">
          <ac:chgData name="Naim Syed" userId="10ea218a1dfd9077" providerId="LiveId" clId="{CF44E584-EE5A-42CA-B78D-252A5CD141E8}" dt="2023-12-01T07:47:26.597" v="73" actId="1076"/>
          <ac:picMkLst>
            <pc:docMk/>
            <pc:sldMk cId="3951926727" sldId="265"/>
            <ac:picMk id="5" creationId="{EF0647E9-84D0-52D4-124D-0830171AA2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7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2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FE9D-DFD2-4338-A83C-848E264C761C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F01F0E-7328-43A2-91E9-F6CD4C41EF8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6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B1F3-6F3E-5217-C0A4-D57DFDD74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HR Data Analytics – IBM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8CAB-4A55-053A-D97F-5E6281B15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Sara </a:t>
            </a:r>
            <a:r>
              <a:rPr lang="en-CA" dirty="0" err="1"/>
              <a:t>banadaki</a:t>
            </a:r>
            <a:r>
              <a:rPr lang="en-CA" dirty="0"/>
              <a:t> and Naim Syed</a:t>
            </a:r>
          </a:p>
        </p:txBody>
      </p:sp>
    </p:spTree>
    <p:extLst>
      <p:ext uri="{BB962C8B-B14F-4D97-AF65-F5344CB8AC3E}">
        <p14:creationId xmlns:p14="http://schemas.microsoft.com/office/powerpoint/2010/main" val="18302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CE0-034E-9A6D-D41E-BFC03A6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Attrition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C8CAA-F1C8-C249-74A6-22EA2107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244" y="1931346"/>
            <a:ext cx="7475511" cy="4122135"/>
          </a:xfrm>
        </p:spPr>
      </p:pic>
    </p:spTree>
    <p:extLst>
      <p:ext uri="{BB962C8B-B14F-4D97-AF65-F5344CB8AC3E}">
        <p14:creationId xmlns:p14="http://schemas.microsoft.com/office/powerpoint/2010/main" val="406351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C24-B381-E59A-CCA1-1A6EBC10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624A-1EFB-73CA-E827-1998D102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Goal: </a:t>
            </a:r>
          </a:p>
          <a:p>
            <a:pPr lvl="1"/>
            <a:r>
              <a:rPr lang="en-US" dirty="0"/>
              <a:t>Using an HR dataset provided by IBM, we will address the following questions: </a:t>
            </a:r>
          </a:p>
          <a:p>
            <a:pPr lvl="1"/>
            <a:r>
              <a:rPr lang="en-US" dirty="0"/>
              <a:t>What metrics can be used to help predict an employee's upcoming salary increase (using a regression model)? </a:t>
            </a:r>
          </a:p>
          <a:p>
            <a:pPr lvl="1"/>
            <a:r>
              <a:rPr lang="en-US" dirty="0"/>
              <a:t>Bonus: Predicting Attrition (whether an employee will leave/stay) using a classification model.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7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24EE-9773-65ED-E5C4-33B08072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64AE-2DDC-6C62-3478-41823539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Dataset Evaluation/Quality Assurance Process</a:t>
            </a:r>
          </a:p>
          <a:p>
            <a:pPr marL="457200" indent="-457200">
              <a:buAutoNum type="arabicPeriod"/>
            </a:pPr>
            <a:r>
              <a:rPr lang="en-CA" dirty="0"/>
              <a:t>Performance EDA</a:t>
            </a:r>
          </a:p>
          <a:p>
            <a:pPr marL="457200" indent="-457200">
              <a:buAutoNum type="arabicPeriod"/>
            </a:pPr>
            <a:r>
              <a:rPr lang="en-CA" dirty="0"/>
              <a:t>Regression Model (Backwards Selection Process)</a:t>
            </a:r>
          </a:p>
          <a:p>
            <a:pPr marL="457200" indent="-457200">
              <a:buAutoNum type="arabicPeriod"/>
            </a:pPr>
            <a:r>
              <a:rPr lang="en-CA" dirty="0"/>
              <a:t>Classification Model (Using </a:t>
            </a:r>
            <a:r>
              <a:rPr lang="en-CA" dirty="0" err="1"/>
              <a:t>Randomforestclassifier</a:t>
            </a:r>
            <a:r>
              <a:rPr lang="en-CA" dirty="0"/>
              <a:t>)</a:t>
            </a:r>
          </a:p>
          <a:p>
            <a:pPr marL="457200" indent="-457200">
              <a:buAutoNum type="arabicPeriod"/>
            </a:pPr>
            <a:r>
              <a:rPr lang="en-CA" dirty="0"/>
              <a:t>Tableau Dashboard</a:t>
            </a:r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87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4BF-7627-63E8-504C-8A6BC5F4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Evaluation/Quality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C223-1C04-00D6-CD49-5FA489FE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General review (</a:t>
            </a:r>
            <a:r>
              <a:rPr lang="en-CA" dirty="0" err="1"/>
              <a:t>i.e</a:t>
            </a:r>
            <a:r>
              <a:rPr lang="en-CA" dirty="0"/>
              <a:t> formatting, understanding values,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Checking null counts on all columns</a:t>
            </a:r>
          </a:p>
          <a:p>
            <a:r>
              <a:rPr lang="en-CA" dirty="0"/>
              <a:t>Validating age (applying reasonable limits on age columns)</a:t>
            </a:r>
          </a:p>
          <a:p>
            <a:r>
              <a:rPr lang="en-CA" dirty="0"/>
              <a:t>Reviewing appropriate datatypes</a:t>
            </a:r>
          </a:p>
          <a:p>
            <a:r>
              <a:rPr lang="en-CA" dirty="0"/>
              <a:t>Checking for duplicates in </a:t>
            </a:r>
            <a:r>
              <a:rPr lang="en-CA" dirty="0" err="1"/>
              <a:t>EmployeeID</a:t>
            </a:r>
            <a:endParaRPr lang="en-CA" dirty="0"/>
          </a:p>
          <a:p>
            <a:r>
              <a:rPr lang="en-CA" dirty="0"/>
              <a:t>Dropped irrelevant columns (</a:t>
            </a:r>
            <a:r>
              <a:rPr lang="en-CA" dirty="0" err="1"/>
              <a:t>i.e</a:t>
            </a:r>
            <a:r>
              <a:rPr lang="en-CA" dirty="0"/>
              <a:t> only one value such </a:t>
            </a:r>
            <a:r>
              <a:rPr lang="en-CA" dirty="0" err="1"/>
              <a:t>EmployeeCount</a:t>
            </a:r>
            <a:r>
              <a:rPr lang="en-CA" dirty="0"/>
              <a:t> containing one's and </a:t>
            </a:r>
            <a:r>
              <a:rPr lang="en-CA" dirty="0" err="1"/>
              <a:t>StandardHours</a:t>
            </a:r>
            <a:r>
              <a:rPr lang="en-CA" dirty="0"/>
              <a:t> containing 80’s).</a:t>
            </a:r>
          </a:p>
          <a:p>
            <a:r>
              <a:rPr lang="en-CA" dirty="0"/>
              <a:t>Transformations: Percent columns were converted into decimal formats. </a:t>
            </a:r>
          </a:p>
          <a:p>
            <a:r>
              <a:rPr lang="en-CA" dirty="0"/>
              <a:t>Encoding: During models, categorical data was converted using label encoding.</a:t>
            </a:r>
          </a:p>
        </p:txBody>
      </p:sp>
    </p:spTree>
    <p:extLst>
      <p:ext uri="{BB962C8B-B14F-4D97-AF65-F5344CB8AC3E}">
        <p14:creationId xmlns:p14="http://schemas.microsoft.com/office/powerpoint/2010/main" val="384077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4615-438F-C187-CAF6-28540AE4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Performing EDA – Salary Hikes (Regression)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C9384-3F43-BA39-FC1D-3A5929C50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80" t="376" r="1945"/>
          <a:stretch/>
        </p:blipFill>
        <p:spPr>
          <a:xfrm>
            <a:off x="4406597" y="2238465"/>
            <a:ext cx="2264229" cy="3893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6B3AC-0C08-532C-4E5F-FDC18A08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00" y="2260618"/>
            <a:ext cx="4470382" cy="3849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B8819-A5AD-88BD-5780-E8CAE9EF7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6" r="3033"/>
          <a:stretch/>
        </p:blipFill>
        <p:spPr>
          <a:xfrm>
            <a:off x="857045" y="2815259"/>
            <a:ext cx="3362142" cy="32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BB39-FC5E-954C-95D5-50654A41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Performing EDA – Attrition (classification)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509BB-4EA1-FDD8-5E67-B2FCB46D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82" y="2490651"/>
            <a:ext cx="3718042" cy="276175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D9DB6-FC1A-D54A-3DFE-5FAE8AD08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" r="1188" b="-1"/>
          <a:stretch/>
        </p:blipFill>
        <p:spPr>
          <a:xfrm>
            <a:off x="4268692" y="2451462"/>
            <a:ext cx="3717602" cy="2800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BE6B9-53C3-D234-3826-F35B08E19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7" t="1437" r="825" b="1945"/>
          <a:stretch/>
        </p:blipFill>
        <p:spPr>
          <a:xfrm>
            <a:off x="8185062" y="2517514"/>
            <a:ext cx="3683725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519-C3A7-1E7A-F3E9-ECC1FDA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Model – Salary Increase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C2F7C2-09F9-0535-7BFA-C824BC71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applying backwards selection, the final model results were left with 2 variables that were considered significant:  </a:t>
            </a:r>
            <a:r>
              <a:rPr lang="en-CA" dirty="0" err="1"/>
              <a:t>YearsAtCompany</a:t>
            </a:r>
            <a:r>
              <a:rPr lang="en-CA" dirty="0"/>
              <a:t> and </a:t>
            </a:r>
            <a:r>
              <a:rPr lang="en-CA" dirty="0" err="1"/>
              <a:t>PerformanceRating</a:t>
            </a:r>
            <a:endParaRPr lang="en-CA" dirty="0"/>
          </a:p>
          <a:p>
            <a:r>
              <a:rPr lang="en-CA" dirty="0"/>
              <a:t>This means that these two variables would be the key variables for the company to use when predicting an employee’s upcoming salary increase.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A32926-DCA2-70F0-3E1F-EC10277C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02" y="3741038"/>
            <a:ext cx="4370828" cy="28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2DF3-DA8F-80AA-9F3F-67682C38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 Model – Attrition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84E951-BEB7-B239-AAB3-22985F31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en-CA" dirty="0"/>
              <a:t>Set up a classification model using Gender,  Age, </a:t>
            </a:r>
            <a:r>
              <a:rPr lang="en-CA" dirty="0" err="1"/>
              <a:t>PerformanceRating</a:t>
            </a:r>
            <a:r>
              <a:rPr lang="en-CA" dirty="0"/>
              <a:t>, </a:t>
            </a:r>
            <a:r>
              <a:rPr lang="en-CA" dirty="0" err="1"/>
              <a:t>EducationField</a:t>
            </a:r>
            <a:r>
              <a:rPr lang="en-CA" dirty="0"/>
              <a:t>, </a:t>
            </a:r>
            <a:r>
              <a:rPr lang="en-CA" dirty="0" err="1"/>
              <a:t>MonthlyIncome</a:t>
            </a:r>
            <a:r>
              <a:rPr lang="en-CA" dirty="0"/>
              <a:t>, </a:t>
            </a:r>
            <a:r>
              <a:rPr lang="en-CA" dirty="0" err="1"/>
              <a:t>OverTime</a:t>
            </a:r>
            <a:r>
              <a:rPr lang="en-CA" dirty="0"/>
              <a:t> as the key metrics for predicting attrition.  </a:t>
            </a:r>
          </a:p>
          <a:p>
            <a:r>
              <a:rPr lang="en-US" dirty="0"/>
              <a:t>The model accurately predicted 85% of the outcomes based on a test set of 20% of the original dataset while running 100 predictions.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38B2228-A5DC-974B-BF47-91EA8B83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86" y="3188145"/>
            <a:ext cx="3412154" cy="2865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E271D-97AB-8EA1-1CD1-861F774B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00" y="4160560"/>
            <a:ext cx="3257717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1D9-26A2-BBD8-8DD2-D14C0FD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Salary Increase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647E9-84D0-52D4-124D-0830171AA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47" y="1892082"/>
            <a:ext cx="6953401" cy="4212156"/>
          </a:xfrm>
        </p:spPr>
      </p:pic>
    </p:spTree>
    <p:extLst>
      <p:ext uri="{BB962C8B-B14F-4D97-AF65-F5344CB8AC3E}">
        <p14:creationId xmlns:p14="http://schemas.microsoft.com/office/powerpoint/2010/main" val="39519267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692</TotalTime>
  <Words>304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HR Data Analytics – IBM Dataset</vt:lpstr>
      <vt:lpstr>Project Plan</vt:lpstr>
      <vt:lpstr>Project Process</vt:lpstr>
      <vt:lpstr>Dataset Evaluation/Quality Assurance</vt:lpstr>
      <vt:lpstr>Performing EDA – Salary Hikes (Regression) </vt:lpstr>
      <vt:lpstr>Performing EDA – Attrition (classification)</vt:lpstr>
      <vt:lpstr>Regression Model – Salary Increase</vt:lpstr>
      <vt:lpstr>Classification Model – Attrition </vt:lpstr>
      <vt:lpstr>Salary Increase Dashboard</vt:lpstr>
      <vt:lpstr>Attrition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Analytics – IBM Dataset</dc:title>
  <dc:creator>Naim Syed</dc:creator>
  <cp:lastModifiedBy>Naim Syed</cp:lastModifiedBy>
  <cp:revision>1</cp:revision>
  <dcterms:created xsi:type="dcterms:W3CDTF">2023-11-30T20:14:47Z</dcterms:created>
  <dcterms:modified xsi:type="dcterms:W3CDTF">2023-12-01T07:47:35Z</dcterms:modified>
</cp:coreProperties>
</file>