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2" r:id="rId1"/>
  </p:sldMasterIdLst>
  <p:sldIdLst>
    <p:sldId id="260" r:id="rId2"/>
    <p:sldId id="262" r:id="rId3"/>
    <p:sldId id="264" r:id="rId4"/>
    <p:sldId id="263" r:id="rId5"/>
    <p:sldId id="265" r:id="rId6"/>
    <p:sldId id="266" r:id="rId7"/>
    <p:sldId id="267" r:id="rId8"/>
    <p:sldId id="256" r:id="rId9"/>
    <p:sldId id="268" r:id="rId10"/>
    <p:sldId id="258" r:id="rId11"/>
    <p:sldId id="269" r:id="rId12"/>
    <p:sldId id="25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4" r:id="rId22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9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1F7-428F-496E-9B75-23EA81FC6C1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B64E-92E0-4FD8-9E64-6F43CCB2A1A6}" type="slidenum">
              <a:rPr lang="ar-EG" smtClean="0"/>
              <a:t>‹#›</a:t>
            </a:fld>
            <a:endParaRPr lang="ar-E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1F7-428F-496E-9B75-23EA81FC6C1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B64E-92E0-4FD8-9E64-6F43CCB2A1A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1F7-428F-496E-9B75-23EA81FC6C1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B64E-92E0-4FD8-9E64-6F43CCB2A1A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1F7-428F-496E-9B75-23EA81FC6C1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B64E-92E0-4FD8-9E64-6F43CCB2A1A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1F7-428F-496E-9B75-23EA81FC6C1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B64E-92E0-4FD8-9E64-6F43CCB2A1A6}" type="slidenum">
              <a:rPr lang="ar-EG" smtClean="0"/>
              <a:t>‹#›</a:t>
            </a:fld>
            <a:endParaRPr lang="ar-E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1F7-428F-496E-9B75-23EA81FC6C1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B64E-92E0-4FD8-9E64-6F43CCB2A1A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1F7-428F-496E-9B75-23EA81FC6C1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B64E-92E0-4FD8-9E64-6F43CCB2A1A6}" type="slidenum">
              <a:rPr lang="ar-EG" smtClean="0"/>
              <a:t>‹#›</a:t>
            </a:fld>
            <a:endParaRPr lang="ar-E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1F7-428F-496E-9B75-23EA81FC6C1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B64E-92E0-4FD8-9E64-6F43CCB2A1A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1F7-428F-496E-9B75-23EA81FC6C1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B64E-92E0-4FD8-9E64-6F43CCB2A1A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1F7-428F-496E-9B75-23EA81FC6C1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B64E-92E0-4FD8-9E64-6F43CCB2A1A6}" type="slidenum">
              <a:rPr lang="ar-EG" smtClean="0"/>
              <a:t>‹#›</a:t>
            </a:fld>
            <a:endParaRPr lang="ar-E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81F7-428F-496E-9B75-23EA81FC6C1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B64E-92E0-4FD8-9E64-6F43CCB2A1A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0D081F7-428F-496E-9B75-23EA81FC6C1F}" type="datetimeFigureOut">
              <a:rPr lang="ar-EG" smtClean="0"/>
              <a:t>07/01/1442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899B64E-92E0-4FD8-9E64-6F43CCB2A1A6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5188" y="1503222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 and GitHub </a:t>
            </a:r>
            <a:endParaRPr lang="ar-EG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501008"/>
            <a:ext cx="4379101" cy="374441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Abdo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Asmaa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Ibrahim </a:t>
            </a:r>
          </a:p>
          <a:p>
            <a:pPr algn="ctr"/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Younis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</a:t>
            </a:r>
          </a:p>
          <a:p>
            <a:pPr algn="ctr"/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Mohammed Nagy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EG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Introduction to git and GitHub. A brief introduction to git and GitHub | by  Archit Singh | The Underdog writing project | Jun, 2020 | Medium"/>
          <p:cNvSpPr>
            <a:spLocks noChangeAspect="1" noChangeArrowheads="1"/>
          </p:cNvSpPr>
          <p:nvPr/>
        </p:nvSpPr>
        <p:spPr bwMode="auto">
          <a:xfrm>
            <a:off x="8637588" y="-762000"/>
            <a:ext cx="28670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6" name="AutoShape 6" descr="Introduction to git and GitHub. A brief introduction to git and GitHub | by  Archit Singh | The Underdog writing project | Jun, 2020 | Medium"/>
          <p:cNvSpPr>
            <a:spLocks noChangeAspect="1" noChangeArrowheads="1"/>
          </p:cNvSpPr>
          <p:nvPr/>
        </p:nvSpPr>
        <p:spPr bwMode="auto">
          <a:xfrm>
            <a:off x="8789988" y="-609600"/>
            <a:ext cx="28670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66" y="1239261"/>
            <a:ext cx="2867025" cy="208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9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ar-EG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ar-EG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What's about GitHub?</a:t>
            </a:r>
            <a:endParaRPr lang="ar-E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default, all projects are public and free. In you want a private project, then pay</a:t>
            </a:r>
          </a:p>
          <a:p>
            <a:pPr algn="l" rtl="0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clone any public repository, follow projects and developers, post comments,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becoming the Facebook’s for developers</a:t>
            </a:r>
            <a:endParaRPr lang="ar-EG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003" y="3873227"/>
            <a:ext cx="8477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873227"/>
            <a:ext cx="2466975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437111"/>
            <a:ext cx="2808734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6146" name="Picture 2" descr="C:\Users\10\Desktop\git tet\git_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09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Understanding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Github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Workflow</a:t>
            </a:r>
            <a:endParaRPr lang="ar-E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9533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5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9AA72BD9-2C5A-4EDC-931F-5AA08EACA0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DFA3BE3-B498-4DB0-A370-A11CA8FB7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35" t="6977" r="28375" b="-1"/>
          <a:stretch/>
        </p:blipFill>
        <p:spPr>
          <a:xfrm>
            <a:off x="2753994" y="10"/>
            <a:ext cx="650214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D3981AC-7B61-4947-BCF3-F7AA7FA385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AE49A1-8528-40E5-A912-8B136EB6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843534"/>
            <a:ext cx="2637496" cy="1442466"/>
          </a:xfrm>
        </p:spPr>
        <p:txBody>
          <a:bodyPr anchor="b">
            <a:noAutofit/>
          </a:bodyPr>
          <a:lstStyle/>
          <a:p>
            <a:pPr algn="l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cs typeface="Calibri Light"/>
              </a:rPr>
              <a:t>How to create an account on GitHub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cs typeface="Calibri Light"/>
              </a:rPr>
              <a:t> 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1CBDEA-255D-4CC5-80F7-DFA94656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GitHub And record data</a:t>
            </a:r>
          </a:p>
          <a:p>
            <a:pPr marL="0" indent="0" algn="l" rtl="0">
              <a:buNone/>
            </a:pPr>
            <a:r>
              <a:rPr lang="e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completing the registration phase
Click on the word </a:t>
            </a:r>
            <a:r>
              <a:rPr lang="e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Continue"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continue</a:t>
            </a:r>
          </a:p>
          <a:p>
            <a:pPr marL="0" indent="0" algn="l" rtl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732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75C2EA8-8370-42D8-B3B8-14F36127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72" b="-2"/>
          <a:stretch/>
        </p:blipFill>
        <p:spPr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Picture 5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F200FABF-9E1A-42F2-9C8B-ACDBB86DA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2" r="5877" b="3"/>
          <a:stretch/>
        </p:blipFill>
        <p:spPr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DF86E3-B3E9-4BA6-99D7-DF8396452B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87463"/>
            <a:ext cx="3624263" cy="4794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>
              <a:buNone/>
            </a:pPr>
            <a:r>
              <a:rPr lang="en" sz="2000" b="1" dirty="0">
                <a:solidFill>
                  <a:schemeClr val="accent5">
                    <a:lumMod val="75000"/>
                  </a:schemeClr>
                </a:solidFill>
                <a:latin typeface="Consolas"/>
                <a:cs typeface="Calibri" panose="020F0502020204030204"/>
              </a:rPr>
              <a:t>3</a:t>
            </a:r>
            <a:r>
              <a:rPr lang="en" sz="2000" dirty="0">
                <a:latin typeface="Consolas"/>
                <a:cs typeface="Calibri" panose="020F0502020204030204"/>
              </a:rPr>
              <a:t>- </a:t>
            </a:r>
            <a:r>
              <a:rPr lang="en" sz="2000" b="1" dirty="0" smtClean="0">
                <a:latin typeface="Consolas"/>
                <a:cs typeface="Calibri" panose="020F0502020204030204"/>
              </a:rPr>
              <a:t>After </a:t>
            </a:r>
            <a:r>
              <a:rPr lang="en" sz="2000" b="1" dirty="0">
                <a:latin typeface="Consolas"/>
                <a:cs typeface="Calibri" panose="020F0502020204030204"/>
              </a:rPr>
              <a:t>completing the registration phase Click on the word "Continue" to continue</a:t>
            </a:r>
            <a:endParaRPr lang="en" sz="2000" b="1" dirty="0">
              <a:cs typeface="Calibri"/>
            </a:endParaRPr>
          </a:p>
          <a:p>
            <a:pPr marL="0" indent="0" algn="l" rtl="0">
              <a:buNone/>
            </a:pPr>
            <a:endParaRPr lang="en" sz="2000" dirty="0">
              <a:latin typeface="Consolas"/>
              <a:cs typeface="Calibri" panose="020F0502020204030204"/>
            </a:endParaRPr>
          </a:p>
          <a:p>
            <a:pPr marL="0" indent="0" algn="l" rtl="0">
              <a:buNone/>
            </a:pPr>
            <a:endParaRPr lang="en" sz="2000" dirty="0">
              <a:latin typeface="Consolas"/>
              <a:cs typeface="Calibri" panose="020F0502020204030204"/>
            </a:endParaRPr>
          </a:p>
          <a:p>
            <a:pPr marL="0" indent="0" algn="l" rtl="0">
              <a:buNone/>
            </a:pPr>
            <a:endParaRPr lang="en" sz="2000" dirty="0">
              <a:latin typeface="Consolas"/>
              <a:cs typeface="Calibri" panose="020F0502020204030204"/>
            </a:endParaRPr>
          </a:p>
          <a:p>
            <a:pPr marL="0" indent="0" algn="l" rtl="0">
              <a:buNone/>
            </a:pPr>
            <a:r>
              <a:rPr lang="en" sz="2000" b="1" dirty="0">
                <a:solidFill>
                  <a:schemeClr val="accent5">
                    <a:lumMod val="75000"/>
                  </a:schemeClr>
                </a:solidFill>
                <a:latin typeface="Consolas"/>
                <a:cs typeface="Calibri" panose="020F0502020204030204"/>
              </a:rPr>
              <a:t>4</a:t>
            </a:r>
            <a:r>
              <a:rPr lang="en" sz="2000" dirty="0">
                <a:latin typeface="Consolas"/>
                <a:cs typeface="Calibri" panose="020F0502020204030204"/>
              </a:rPr>
              <a:t>- </a:t>
            </a:r>
            <a:r>
              <a:rPr lang="en" sz="2000" b="1" dirty="0" smtClean="0">
                <a:latin typeface="Consolas"/>
                <a:cs typeface="Calibri" panose="020F0502020204030204"/>
              </a:rPr>
              <a:t>Go </a:t>
            </a:r>
            <a:r>
              <a:rPr lang="en" sz="2000" b="1" dirty="0">
                <a:latin typeface="Consolas"/>
                <a:cs typeface="Calibri" panose="020F0502020204030204"/>
              </a:rPr>
              <a:t>to your mail to activate your account</a:t>
            </a:r>
            <a:endParaRPr lang="en" sz="2000" b="1" dirty="0">
              <a:cs typeface="Calibri"/>
            </a:endParaRPr>
          </a:p>
          <a:p>
            <a:pPr marL="0" indent="0" algn="l" rtl="0">
              <a:buNone/>
            </a:pPr>
            <a:endParaRPr lang="en" sz="2000" dirty="0">
              <a:latin typeface="Consola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612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3AB00AE-4340-440F-82E1-9F69D1D551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0D5C2129-115F-4ED8-AD44-10889533FE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795" r="22330"/>
          <a:stretch/>
        </p:blipFill>
        <p:spPr>
          <a:xfrm>
            <a:off x="4562839" y="-168316"/>
            <a:ext cx="4695998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F29F21D2-9BF5-4339-B70D-56FC45223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7" r="21136"/>
          <a:stretch/>
        </p:blipFill>
        <p:spPr>
          <a:xfrm>
            <a:off x="4567428" y="2487166"/>
            <a:ext cx="469773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2901FED-4FC9-4ED5-8123-C98BCD1616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D2F126-4BB0-45B3-AC07-6D5B7913C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771147"/>
            <a:ext cx="3801135" cy="53157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l" rtl="0">
              <a:buNone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clicking on the activation link from your mail, you will go to the "Get Hub" website and choose as in the following picture, which is about creating a new repository
</a:t>
            </a:r>
            <a:r>
              <a:rPr lang="e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 repository)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r>
              <a:rPr lang="e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 </a:t>
            </a: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username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all the stages, press</a:t>
            </a: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(create repository)</a:t>
            </a:r>
          </a:p>
          <a:p>
            <a:pPr marL="0" indent="0" algn="l" rtl="0">
              <a:buNone/>
            </a:pPr>
            <a:endParaRPr lang="e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8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166C6D1-23AC-49C4-BA07-238E4E9F8C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6544" y="450221"/>
            <a:ext cx="2521609" cy="39115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7CDFBB-3167-47F0-93A2-FB1C6A0B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62000"/>
            <a:ext cx="2078754" cy="3230578"/>
          </a:xfrm>
        </p:spPr>
        <p:txBody>
          <a:bodyPr>
            <a:normAutofit/>
          </a:bodyPr>
          <a:lstStyle/>
          <a:p>
            <a:r>
              <a:rPr lang="en" sz="2900" dirty="0">
                <a:solidFill>
                  <a:srgbClr val="FFFFFF"/>
                </a:solidFill>
                <a:latin typeface="Consolas"/>
              </a:rPr>
              <a:t>How to upload your project and files from git to GitHub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0CC0DC-840F-4753-8DD8-DFE4F1C5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437" y="805294"/>
            <a:ext cx="3090392" cy="55135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" sz="1600" b="1" u="sng" dirty="0">
                <a:latin typeface="Consolas"/>
                <a:cs typeface="Calibri" panose="020F0502020204030204"/>
              </a:rPr>
              <a:t>After completing the repository creation </a:t>
            </a:r>
            <a:endParaRPr lang="en-US" sz="1600" u="sng" dirty="0">
              <a:latin typeface="Calibri" panose="020F0502020204030204"/>
              <a:cs typeface="Calibri" panose="020F0502020204030204"/>
            </a:endParaRPr>
          </a:p>
          <a:p>
            <a:r>
              <a:rPr lang="en" sz="1600" dirty="0">
                <a:latin typeface="Consolas"/>
                <a:cs typeface="Calibri" panose="020F0502020204030204"/>
              </a:rPr>
              <a:t>you must now upload all your site files,  Drag and drop your site files </a:t>
            </a:r>
          </a:p>
          <a:p>
            <a:pPr marL="0" indent="0">
              <a:buNone/>
            </a:pPr>
            <a:endParaRPr lang="en" sz="160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endParaRPr lang="en" sz="1600">
              <a:latin typeface="Consolas"/>
              <a:cs typeface="Calibri" panose="020F0502020204030204"/>
            </a:endParaRPr>
          </a:p>
          <a:p>
            <a:r>
              <a:rPr lang="en" sz="1600" dirty="0">
                <a:latin typeface="Consolas"/>
                <a:cs typeface="Calibri" panose="020F0502020204030204"/>
              </a:rPr>
              <a:t>It is the same if the files have been successfully uploaded</a:t>
            </a:r>
          </a:p>
          <a:p>
            <a:pPr marL="0" indent="0">
              <a:buNone/>
            </a:pPr>
            <a:endParaRPr lang="en" sz="1600">
              <a:latin typeface="Consolas"/>
              <a:cs typeface="Calibri" panose="020F0502020204030204"/>
            </a:endParaRPr>
          </a:p>
          <a:p>
            <a:r>
              <a:rPr lang="en" sz="1600" dirty="0">
                <a:latin typeface="Consolas"/>
                <a:cs typeface="Calibri" panose="020F0502020204030204"/>
              </a:rPr>
              <a:t>After making sure that all your files have been uploaded,</a:t>
            </a:r>
          </a:p>
          <a:p>
            <a:pPr marL="0" indent="0">
              <a:buNone/>
            </a:pPr>
            <a:r>
              <a:rPr lang="en" sz="1600" dirty="0">
                <a:latin typeface="Consolas"/>
                <a:cs typeface="Calibri" panose="020F0502020204030204"/>
              </a:rPr>
              <a:t> click on (</a:t>
            </a:r>
            <a:r>
              <a:rPr lang="en" sz="1600" dirty="0">
                <a:solidFill>
                  <a:srgbClr val="7030A0"/>
                </a:solidFill>
                <a:latin typeface="Consolas"/>
                <a:cs typeface="Calibri" panose="020F0502020204030204"/>
              </a:rPr>
              <a:t>Commit Changes</a:t>
            </a:r>
            <a:r>
              <a:rPr lang="en" sz="1600" dirty="0">
                <a:latin typeface="Consolas"/>
                <a:cs typeface="Calibri" panose="020F0502020204030204"/>
              </a:rPr>
              <a:t>)</a:t>
            </a:r>
          </a:p>
          <a:p>
            <a:pPr marL="0" indent="0">
              <a:buNone/>
            </a:pPr>
            <a:endParaRPr lang="en" sz="1600">
              <a:latin typeface="Consolas"/>
              <a:cs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C091803-41C2-48E0-9228-5148460C74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990088" y="445459"/>
            <a:ext cx="3267575" cy="595717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D97A9F3-23E4-4B8E-BD38-8C08AA69FF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380575" y="448056"/>
            <a:ext cx="2402367" cy="1883664"/>
          </a:xfrm>
          <a:prstGeom prst="rect">
            <a:avLst/>
          </a:prstGeom>
          <a:solidFill>
            <a:srgbClr val="9070E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39A73BA-713C-4649-8A2F-834D01751E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380575" y="2478024"/>
            <a:ext cx="2402367" cy="1883664"/>
          </a:xfrm>
          <a:prstGeom prst="rect">
            <a:avLst/>
          </a:prstGeom>
          <a:solidFill>
            <a:srgbClr val="9070E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6286453-137B-419B-A2F4-012C7C211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36" y="2628094"/>
            <a:ext cx="2429673" cy="18940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D63F128-A717-47EC-A567-0ACD2DBC60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380575" y="4517136"/>
            <a:ext cx="2402367" cy="1883664"/>
          </a:xfrm>
          <a:prstGeom prst="rect">
            <a:avLst/>
          </a:prstGeom>
          <a:solidFill>
            <a:srgbClr val="9070E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5CC4153-3F0D-4F4C-8F12-E8FC3FA40A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6543" y="4517136"/>
            <a:ext cx="2521610" cy="1890452"/>
          </a:xfrm>
          <a:prstGeom prst="rect">
            <a:avLst/>
          </a:prstGeom>
          <a:solidFill>
            <a:srgbClr val="365371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DF8408E7-1B0B-4486-BDE9-6DEE4296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567" y="654219"/>
            <a:ext cx="2119122" cy="1531765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2E496CC-9E4D-4AD5-9F57-316F81460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480" y="4513233"/>
            <a:ext cx="24003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5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432951-E6DC-4CFA-8FF6-DDE64E01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800" b="1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How to share your projects with team members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D6D170-D093-4DE4-990A-EB790EF1D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 rtl="0">
              <a:buNone/>
            </a:pPr>
            <a:r>
              <a:rPr lang="en" sz="2000" b="1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alibri" panose="020F0502020204030204"/>
              </a:rPr>
              <a:t>1.</a:t>
            </a:r>
            <a:r>
              <a:rPr lang="en" sz="2000" dirty="0" smtClean="0">
                <a:latin typeface="Consolas"/>
                <a:cs typeface="Calibri" panose="020F0502020204030204"/>
              </a:rPr>
              <a:t>Copy </a:t>
            </a:r>
            <a:r>
              <a:rPr lang="en" sz="2000" dirty="0">
                <a:latin typeface="Consolas"/>
                <a:cs typeface="Calibri" panose="020F0502020204030204"/>
              </a:rPr>
              <a:t>the project to your account by clicking on the Fork button This process creates an </a:t>
            </a:r>
            <a:endParaRPr lang="en" sz="2000" dirty="0" smtClean="0">
              <a:latin typeface="Consolas"/>
              <a:cs typeface="Calibri" panose="020F0502020204030204"/>
            </a:endParaRPr>
          </a:p>
          <a:p>
            <a:pPr marL="0" indent="0" algn="l" rtl="0">
              <a:buNone/>
            </a:pPr>
            <a:r>
              <a:rPr lang="en-US" sz="2000" dirty="0" smtClean="0">
                <a:latin typeface="Consolas"/>
                <a:cs typeface="Calibri" panose="020F0502020204030204"/>
              </a:rPr>
              <a:t>E</a:t>
            </a:r>
            <a:r>
              <a:rPr lang="en" sz="2000" dirty="0" smtClean="0">
                <a:latin typeface="Consolas"/>
                <a:cs typeface="Calibri" panose="020F0502020204030204"/>
              </a:rPr>
              <a:t>xact replica </a:t>
            </a:r>
            <a:r>
              <a:rPr lang="en" sz="2000" dirty="0">
                <a:latin typeface="Consolas"/>
                <a:cs typeface="Calibri" panose="020F0502020204030204"/>
              </a:rPr>
              <a:t>of the original </a:t>
            </a:r>
            <a:endParaRPr lang="en" sz="2000" dirty="0" smtClean="0">
              <a:latin typeface="Consolas"/>
              <a:cs typeface="Calibri" panose="020F0502020204030204"/>
            </a:endParaRPr>
          </a:p>
          <a:p>
            <a:pPr marL="0" indent="0" algn="l" rtl="0">
              <a:buNone/>
            </a:pPr>
            <a:r>
              <a:rPr lang="en" sz="2000" dirty="0" smtClean="0">
                <a:latin typeface="Consolas"/>
                <a:cs typeface="Calibri" panose="020F0502020204030204"/>
              </a:rPr>
              <a:t>repository </a:t>
            </a:r>
            <a:r>
              <a:rPr lang="en" sz="2000" dirty="0">
                <a:latin typeface="Consolas"/>
                <a:cs typeface="Calibri" panose="020F0502020204030204"/>
              </a:rPr>
              <a:t>on your GitHub account.</a:t>
            </a:r>
          </a:p>
          <a:p>
            <a:pPr marL="0" indent="0" algn="l" rtl="0">
              <a:buNone/>
            </a:pPr>
            <a:endParaRPr lang="en" sz="2000" dirty="0">
              <a:latin typeface="Consolas"/>
              <a:cs typeface="Calibri" panose="020F0502020204030204"/>
            </a:endParaRPr>
          </a:p>
          <a:p>
            <a:pPr marL="0" indent="0" algn="l" rtl="0">
              <a:buNone/>
            </a:pPr>
            <a:endParaRPr lang="en" sz="2000" dirty="0">
              <a:latin typeface="Consolas"/>
              <a:cs typeface="Calibri" panose="020F0502020204030204"/>
            </a:endParaRPr>
          </a:p>
          <a:p>
            <a:pPr marL="0" indent="0" algn="l" rtl="0">
              <a:buNone/>
            </a:pPr>
            <a:r>
              <a:rPr lang="en" sz="2000" b="1" dirty="0">
                <a:solidFill>
                  <a:schemeClr val="accent5">
                    <a:lumMod val="75000"/>
                  </a:schemeClr>
                </a:solidFill>
                <a:latin typeface="Consolas"/>
                <a:cs typeface="Calibri" panose="020F0502020204030204"/>
              </a:rPr>
              <a:t>2. </a:t>
            </a:r>
            <a:r>
              <a:rPr lang="en" sz="2000" dirty="0">
                <a:latin typeface="Consolas"/>
                <a:cs typeface="Calibri" panose="020F0502020204030204"/>
              </a:rPr>
              <a:t>After that, clone this new repository on your local machine. Enter the directory you </a:t>
            </a:r>
            <a:r>
              <a:rPr lang="en" sz="2000" dirty="0" smtClean="0">
                <a:latin typeface="Consolas"/>
                <a:cs typeface="Calibri" panose="020F0502020204030204"/>
              </a:rPr>
              <a:t>want</a:t>
            </a:r>
          </a:p>
          <a:p>
            <a:pPr marL="0" indent="0" algn="l" rtl="0">
              <a:buNone/>
            </a:pPr>
            <a:r>
              <a:rPr lang="en" sz="2000" dirty="0" smtClean="0">
                <a:latin typeface="Consolas"/>
                <a:cs typeface="Calibri" panose="020F0502020204030204"/>
              </a:rPr>
              <a:t> </a:t>
            </a:r>
            <a:r>
              <a:rPr lang="en" sz="2000" dirty="0">
                <a:latin typeface="Consolas"/>
                <a:cs typeface="Calibri" panose="020F0502020204030204"/>
              </a:rPr>
              <a:t>to clone the folder to </a:t>
            </a:r>
            <a:endParaRPr lang="en" sz="2000" dirty="0" smtClean="0">
              <a:latin typeface="Consolas"/>
              <a:cs typeface="Calibri" panose="020F0502020204030204"/>
            </a:endParaRPr>
          </a:p>
          <a:p>
            <a:pPr marL="0" indent="0" algn="l" rtl="0">
              <a:buNone/>
            </a:pPr>
            <a:r>
              <a:rPr lang="en" sz="2000" dirty="0" smtClean="0">
                <a:latin typeface="Consolas"/>
                <a:cs typeface="Calibri" panose="020F0502020204030204"/>
              </a:rPr>
              <a:t>(</a:t>
            </a:r>
            <a:r>
              <a:rPr lang="en" sz="2000" dirty="0">
                <a:latin typeface="Consolas"/>
                <a:cs typeface="Calibri" panose="020F0502020204030204"/>
              </a:rPr>
              <a:t>cd path / to / folder) </a:t>
            </a:r>
            <a:endParaRPr lang="en" sz="2000" dirty="0" smtClean="0">
              <a:latin typeface="Consolas"/>
              <a:cs typeface="Calibri" panose="020F0502020204030204"/>
            </a:endParaRPr>
          </a:p>
          <a:p>
            <a:pPr marL="0" indent="0" algn="l" rtl="0">
              <a:buNone/>
            </a:pPr>
            <a:r>
              <a:rPr lang="en" sz="2000" dirty="0" smtClean="0">
                <a:latin typeface="Consolas"/>
                <a:cs typeface="Calibri" panose="020F0502020204030204"/>
              </a:rPr>
              <a:t>and </a:t>
            </a:r>
            <a:r>
              <a:rPr lang="en" sz="2000" dirty="0">
                <a:latin typeface="Consolas"/>
                <a:cs typeface="Calibri" panose="020F0502020204030204"/>
              </a:rPr>
              <a:t>run the command git </a:t>
            </a:r>
            <a:r>
              <a:rPr lang="en" sz="2000" dirty="0" smtClean="0">
                <a:latin typeface="Consolas"/>
                <a:cs typeface="Calibri" panose="020F0502020204030204"/>
              </a:rPr>
              <a:t>clone</a:t>
            </a:r>
          </a:p>
          <a:p>
            <a:pPr marL="0" indent="0" algn="l" rtl="0">
              <a:buNone/>
            </a:pPr>
            <a:r>
              <a:rPr lang="en" sz="2000" dirty="0" smtClean="0">
                <a:latin typeface="Consolas"/>
                <a:cs typeface="Calibri" panose="020F0502020204030204"/>
              </a:rPr>
              <a:t> </a:t>
            </a:r>
            <a:r>
              <a:rPr lang="en" sz="2000" dirty="0">
                <a:latin typeface="Consolas"/>
                <a:cs typeface="Calibri" panose="020F0502020204030204"/>
              </a:rPr>
              <a:t>followed </a:t>
            </a:r>
            <a:r>
              <a:rPr lang="en" sz="2000" dirty="0" smtClean="0">
                <a:latin typeface="Consolas"/>
                <a:cs typeface="Calibri" panose="020F0502020204030204"/>
              </a:rPr>
              <a:t>by </a:t>
            </a:r>
            <a:r>
              <a:rPr lang="en" sz="2000" dirty="0">
                <a:latin typeface="Consolas"/>
                <a:cs typeface="Calibri" panose="020F0502020204030204"/>
              </a:rPr>
              <a:t>the repository address</a:t>
            </a:r>
          </a:p>
          <a:p>
            <a:pPr marL="0" indent="0" algn="l" rtl="0">
              <a:buNone/>
            </a:pPr>
            <a:endParaRPr lang="en" sz="2000" dirty="0">
              <a:latin typeface="Consolas"/>
              <a:cs typeface="Calibri" panose="020F0502020204030204"/>
            </a:endParaRPr>
          </a:p>
          <a:p>
            <a:pPr marL="0" indent="0" algn="l" rtl="0">
              <a:buNone/>
            </a:pPr>
            <a:endParaRPr lang="en" sz="2000" dirty="0">
              <a:latin typeface="Consolas"/>
              <a:cs typeface="Calibri" panose="020F0502020204030204"/>
            </a:endParaRPr>
          </a:p>
          <a:p>
            <a:pPr marL="0" indent="0" algn="l" rtl="0">
              <a:buNone/>
            </a:pPr>
            <a:endParaRPr lang="en" sz="2000" dirty="0">
              <a:latin typeface="Consolas"/>
              <a:cs typeface="Calibri" panose="020F0502020204030204"/>
            </a:endParaRPr>
          </a:p>
          <a:p>
            <a:pPr marL="0" indent="0" algn="l" rtl="0">
              <a:buNone/>
            </a:pPr>
            <a:endParaRPr lang="en" sz="2000" dirty="0">
              <a:latin typeface="Consolas"/>
              <a:cs typeface="Calibri" panose="020F0502020204030204"/>
            </a:endParaRPr>
          </a:p>
          <a:p>
            <a:pPr marL="0" indent="0" algn="l" rtl="0">
              <a:buNone/>
            </a:pPr>
            <a:endParaRPr lang="en" sz="2000" dirty="0">
              <a:latin typeface="Consolas"/>
              <a:cs typeface="Calibri" panose="020F0502020204030204"/>
            </a:endParaRPr>
          </a:p>
          <a:p>
            <a:pPr marL="0" indent="0" algn="l" rtl="0">
              <a:buNone/>
            </a:pPr>
            <a:endParaRPr lang="en" sz="2000" dirty="0">
              <a:latin typeface="Consolas"/>
              <a:cs typeface="Calibri" panose="020F0502020204030204"/>
            </a:endParaRPr>
          </a:p>
        </p:txBody>
      </p:sp>
      <p:pic>
        <p:nvPicPr>
          <p:cNvPr id="6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4AF740F-EBAA-4D52-8930-556A7248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071" y="2239973"/>
            <a:ext cx="3332385" cy="1324131"/>
          </a:xfrm>
          <a:prstGeom prst="rect">
            <a:avLst/>
          </a:prstGeom>
        </p:spPr>
      </p:pic>
      <p:pic>
        <p:nvPicPr>
          <p:cNvPr id="7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070E7B8-DB31-4EDC-91CB-981244E0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46" y="4437112"/>
            <a:ext cx="3407433" cy="160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3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BA9095-8122-4142-806C-A4339A3B1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01" y="1359799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you have obtained this copy, enter the changes you want and save those 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r>
              <a:rPr lang="e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.Let's submit your changes to the staging area</a:t>
            </a:r>
          </a:p>
          <a:p>
            <a:pPr marL="0" indent="0" algn="l" rtl="0">
              <a:buNone/>
            </a:pPr>
            <a:r>
              <a:rPr lang="e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git add .)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make </a:t>
            </a:r>
            <a:r>
              <a:rPr lang="e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git commit )</a:t>
            </a:r>
          </a:p>
          <a:p>
            <a:pPr marL="0" indent="0" algn="l" rtl="0">
              <a:buNone/>
            </a:pPr>
            <a:r>
              <a:rPr lang="e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Submit these changes to the repository </a:t>
            </a:r>
          </a:p>
          <a:p>
            <a:pPr marL="0" indent="0" algn="l" rtl="0">
              <a:buNone/>
            </a:pPr>
            <a:r>
              <a:rPr lang="e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(git push origin master)</a:t>
            </a:r>
          </a:p>
          <a:p>
            <a:pPr marL="0" indent="0" algn="l" rtl="0"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 Returning to the personal repository page on GitHub, we will see the date of the last update of the modified files and a description of it.</a:t>
            </a:r>
          </a:p>
          <a:p>
            <a:pPr marL="0" indent="0" algn="l" rtl="0">
              <a:buNone/>
            </a:pPr>
            <a:endParaRPr lang="e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61698E46-1A12-40F0-9607-38AE65038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509120"/>
            <a:ext cx="4896355" cy="17773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3567" y="659678"/>
            <a:ext cx="74166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" sz="2800" b="1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How to share your projects with team members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206433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73CFCC-8D1A-4A03-93F1-2464857F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How to share your projects with team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F7F7A1-7058-4F6D-A32C-19B182A5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Create Pull request button, add any comments you want to the request, and then click the Send pull request button:</a:t>
            </a:r>
          </a:p>
          <a:p>
            <a:pPr marL="0" indent="0" algn="l" rtl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409E209-0039-49E8-A60A-F89A05BB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10331"/>
            <a:ext cx="5544616" cy="31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9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firstly ,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is not the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Github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(:</a:t>
            </a:r>
            <a:endParaRPr lang="ar-E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098" name="Picture 2" descr="C:\Users\10\Desktop\git tet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" y="1556792"/>
            <a:ext cx="9136541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530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70E85A-BDAC-4AC7-9961-40ACCD20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 rtl="0">
              <a:buNone/>
            </a:pPr>
            <a:r>
              <a:rPr lang="en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The project owner will receive a message regarding the changes you have made, and if they are accepted, you will receive a notification of them and your changes will appear on the original warehouse:</a:t>
            </a: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977355F-C872-41C3-8246-D590F864D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429000"/>
            <a:ext cx="4977441" cy="27878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1560" y="692695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" sz="2800" b="1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How to share your projects with team members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1128137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advantages and disadvantages of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Github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algn="l" rtl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distributed VCS that can be used offline.</a:t>
            </a:r>
          </a:p>
          <a:p>
            <a:pPr algn="l" rtl="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Git's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ubiquitous that most other developers have familiarity with it, a lot of open source projects are hosted on GitHub, so it's a great place to find and contribute to those projects.</a:t>
            </a:r>
          </a:p>
          <a:p>
            <a:pPr algn="l"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also incorporates 3rd party integrations (such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tracking and continuous integration) to make workflows easier.</a:t>
            </a:r>
          </a:p>
          <a:p>
            <a:pPr marL="0" indent="0" algn="l" rtl="0"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disadvantage with both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GitHub is that they both have a fairly steep learning curve.</a:t>
            </a:r>
          </a:p>
          <a:p>
            <a:pPr algn="l" rtl="0"/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1-What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is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?</a:t>
            </a:r>
            <a:endParaRPr lang="ar-E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free and open source distributed version control system designed to handle everything from small to very large projects with speed and efficiency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 algn="l" rtl="0">
              <a:buFont typeface="Wingdings" pitchFamily="2" charset="2"/>
              <a:buChar char="Ø"/>
            </a:pPr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10\Desktop\git tet\G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016"/>
            <a:ext cx="9143999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2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SETUP &amp; INIT</a:t>
            </a:r>
            <a:endParaRPr lang="ar-E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768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user information used across all local repositories.</a:t>
            </a:r>
          </a:p>
          <a:p>
            <a:pPr marL="0" indent="0" algn="l" rtl="0">
              <a:buNone/>
            </a:pPr>
            <a:endParaRPr lang="ar-E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20354"/>
              </p:ext>
            </p:extLst>
          </p:nvPr>
        </p:nvGraphicFramePr>
        <p:xfrm>
          <a:off x="539552" y="2204864"/>
          <a:ext cx="7632848" cy="3816423"/>
        </p:xfrm>
        <a:graphic>
          <a:graphicData uri="http://schemas.openxmlformats.org/drawingml/2006/table">
            <a:tbl>
              <a:tblPr rtl="1" firstRow="1" bandRow="1">
                <a:tableStyleId>{10A1B5D5-9B99-4C35-A422-299274C87663}</a:tableStyleId>
              </a:tblPr>
              <a:tblGrid>
                <a:gridCol w="7632848"/>
              </a:tblGrid>
              <a:tr h="1272141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--global user.name “[</a:t>
                      </a:r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]”</a:t>
                      </a:r>
                      <a:endParaRPr lang="ar-EG" sz="20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a name that is identifiable for credit when review version history</a:t>
                      </a:r>
                      <a:endParaRPr lang="ar-EG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72141"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--global </a:t>
                      </a:r>
                      <a:r>
                        <a:rPr lang="en-US" sz="24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user.email</a:t>
                      </a:r>
                      <a:r>
                        <a:rPr lang="en-US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“[valid-email]”</a:t>
                      </a:r>
                      <a:endParaRPr lang="ar-EG" sz="24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an email address that will be associated with each history marker</a:t>
                      </a:r>
                      <a:endParaRPr lang="ar-EG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72141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</a:t>
                      </a:r>
                      <a:endParaRPr lang="ar-EG" sz="20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initialize an existing directory as a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repository</a:t>
                      </a:r>
                      <a:endParaRPr lang="ar-EG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STAGE &amp;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SNAPSHOT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snapshots and the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staging area</a:t>
            </a:r>
            <a:endParaRPr lang="ar-E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410884"/>
              </p:ext>
            </p:extLst>
          </p:nvPr>
        </p:nvGraphicFramePr>
        <p:xfrm>
          <a:off x="539552" y="2204864"/>
          <a:ext cx="8229600" cy="4278248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8229600"/>
              </a:tblGrid>
              <a:tr h="773048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status</a:t>
                      </a:r>
                      <a:endParaRPr lang="ar-EG" sz="20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 modified files in working directory, staged for your next commit</a:t>
                      </a:r>
                      <a:endParaRPr lang="ar-EG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add [file]</a:t>
                      </a:r>
                      <a:endParaRPr lang="ar-EG" sz="20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 file as it looks now to your next commit (stage)</a:t>
                      </a:r>
                      <a:endParaRPr lang="ar-EG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reset [file]</a:t>
                      </a:r>
                      <a:endParaRPr lang="ar-EG" sz="20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unstage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file while retaining the changes in working directory</a:t>
                      </a:r>
                      <a:endParaRPr lang="ar-EG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diff</a:t>
                      </a:r>
                      <a:endParaRPr lang="ar-EG" sz="20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 of what is changed but not staged</a:t>
                      </a:r>
                      <a:endParaRPr lang="ar-EG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diff –staged</a:t>
                      </a:r>
                      <a:endParaRPr lang="ar-EG" sz="20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 of what is staged but not yet committed</a:t>
                      </a:r>
                      <a:endParaRPr lang="ar-EG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fr-FR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commit -m “[descriptive message]”</a:t>
                      </a:r>
                      <a:endParaRPr lang="ar-EG" sz="20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commit your staged content as a new commit snapshot</a:t>
                      </a:r>
                      <a:endParaRPr lang="ar-EG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93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BRANCH &amp; MERGE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Isolating work in branches, changing context, and integrating changes</a:t>
            </a:r>
            <a:endParaRPr lang="ar-E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41937"/>
              </p:ext>
            </p:extLst>
          </p:nvPr>
        </p:nvGraphicFramePr>
        <p:xfrm>
          <a:off x="539552" y="2492896"/>
          <a:ext cx="7776864" cy="374441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7776864"/>
              </a:tblGrid>
              <a:tr h="1037605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branch</a:t>
                      </a:r>
                      <a:endParaRPr lang="ar-EG" sz="20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your branches. a * will appear next to the currently active branch</a:t>
                      </a:r>
                      <a:endParaRPr lang="ar-EG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37605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checkout</a:t>
                      </a:r>
                      <a:endParaRPr lang="ar-EG" sz="20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 to another branch and check it out into your working directory</a:t>
                      </a:r>
                      <a:endParaRPr lang="ar-EG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34603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merge [branch]</a:t>
                      </a:r>
                      <a:endParaRPr lang="ar-EG" sz="20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 the specified branch’s history into the current one</a:t>
                      </a:r>
                      <a:endParaRPr lang="ar-EG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34603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</a:t>
                      </a:r>
                      <a:endParaRPr lang="ar-EG" sz="20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 all commits in the current branch’s history</a:t>
                      </a:r>
                      <a:endParaRPr lang="ar-EG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22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SHARE &amp; UPDATE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Retrieving updates from another repository and updating local repos</a:t>
            </a:r>
            <a:endParaRPr lang="ar-E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162033"/>
              </p:ext>
            </p:extLst>
          </p:nvPr>
        </p:nvGraphicFramePr>
        <p:xfrm>
          <a:off x="539552" y="2276872"/>
          <a:ext cx="8229600" cy="3452232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8229600"/>
              </a:tblGrid>
              <a:tr h="863058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remote add [alias] [</a:t>
                      </a:r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ar-EG" sz="20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URL as an alias</a:t>
                      </a:r>
                      <a:endParaRPr lang="ar-EG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63058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merge [alias]/[branch]</a:t>
                      </a:r>
                      <a:endParaRPr lang="ar-EG" sz="20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 a remote branch into your current branch to bring it up to date</a:t>
                      </a:r>
                      <a:endParaRPr lang="ar-EG" sz="20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63058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push [alias] [branch]</a:t>
                      </a:r>
                      <a:endParaRPr lang="ar-EG" sz="20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Transmit local branch commits to the remote repository branch</a:t>
                      </a:r>
                      <a:endParaRPr lang="ar-EG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63058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pull</a:t>
                      </a:r>
                      <a:endParaRPr lang="ar-EG" sz="20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fetch and merge any commits from the tracking remote branch</a:t>
                      </a:r>
                      <a:endParaRPr lang="ar-EG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66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776" y="332656"/>
            <a:ext cx="7772400" cy="121917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2-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What Is GitHub?</a:t>
            </a:r>
            <a:endParaRPr lang="ar-E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1484784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repository hosting service for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command line tool, GitHub provides a web-based graphical interface that works on top of GIT. It can also be treated as a social platform to share knowledge and work.</a:t>
            </a:r>
          </a:p>
          <a:p>
            <a:pPr algn="l" rtl="0"/>
            <a:endParaRPr lang="ar-EG" sz="2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3016"/>
            <a:ext cx="525658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77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Briefly… </a:t>
            </a:r>
            <a:endParaRPr lang="ar-E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ar-EG" dirty="0"/>
          </a:p>
        </p:txBody>
      </p:sp>
      <p:pic>
        <p:nvPicPr>
          <p:cNvPr id="5122" name="Picture 2" descr="C:\Users\10\Desktop\git tet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52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98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208</TotalTime>
  <Words>690</Words>
  <Application>Microsoft Office PowerPoint</Application>
  <PresentationFormat>On-screen Show (4:3)</PresentationFormat>
  <Paragraphs>123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Git and GitHub </vt:lpstr>
      <vt:lpstr>firstly ,Git is not the Github (:</vt:lpstr>
      <vt:lpstr>1-What is Git ?</vt:lpstr>
      <vt:lpstr>SETUP &amp; INIT</vt:lpstr>
      <vt:lpstr>STAGE &amp; SNAPSHOT Working with snapshots and the Git staging area</vt:lpstr>
      <vt:lpstr>BRANCH &amp; MERGE Isolating work in branches, changing context, and integrating changes</vt:lpstr>
      <vt:lpstr>SHARE &amp; UPDATE Retrieving updates from another repository and updating local repos</vt:lpstr>
      <vt:lpstr>2- What Is GitHub?</vt:lpstr>
      <vt:lpstr>Briefly… </vt:lpstr>
      <vt:lpstr> What's about GitHub?</vt:lpstr>
      <vt:lpstr>PowerPoint Presentation</vt:lpstr>
      <vt:lpstr>Understanding Github Workflow</vt:lpstr>
      <vt:lpstr>How to create an account on GitHub </vt:lpstr>
      <vt:lpstr>PowerPoint Presentation</vt:lpstr>
      <vt:lpstr>PowerPoint Presentation</vt:lpstr>
      <vt:lpstr>How to upload your project and files from git to GitHub</vt:lpstr>
      <vt:lpstr>How to share your projects with team members</vt:lpstr>
      <vt:lpstr>PowerPoint Presentation</vt:lpstr>
      <vt:lpstr>How to share your projects with team members</vt:lpstr>
      <vt:lpstr>PowerPoint Presentation</vt:lpstr>
      <vt:lpstr>advantages and disadvantages of Git and Github?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IT Solution</dc:creator>
  <cp:lastModifiedBy>IT Solution</cp:lastModifiedBy>
  <cp:revision>13</cp:revision>
  <dcterms:created xsi:type="dcterms:W3CDTF">2020-08-25T17:50:38Z</dcterms:created>
  <dcterms:modified xsi:type="dcterms:W3CDTF">2020-08-25T21:18:48Z</dcterms:modified>
</cp:coreProperties>
</file>