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0A34B3A-86D5-4B0F-8C7C-F89023D25FD0}" type="datetimeFigureOut">
              <a:rPr lang="en-US" smtClean="0"/>
              <a:t>9/8/2025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ABF013F-8AF8-4665-93E0-E406181ECCA9}" type="slidenum">
              <a:rPr lang="en-US" smtClean="0"/>
              <a:t>‹#›</a:t>
            </a:fld>
            <a:endParaRPr lang="en-US"/>
          </a:p>
        </p:txBody>
      </p:sp>
    </p:spTree>
    <p:extLst>
      <p:ext uri="{BB962C8B-B14F-4D97-AF65-F5344CB8AC3E}">
        <p14:creationId xmlns:p14="http://schemas.microsoft.com/office/powerpoint/2010/main" val="447053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A34B3A-86D5-4B0F-8C7C-F89023D25FD0}"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F013F-8AF8-4665-93E0-E406181ECCA9}" type="slidenum">
              <a:rPr lang="en-US" smtClean="0"/>
              <a:t>‹#›</a:t>
            </a:fld>
            <a:endParaRPr lang="en-US"/>
          </a:p>
        </p:txBody>
      </p:sp>
    </p:spTree>
    <p:extLst>
      <p:ext uri="{BB962C8B-B14F-4D97-AF65-F5344CB8AC3E}">
        <p14:creationId xmlns:p14="http://schemas.microsoft.com/office/powerpoint/2010/main" val="2419382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0A34B3A-86D5-4B0F-8C7C-F89023D25FD0}" type="datetimeFigureOut">
              <a:rPr lang="en-US" smtClean="0"/>
              <a:t>9/8/2025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ABF013F-8AF8-4665-93E0-E406181ECCA9}" type="slidenum">
              <a:rPr lang="en-US" smtClean="0"/>
              <a:t>‹#›</a:t>
            </a:fld>
            <a:endParaRPr lang="en-US"/>
          </a:p>
        </p:txBody>
      </p:sp>
    </p:spTree>
    <p:extLst>
      <p:ext uri="{BB962C8B-B14F-4D97-AF65-F5344CB8AC3E}">
        <p14:creationId xmlns:p14="http://schemas.microsoft.com/office/powerpoint/2010/main" val="2486837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0A34B3A-86D5-4B0F-8C7C-F89023D25FD0}" type="datetimeFigureOut">
              <a:rPr lang="en-US" smtClean="0"/>
              <a:t>9/8/2025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ABF013F-8AF8-4665-93E0-E406181ECCA9}"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20812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0A34B3A-86D5-4B0F-8C7C-F89023D25FD0}" type="datetimeFigureOut">
              <a:rPr lang="en-US" smtClean="0"/>
              <a:t>9/8/2025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ABF013F-8AF8-4665-93E0-E406181ECCA9}" type="slidenum">
              <a:rPr lang="en-US" smtClean="0"/>
              <a:t>‹#›</a:t>
            </a:fld>
            <a:endParaRPr lang="en-US"/>
          </a:p>
        </p:txBody>
      </p:sp>
    </p:spTree>
    <p:extLst>
      <p:ext uri="{BB962C8B-B14F-4D97-AF65-F5344CB8AC3E}">
        <p14:creationId xmlns:p14="http://schemas.microsoft.com/office/powerpoint/2010/main" val="1669978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0A34B3A-86D5-4B0F-8C7C-F89023D25FD0}" type="datetimeFigureOut">
              <a:rPr lang="en-US" smtClean="0"/>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F013F-8AF8-4665-93E0-E406181ECCA9}" type="slidenum">
              <a:rPr lang="en-US" smtClean="0"/>
              <a:t>‹#›</a:t>
            </a:fld>
            <a:endParaRPr lang="en-US"/>
          </a:p>
        </p:txBody>
      </p:sp>
    </p:spTree>
    <p:extLst>
      <p:ext uri="{BB962C8B-B14F-4D97-AF65-F5344CB8AC3E}">
        <p14:creationId xmlns:p14="http://schemas.microsoft.com/office/powerpoint/2010/main" val="1185234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0A34B3A-86D5-4B0F-8C7C-F89023D25FD0}" type="datetimeFigureOut">
              <a:rPr lang="en-US" smtClean="0"/>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F013F-8AF8-4665-93E0-E406181ECCA9}" type="slidenum">
              <a:rPr lang="en-US" smtClean="0"/>
              <a:t>‹#›</a:t>
            </a:fld>
            <a:endParaRPr lang="en-US"/>
          </a:p>
        </p:txBody>
      </p:sp>
    </p:spTree>
    <p:extLst>
      <p:ext uri="{BB962C8B-B14F-4D97-AF65-F5344CB8AC3E}">
        <p14:creationId xmlns:p14="http://schemas.microsoft.com/office/powerpoint/2010/main" val="4115120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34B3A-86D5-4B0F-8C7C-F89023D25FD0}"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F013F-8AF8-4665-93E0-E406181ECCA9}" type="slidenum">
              <a:rPr lang="en-US" smtClean="0"/>
              <a:t>‹#›</a:t>
            </a:fld>
            <a:endParaRPr lang="en-US"/>
          </a:p>
        </p:txBody>
      </p:sp>
    </p:spTree>
    <p:extLst>
      <p:ext uri="{BB962C8B-B14F-4D97-AF65-F5344CB8AC3E}">
        <p14:creationId xmlns:p14="http://schemas.microsoft.com/office/powerpoint/2010/main" val="1225838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0A34B3A-86D5-4B0F-8C7C-F89023D25FD0}" type="datetimeFigureOut">
              <a:rPr lang="en-US" smtClean="0"/>
              <a:t>9/8/2025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ABF013F-8AF8-4665-93E0-E406181ECCA9}" type="slidenum">
              <a:rPr lang="en-US" smtClean="0"/>
              <a:t>‹#›</a:t>
            </a:fld>
            <a:endParaRPr lang="en-US"/>
          </a:p>
        </p:txBody>
      </p:sp>
    </p:spTree>
    <p:extLst>
      <p:ext uri="{BB962C8B-B14F-4D97-AF65-F5344CB8AC3E}">
        <p14:creationId xmlns:p14="http://schemas.microsoft.com/office/powerpoint/2010/main" val="321643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34B3A-86D5-4B0F-8C7C-F89023D25FD0}"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F013F-8AF8-4665-93E0-E406181ECCA9}" type="slidenum">
              <a:rPr lang="en-US" smtClean="0"/>
              <a:t>‹#›</a:t>
            </a:fld>
            <a:endParaRPr lang="en-US"/>
          </a:p>
        </p:txBody>
      </p:sp>
    </p:spTree>
    <p:extLst>
      <p:ext uri="{BB962C8B-B14F-4D97-AF65-F5344CB8AC3E}">
        <p14:creationId xmlns:p14="http://schemas.microsoft.com/office/powerpoint/2010/main" val="131180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0A34B3A-86D5-4B0F-8C7C-F89023D25FD0}" type="datetimeFigureOut">
              <a:rPr lang="en-US" smtClean="0"/>
              <a:t>9/8/2025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ABF013F-8AF8-4665-93E0-E406181ECCA9}" type="slidenum">
              <a:rPr lang="en-US" smtClean="0"/>
              <a:t>‹#›</a:t>
            </a:fld>
            <a:endParaRPr lang="en-US"/>
          </a:p>
        </p:txBody>
      </p:sp>
    </p:spTree>
    <p:extLst>
      <p:ext uri="{BB962C8B-B14F-4D97-AF65-F5344CB8AC3E}">
        <p14:creationId xmlns:p14="http://schemas.microsoft.com/office/powerpoint/2010/main" val="299617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A34B3A-86D5-4B0F-8C7C-F89023D25FD0}"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F013F-8AF8-4665-93E0-E406181ECCA9}" type="slidenum">
              <a:rPr lang="en-US" smtClean="0"/>
              <a:t>‹#›</a:t>
            </a:fld>
            <a:endParaRPr lang="en-US"/>
          </a:p>
        </p:txBody>
      </p:sp>
    </p:spTree>
    <p:extLst>
      <p:ext uri="{BB962C8B-B14F-4D97-AF65-F5344CB8AC3E}">
        <p14:creationId xmlns:p14="http://schemas.microsoft.com/office/powerpoint/2010/main" val="3659534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A34B3A-86D5-4B0F-8C7C-F89023D25FD0}" type="datetimeFigureOut">
              <a:rPr lang="en-US" smtClean="0"/>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BF013F-8AF8-4665-93E0-E406181ECCA9}" type="slidenum">
              <a:rPr lang="en-US" smtClean="0"/>
              <a:t>‹#›</a:t>
            </a:fld>
            <a:endParaRPr lang="en-US"/>
          </a:p>
        </p:txBody>
      </p:sp>
    </p:spTree>
    <p:extLst>
      <p:ext uri="{BB962C8B-B14F-4D97-AF65-F5344CB8AC3E}">
        <p14:creationId xmlns:p14="http://schemas.microsoft.com/office/powerpoint/2010/main" val="3936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A34B3A-86D5-4B0F-8C7C-F89023D25FD0}" type="datetimeFigureOut">
              <a:rPr lang="en-US" smtClean="0"/>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F013F-8AF8-4665-93E0-E406181ECCA9}" type="slidenum">
              <a:rPr lang="en-US" smtClean="0"/>
              <a:t>‹#›</a:t>
            </a:fld>
            <a:endParaRPr lang="en-US"/>
          </a:p>
        </p:txBody>
      </p:sp>
    </p:spTree>
    <p:extLst>
      <p:ext uri="{BB962C8B-B14F-4D97-AF65-F5344CB8AC3E}">
        <p14:creationId xmlns:p14="http://schemas.microsoft.com/office/powerpoint/2010/main" val="4196478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34B3A-86D5-4B0F-8C7C-F89023D25FD0}" type="datetimeFigureOut">
              <a:rPr lang="en-US" smtClean="0"/>
              <a:t>9/8/2025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BF013F-8AF8-4665-93E0-E406181ECCA9}" type="slidenum">
              <a:rPr lang="en-US" smtClean="0"/>
              <a:t>‹#›</a:t>
            </a:fld>
            <a:endParaRPr lang="en-US"/>
          </a:p>
        </p:txBody>
      </p:sp>
    </p:spTree>
    <p:extLst>
      <p:ext uri="{BB962C8B-B14F-4D97-AF65-F5344CB8AC3E}">
        <p14:creationId xmlns:p14="http://schemas.microsoft.com/office/powerpoint/2010/main" val="2104223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A34B3A-86D5-4B0F-8C7C-F89023D25FD0}"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F013F-8AF8-4665-93E0-E406181ECCA9}" type="slidenum">
              <a:rPr lang="en-US" smtClean="0"/>
              <a:t>‹#›</a:t>
            </a:fld>
            <a:endParaRPr lang="en-US"/>
          </a:p>
        </p:txBody>
      </p:sp>
    </p:spTree>
    <p:extLst>
      <p:ext uri="{BB962C8B-B14F-4D97-AF65-F5344CB8AC3E}">
        <p14:creationId xmlns:p14="http://schemas.microsoft.com/office/powerpoint/2010/main" val="206954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A34B3A-86D5-4B0F-8C7C-F89023D25FD0}"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F013F-8AF8-4665-93E0-E406181ECCA9}" type="slidenum">
              <a:rPr lang="en-US" smtClean="0"/>
              <a:t>‹#›</a:t>
            </a:fld>
            <a:endParaRPr lang="en-US"/>
          </a:p>
        </p:txBody>
      </p:sp>
    </p:spTree>
    <p:extLst>
      <p:ext uri="{BB962C8B-B14F-4D97-AF65-F5344CB8AC3E}">
        <p14:creationId xmlns:p14="http://schemas.microsoft.com/office/powerpoint/2010/main" val="640947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0A34B3A-86D5-4B0F-8C7C-F89023D25FD0}" type="datetimeFigureOut">
              <a:rPr lang="en-US" smtClean="0"/>
              <a:t>9/8/2025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BF013F-8AF8-4665-93E0-E406181ECCA9}" type="slidenum">
              <a:rPr lang="en-US" smtClean="0"/>
              <a:t>‹#›</a:t>
            </a:fld>
            <a:endParaRPr lang="en-US"/>
          </a:p>
        </p:txBody>
      </p:sp>
    </p:spTree>
    <p:extLst>
      <p:ext uri="{BB962C8B-B14F-4D97-AF65-F5344CB8AC3E}">
        <p14:creationId xmlns:p14="http://schemas.microsoft.com/office/powerpoint/2010/main" val="217754842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58C2B-CFD8-3BCA-D223-809F87981557}"/>
              </a:ext>
            </a:extLst>
          </p:cNvPr>
          <p:cNvSpPr>
            <a:spLocks noGrp="1"/>
          </p:cNvSpPr>
          <p:nvPr>
            <p:ph type="ctrTitle"/>
          </p:nvPr>
        </p:nvSpPr>
        <p:spPr/>
        <p:txBody>
          <a:bodyPr/>
          <a:lstStyle/>
          <a:p>
            <a:r>
              <a:rPr lang="en-US" dirty="0"/>
              <a:t>Phishing Attacks and Social Engineering</a:t>
            </a:r>
          </a:p>
        </p:txBody>
      </p:sp>
      <p:sp>
        <p:nvSpPr>
          <p:cNvPr id="3" name="Subtitle 2">
            <a:extLst>
              <a:ext uri="{FF2B5EF4-FFF2-40B4-BE49-F238E27FC236}">
                <a16:creationId xmlns:a16="http://schemas.microsoft.com/office/drawing/2014/main" id="{E119E3BB-ACFF-866A-D0E8-1FC6D7F1F21B}"/>
              </a:ext>
            </a:extLst>
          </p:cNvPr>
          <p:cNvSpPr>
            <a:spLocks noGrp="1"/>
          </p:cNvSpPr>
          <p:nvPr>
            <p:ph type="subTitle" idx="1"/>
          </p:nvPr>
        </p:nvSpPr>
        <p:spPr/>
        <p:txBody>
          <a:bodyPr/>
          <a:lstStyle/>
          <a:p>
            <a:r>
              <a:rPr lang="en-US" dirty="0"/>
              <a:t>Sara Hisham</a:t>
            </a:r>
          </a:p>
        </p:txBody>
      </p:sp>
    </p:spTree>
    <p:extLst>
      <p:ext uri="{BB962C8B-B14F-4D97-AF65-F5344CB8AC3E}">
        <p14:creationId xmlns:p14="http://schemas.microsoft.com/office/powerpoint/2010/main" val="2386042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95356-1FFC-E390-01DF-B404A6A02236}"/>
              </a:ext>
            </a:extLst>
          </p:cNvPr>
          <p:cNvSpPr>
            <a:spLocks noGrp="1"/>
          </p:cNvSpPr>
          <p:nvPr>
            <p:ph type="title"/>
          </p:nvPr>
        </p:nvSpPr>
        <p:spPr/>
        <p:txBody>
          <a:bodyPr/>
          <a:lstStyle/>
          <a:p>
            <a:r>
              <a:rPr lang="en-US" dirty="0"/>
              <a:t>What is social engineering?</a:t>
            </a:r>
          </a:p>
        </p:txBody>
      </p:sp>
      <p:sp>
        <p:nvSpPr>
          <p:cNvPr id="3" name="Content Placeholder 2">
            <a:extLst>
              <a:ext uri="{FF2B5EF4-FFF2-40B4-BE49-F238E27FC236}">
                <a16:creationId xmlns:a16="http://schemas.microsoft.com/office/drawing/2014/main" id="{0EDB3D8C-12DF-557C-C3E1-3C316F6AEC4D}"/>
              </a:ext>
            </a:extLst>
          </p:cNvPr>
          <p:cNvSpPr>
            <a:spLocks noGrp="1"/>
          </p:cNvSpPr>
          <p:nvPr>
            <p:ph idx="1"/>
          </p:nvPr>
        </p:nvSpPr>
        <p:spPr/>
        <p:txBody>
          <a:bodyPr/>
          <a:lstStyle/>
          <a:p>
            <a:r>
              <a:rPr lang="en-US" dirty="0"/>
              <a:t>Social Engineering is the art of manipulation, used by attackers usually targeting employees in a company or even a normal computer user, to get the information they want or even to click on a link which is actually suspicious. That method is used to use a person’s emotions to trick him into confessing about confidential company’s data or secrets where also the forbidden can be exposed! Example: If an employee agreed in his contract with the company to not expose its data or procedures and policies to anybody. </a:t>
            </a:r>
          </a:p>
        </p:txBody>
      </p:sp>
    </p:spTree>
    <p:extLst>
      <p:ext uri="{BB962C8B-B14F-4D97-AF65-F5344CB8AC3E}">
        <p14:creationId xmlns:p14="http://schemas.microsoft.com/office/powerpoint/2010/main" val="2923816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84D45-E453-F97F-0DC5-670DEEFC0F7D}"/>
              </a:ext>
            </a:extLst>
          </p:cNvPr>
          <p:cNvSpPr>
            <a:spLocks noGrp="1"/>
          </p:cNvSpPr>
          <p:nvPr>
            <p:ph type="title"/>
          </p:nvPr>
        </p:nvSpPr>
        <p:spPr/>
        <p:txBody>
          <a:bodyPr/>
          <a:lstStyle/>
          <a:p>
            <a:r>
              <a:rPr lang="en-US" dirty="0"/>
              <a:t>What’s the matter?</a:t>
            </a:r>
          </a:p>
        </p:txBody>
      </p:sp>
      <p:sp>
        <p:nvSpPr>
          <p:cNvPr id="3" name="Content Placeholder 2">
            <a:extLst>
              <a:ext uri="{FF2B5EF4-FFF2-40B4-BE49-F238E27FC236}">
                <a16:creationId xmlns:a16="http://schemas.microsoft.com/office/drawing/2014/main" id="{D3B5CDCE-7EE8-70B0-1F77-023E3ED63F19}"/>
              </a:ext>
            </a:extLst>
          </p:cNvPr>
          <p:cNvSpPr>
            <a:spLocks noGrp="1"/>
          </p:cNvSpPr>
          <p:nvPr>
            <p:ph idx="1"/>
          </p:nvPr>
        </p:nvSpPr>
        <p:spPr/>
        <p:txBody>
          <a:bodyPr/>
          <a:lstStyle/>
          <a:p>
            <a:r>
              <a:rPr lang="en-US" dirty="0"/>
              <a:t>Attackers aren’t fools. They try every way to break the laws and even to trick people to give out sensitive info to them. But you might say: “Trick me? Heck no, I can’t be tricked” well you might have thought wrong. Attackers study the psychology behind human’s fears and use these techniques to actually trick them to confess suddenly all or some of the company’s data. They instill some fear, happiness, or even sadness to the victim to be able to get the info they want. This usually goes with a very long, normal conversation as if the attacker is a normal human and not a threat at all! Of course he won’t act like a threat actor to the victim otherwise it’s easy for his mission to fail.</a:t>
            </a:r>
          </a:p>
        </p:txBody>
      </p:sp>
    </p:spTree>
    <p:extLst>
      <p:ext uri="{BB962C8B-B14F-4D97-AF65-F5344CB8AC3E}">
        <p14:creationId xmlns:p14="http://schemas.microsoft.com/office/powerpoint/2010/main" val="4148129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EAA7-17F5-CB52-5735-3A52F3EA8A1D}"/>
              </a:ext>
            </a:extLst>
          </p:cNvPr>
          <p:cNvSpPr>
            <a:spLocks noGrp="1"/>
          </p:cNvSpPr>
          <p:nvPr>
            <p:ph type="title"/>
          </p:nvPr>
        </p:nvSpPr>
        <p:spPr>
          <a:xfrm>
            <a:off x="1613043" y="764373"/>
            <a:ext cx="9893157" cy="1293028"/>
          </a:xfrm>
        </p:spPr>
        <p:txBody>
          <a:bodyPr/>
          <a:lstStyle/>
          <a:p>
            <a:r>
              <a:rPr lang="en-US" dirty="0"/>
              <a:t>Example of social engineering</a:t>
            </a:r>
          </a:p>
        </p:txBody>
      </p:sp>
      <p:sp>
        <p:nvSpPr>
          <p:cNvPr id="3" name="Content Placeholder 2">
            <a:extLst>
              <a:ext uri="{FF2B5EF4-FFF2-40B4-BE49-F238E27FC236}">
                <a16:creationId xmlns:a16="http://schemas.microsoft.com/office/drawing/2014/main" id="{47350B24-17F7-60F5-C63E-FC55788874B0}"/>
              </a:ext>
            </a:extLst>
          </p:cNvPr>
          <p:cNvSpPr>
            <a:spLocks noGrp="1"/>
          </p:cNvSpPr>
          <p:nvPr>
            <p:ph idx="1"/>
          </p:nvPr>
        </p:nvSpPr>
        <p:spPr/>
        <p:txBody>
          <a:bodyPr/>
          <a:lstStyle/>
          <a:p>
            <a:r>
              <a:rPr lang="en-US" dirty="0"/>
              <a:t>One example of this could be: Phishing. </a:t>
            </a:r>
          </a:p>
          <a:p>
            <a:r>
              <a:rPr lang="en-US" dirty="0"/>
              <a:t>Phishing is the process of creating a fake email to trick the user into clicking an email link. Phishing can be in various forms but using the email, he can send a fake tracking link for a DHL shipment item that I just sent from the official DHL store! They can use a previous data breach that happened for DHL’S website or even a breach the user had using his email address and name; this creates a real sense for the user that it’s the original DHL’s email when its not. Therefore, many solutions are recommended when receiving such suspicious emails.</a:t>
            </a:r>
          </a:p>
          <a:p>
            <a:endParaRPr lang="en-US" dirty="0"/>
          </a:p>
        </p:txBody>
      </p:sp>
    </p:spTree>
    <p:extLst>
      <p:ext uri="{BB962C8B-B14F-4D97-AF65-F5344CB8AC3E}">
        <p14:creationId xmlns:p14="http://schemas.microsoft.com/office/powerpoint/2010/main" val="3489056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31F54-66B4-860A-6DA6-A33BE13C3487}"/>
              </a:ext>
            </a:extLst>
          </p:cNvPr>
          <p:cNvSpPr>
            <a:spLocks noGrp="1"/>
          </p:cNvSpPr>
          <p:nvPr>
            <p:ph type="title"/>
          </p:nvPr>
        </p:nvSpPr>
        <p:spPr/>
        <p:txBody>
          <a:bodyPr/>
          <a:lstStyle/>
          <a:p>
            <a:r>
              <a:rPr lang="en-US" dirty="0"/>
              <a:t>How to prevent phishing?</a:t>
            </a:r>
          </a:p>
        </p:txBody>
      </p:sp>
      <p:sp>
        <p:nvSpPr>
          <p:cNvPr id="3" name="Content Placeholder 2">
            <a:extLst>
              <a:ext uri="{FF2B5EF4-FFF2-40B4-BE49-F238E27FC236}">
                <a16:creationId xmlns:a16="http://schemas.microsoft.com/office/drawing/2014/main" id="{F4F1FA24-F37C-5548-D99E-DC7125D6F865}"/>
              </a:ext>
            </a:extLst>
          </p:cNvPr>
          <p:cNvSpPr>
            <a:spLocks noGrp="1"/>
          </p:cNvSpPr>
          <p:nvPr>
            <p:ph idx="1"/>
          </p:nvPr>
        </p:nvSpPr>
        <p:spPr/>
        <p:txBody>
          <a:bodyPr/>
          <a:lstStyle/>
          <a:p>
            <a:r>
              <a:rPr lang="en-US" dirty="0"/>
              <a:t>1) Checking the email address</a:t>
            </a:r>
          </a:p>
          <a:p>
            <a:pPr marL="0" indent="0">
              <a:buNone/>
            </a:pPr>
            <a:r>
              <a:rPr lang="en-US" dirty="0"/>
              <a:t>If the email is not the official address, report the email as: “Report phishing”.</a:t>
            </a:r>
          </a:p>
          <a:p>
            <a:pPr marL="0" indent="0">
              <a:buNone/>
            </a:pPr>
            <a:endParaRPr lang="en-US" dirty="0"/>
          </a:p>
          <a:p>
            <a:pPr marL="0" indent="0">
              <a:buNone/>
            </a:pPr>
            <a:r>
              <a:rPr lang="en-US" dirty="0"/>
              <a:t>If it appears like the official website, check again, there might be a spelling mistake that you mistakenly ignored or the letters are in Greek letters for example. Like the letter a and the letter </a:t>
            </a:r>
            <a:r>
              <a:rPr lang="en-US" dirty="0">
                <a:latin typeface="Andalus" panose="02020603050405020304" pitchFamily="18" charset="-78"/>
                <a:cs typeface="Andalus" panose="02020603050405020304" pitchFamily="18" charset="-78"/>
              </a:rPr>
              <a:t>a .</a:t>
            </a:r>
          </a:p>
          <a:p>
            <a:pPr marL="0" indent="0">
              <a:buNone/>
            </a:pPr>
            <a:endParaRPr lang="en-US" dirty="0">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3911447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0079-7B36-099C-9F98-27549EF57E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3D0A9C-823D-E5AC-CF04-8FF85346623A}"/>
              </a:ext>
            </a:extLst>
          </p:cNvPr>
          <p:cNvSpPr>
            <a:spLocks noGrp="1"/>
          </p:cNvSpPr>
          <p:nvPr>
            <p:ph idx="1"/>
          </p:nvPr>
        </p:nvSpPr>
        <p:spPr/>
        <p:txBody>
          <a:bodyPr/>
          <a:lstStyle/>
          <a:p>
            <a:r>
              <a:rPr lang="en-US" dirty="0"/>
              <a:t>2) If it appears that it’s from a trusted employee, ask him by phone or face-to-face that this email is from him, his process is he safest way to check the authenticity of the internal </a:t>
            </a:r>
            <a:r>
              <a:rPr lang="en-US" dirty="0" err="1"/>
              <a:t>communicaitons</a:t>
            </a:r>
            <a:r>
              <a:rPr lang="en-US" dirty="0"/>
              <a:t> between employees, and not a fake email sent by a hiding hacker.</a:t>
            </a:r>
          </a:p>
        </p:txBody>
      </p:sp>
    </p:spTree>
    <p:extLst>
      <p:ext uri="{BB962C8B-B14F-4D97-AF65-F5344CB8AC3E}">
        <p14:creationId xmlns:p14="http://schemas.microsoft.com/office/powerpoint/2010/main" val="2829849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0C2D5-7FE0-2A87-6838-5721456D7C5E}"/>
              </a:ext>
            </a:extLst>
          </p:cNvPr>
          <p:cNvSpPr>
            <a:spLocks noGrp="1"/>
          </p:cNvSpPr>
          <p:nvPr>
            <p:ph type="title"/>
          </p:nvPr>
        </p:nvSpPr>
        <p:spPr/>
        <p:txBody>
          <a:bodyPr/>
          <a:lstStyle/>
          <a:p>
            <a:r>
              <a:rPr lang="en-US" dirty="0"/>
              <a:t>QUIZ TIME</a:t>
            </a:r>
          </a:p>
        </p:txBody>
      </p:sp>
      <p:sp>
        <p:nvSpPr>
          <p:cNvPr id="3" name="Content Placeholder 2">
            <a:extLst>
              <a:ext uri="{FF2B5EF4-FFF2-40B4-BE49-F238E27FC236}">
                <a16:creationId xmlns:a16="http://schemas.microsoft.com/office/drawing/2014/main" id="{E4D19A24-2854-C170-6691-2DD0E9D512EB}"/>
              </a:ext>
            </a:extLst>
          </p:cNvPr>
          <p:cNvSpPr>
            <a:spLocks noGrp="1"/>
          </p:cNvSpPr>
          <p:nvPr>
            <p:ph idx="1"/>
          </p:nvPr>
        </p:nvSpPr>
        <p:spPr/>
        <p:txBody>
          <a:bodyPr/>
          <a:lstStyle/>
          <a:p>
            <a:r>
              <a:rPr lang="en-US" dirty="0"/>
              <a:t>1- Why do phishing occur?</a:t>
            </a:r>
          </a:p>
          <a:p>
            <a:r>
              <a:rPr lang="en-US" dirty="0"/>
              <a:t>A) Because attackers are bored</a:t>
            </a:r>
          </a:p>
          <a:p>
            <a:r>
              <a:rPr lang="en-US" dirty="0"/>
              <a:t>B) To trick victims into getting what they want</a:t>
            </a:r>
          </a:p>
          <a:p>
            <a:r>
              <a:rPr lang="en-US" dirty="0"/>
              <a:t>C) Because attackers think its fun.</a:t>
            </a:r>
          </a:p>
        </p:txBody>
      </p:sp>
    </p:spTree>
    <p:extLst>
      <p:ext uri="{BB962C8B-B14F-4D97-AF65-F5344CB8AC3E}">
        <p14:creationId xmlns:p14="http://schemas.microsoft.com/office/powerpoint/2010/main" val="3310569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0A190-C02C-EA12-7E69-DEC6C3318F93}"/>
              </a:ext>
            </a:extLst>
          </p:cNvPr>
          <p:cNvSpPr>
            <a:spLocks noGrp="1"/>
          </p:cNvSpPr>
          <p:nvPr>
            <p:ph type="title"/>
          </p:nvPr>
        </p:nvSpPr>
        <p:spPr>
          <a:xfrm rot="5918516" flipH="1" flipV="1">
            <a:off x="11179230" y="1748924"/>
            <a:ext cx="45719" cy="43671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639E279-6745-3A4A-5B47-09B0FB53EEB8}"/>
              </a:ext>
            </a:extLst>
          </p:cNvPr>
          <p:cNvSpPr>
            <a:spLocks noGrp="1"/>
          </p:cNvSpPr>
          <p:nvPr>
            <p:ph idx="1"/>
          </p:nvPr>
        </p:nvSpPr>
        <p:spPr/>
        <p:txBody>
          <a:bodyPr/>
          <a:lstStyle/>
          <a:p>
            <a:pPr marL="0" indent="0">
              <a:buNone/>
            </a:pPr>
            <a:r>
              <a:rPr lang="en-US" dirty="0"/>
              <a:t>What is the real intention behind attackers’ attacking organizations?</a:t>
            </a:r>
          </a:p>
          <a:p>
            <a:pPr marL="457200" indent="-457200">
              <a:buAutoNum type="alphaLcParenR"/>
            </a:pPr>
            <a:r>
              <a:rPr lang="en-US" dirty="0"/>
              <a:t>To get revenge on someone in the company</a:t>
            </a:r>
          </a:p>
          <a:p>
            <a:pPr marL="457200" indent="-457200">
              <a:buAutoNum type="alphaLcParenR"/>
            </a:pPr>
            <a:r>
              <a:rPr lang="en-US" dirty="0"/>
              <a:t>To ruin the reputation of a company</a:t>
            </a:r>
          </a:p>
          <a:p>
            <a:pPr marL="457200" indent="-457200">
              <a:buAutoNum type="alphaLcParenR"/>
            </a:pPr>
            <a:r>
              <a:rPr lang="en-US" dirty="0"/>
              <a:t>To gain money from their attacks</a:t>
            </a:r>
          </a:p>
          <a:p>
            <a:pPr marL="457200" indent="-457200">
              <a:buAutoNum type="alphaLcParenR"/>
            </a:pPr>
            <a:r>
              <a:rPr lang="en-US" dirty="0"/>
              <a:t>All of the above</a:t>
            </a:r>
          </a:p>
        </p:txBody>
      </p:sp>
    </p:spTree>
    <p:extLst>
      <p:ext uri="{BB962C8B-B14F-4D97-AF65-F5344CB8AC3E}">
        <p14:creationId xmlns:p14="http://schemas.microsoft.com/office/powerpoint/2010/main" val="17805463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37</TotalTime>
  <Words>565</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Andalus</vt:lpstr>
      <vt:lpstr>Arial</vt:lpstr>
      <vt:lpstr>Century Gothic</vt:lpstr>
      <vt:lpstr>Vapor Trail</vt:lpstr>
      <vt:lpstr>Phishing Attacks and Social Engineering</vt:lpstr>
      <vt:lpstr>What is social engineering?</vt:lpstr>
      <vt:lpstr>What’s the matter?</vt:lpstr>
      <vt:lpstr>Example of social engineering</vt:lpstr>
      <vt:lpstr>How to prevent phishing?</vt:lpstr>
      <vt:lpstr>PowerPoint Presentation</vt:lpstr>
      <vt:lpstr>QUIZ TIME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Adam Hisham</dc:creator>
  <cp:lastModifiedBy>Adam Hisham</cp:lastModifiedBy>
  <cp:revision>1</cp:revision>
  <dcterms:created xsi:type="dcterms:W3CDTF">2025-09-08T15:22:48Z</dcterms:created>
  <dcterms:modified xsi:type="dcterms:W3CDTF">2025-09-08T16:00:22Z</dcterms:modified>
</cp:coreProperties>
</file>