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8"/>
  </p:notesMasterIdLst>
  <p:sldIdLst>
    <p:sldId id="256" r:id="rId2"/>
    <p:sldId id="263" r:id="rId3"/>
    <p:sldId id="265" r:id="rId4"/>
    <p:sldId id="280" r:id="rId5"/>
    <p:sldId id="275" r:id="rId6"/>
    <p:sldId id="28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4D8E-FE7A-4F7C-9CA5-40A0F69AF94D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56397-B8D4-4911-8DD3-40C7E92DB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1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8805665" y="6519665"/>
            <a:ext cx="334962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6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6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0ADD-041C-4C3D-9DF4-1D33EED1382B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2400" y="63813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김사라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575048" y="2564904"/>
            <a:ext cx="7992888" cy="1412754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/>
              <a:t>데이터 입출력 구현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9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1475656" y="836712"/>
            <a:ext cx="7209234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691680" y="2278840"/>
            <a:ext cx="5760640" cy="2518312"/>
            <a:chOff x="1685282" y="2284320"/>
            <a:chExt cx="5722117" cy="1451184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685282" y="2284320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844799" y="2367455"/>
              <a:ext cx="5562600" cy="2128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buAutoNum type="arabicPeriod"/>
                <a:defRPr/>
              </a:pP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논리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,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물리적  데이터 모델링 수행</a:t>
              </a: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C2FF2BB2-0DCB-41B4-B575-C501DB3C19DC}"/>
                </a:ext>
              </a:extLst>
            </p:cNvPr>
            <p:cNvSpPr/>
            <p:nvPr/>
          </p:nvSpPr>
          <p:spPr>
            <a:xfrm>
              <a:off x="1685283" y="3230679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C6423CA-E427-413A-9169-DD6B4B063271}"/>
                </a:ext>
              </a:extLst>
            </p:cNvPr>
            <p:cNvSpPr txBox="1"/>
            <p:nvPr/>
          </p:nvSpPr>
          <p:spPr>
            <a:xfrm>
              <a:off x="1829727" y="3302687"/>
              <a:ext cx="5436598" cy="212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2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..  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데이터 추가 및 </a:t>
              </a:r>
              <a:r>
                <a:rPr lang="ko-KR" altLang="en-US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무결성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방안 설명</a:t>
              </a: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251520" y="332656"/>
            <a:ext cx="1107894" cy="78982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/>
              <a:t>목차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5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논리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,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물리적  데이터 모델링 수행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08590" y="5229200"/>
            <a:ext cx="1679234" cy="21602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835696" y="5517232"/>
            <a:ext cx="21371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^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약관 페이지로 이동 링크 구현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39552" y="1501842"/>
            <a:ext cx="7992888" cy="4308356"/>
            <a:chOff x="107504" y="1124744"/>
            <a:chExt cx="8713814" cy="4386478"/>
          </a:xfrm>
        </p:grpSpPr>
        <p:pic>
          <p:nvPicPr>
            <p:cNvPr id="1026" name="Picture 2" descr="C:\Users\bigdata\Desktop\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61" b="24102"/>
            <a:stretch/>
          </p:blipFill>
          <p:spPr bwMode="auto">
            <a:xfrm>
              <a:off x="107504" y="1124744"/>
              <a:ext cx="8713814" cy="396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07504" y="5229200"/>
              <a:ext cx="8713814" cy="28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&lt;</a:t>
              </a:r>
              <a:r>
                <a:rPr lang="ko-KR" altLang="en-US" sz="1200" b="1" dirty="0" smtClean="0"/>
                <a:t>도서관리 시스템 논리 데이터 모델링 화면</a:t>
              </a:r>
              <a:r>
                <a:rPr lang="en-US" altLang="ko-KR" sz="1200" b="1" dirty="0" smtClean="0"/>
                <a:t>&gt; 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54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논리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,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물리적  데이터 모델링 수행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599" y="5187623"/>
            <a:ext cx="4130605" cy="30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08590" y="5229200"/>
            <a:ext cx="1679234" cy="21602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835696" y="5517232"/>
            <a:ext cx="21371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^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약관 페이지로 이동 링크 구현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9552" y="995318"/>
            <a:ext cx="7813207" cy="4775829"/>
            <a:chOff x="719233" y="995319"/>
            <a:chExt cx="7597183" cy="4621474"/>
          </a:xfrm>
        </p:grpSpPr>
        <p:grpSp>
          <p:nvGrpSpPr>
            <p:cNvPr id="3" name="그룹 2"/>
            <p:cNvGrpSpPr/>
            <p:nvPr/>
          </p:nvGrpSpPr>
          <p:grpSpPr>
            <a:xfrm>
              <a:off x="719235" y="995319"/>
              <a:ext cx="7597181" cy="2217657"/>
              <a:chOff x="719235" y="995319"/>
              <a:chExt cx="7597181" cy="2217657"/>
            </a:xfrm>
          </p:grpSpPr>
          <p:pic>
            <p:nvPicPr>
              <p:cNvPr id="2050" name="Picture 2" descr="C:\Users\bigdata\Desktop\자동증가_1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3686"/>
              <a:stretch/>
            </p:blipFill>
            <p:spPr bwMode="auto">
              <a:xfrm>
                <a:off x="719235" y="995319"/>
                <a:ext cx="7597181" cy="2217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모서리가 둥근 직사각형 1"/>
              <p:cNvSpPr/>
              <p:nvPr/>
            </p:nvSpPr>
            <p:spPr>
              <a:xfrm>
                <a:off x="6084168" y="2104147"/>
                <a:ext cx="576064" cy="38874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719233" y="3426076"/>
              <a:ext cx="7596667" cy="2190717"/>
              <a:chOff x="719233" y="3426076"/>
              <a:chExt cx="7596667" cy="2190717"/>
            </a:xfrm>
          </p:grpSpPr>
          <p:pic>
            <p:nvPicPr>
              <p:cNvPr id="2051" name="Picture 3" descr="C:\Users\bigdata\Desktop\자동증가_2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210"/>
              <a:stretch/>
            </p:blipFill>
            <p:spPr bwMode="auto">
              <a:xfrm>
                <a:off x="719233" y="3426076"/>
                <a:ext cx="7596667" cy="2190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모서리가 둥근 직사각형 11"/>
              <p:cNvSpPr/>
              <p:nvPr/>
            </p:nvSpPr>
            <p:spPr>
              <a:xfrm>
                <a:off x="5209281" y="4499757"/>
                <a:ext cx="576064" cy="38874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25337" y="5958320"/>
            <a:ext cx="8784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 </a:t>
            </a:r>
            <a:r>
              <a:rPr lang="en-US" altLang="ko-KR" sz="1050" b="1" dirty="0" smtClean="0">
                <a:sym typeface="Wingdings" panose="05000000000000000000" pitchFamily="2" charset="2"/>
              </a:rPr>
              <a:t> </a:t>
            </a:r>
            <a:r>
              <a:rPr lang="en-US" altLang="ko-KR" sz="1050" b="1" dirty="0" smtClean="0"/>
              <a:t> ‘</a:t>
            </a:r>
            <a:r>
              <a:rPr lang="en-US" altLang="ko-KR" sz="1050" b="1" dirty="0" err="1" smtClean="0"/>
              <a:t>bookid</a:t>
            </a:r>
            <a:r>
              <a:rPr lang="en-US" altLang="ko-KR" sz="1050" b="1" dirty="0" smtClean="0"/>
              <a:t>’ </a:t>
            </a:r>
            <a:r>
              <a:rPr lang="ko-KR" altLang="en-US" sz="1050" b="1" dirty="0" smtClean="0"/>
              <a:t>와 </a:t>
            </a:r>
            <a:r>
              <a:rPr lang="en-US" altLang="ko-KR" sz="1050" b="1" dirty="0" smtClean="0"/>
              <a:t>‘</a:t>
            </a:r>
            <a:r>
              <a:rPr lang="en-US" altLang="ko-KR" sz="1050" b="1" dirty="0" err="1" smtClean="0"/>
              <a:t>custid</a:t>
            </a:r>
            <a:r>
              <a:rPr lang="en-US" altLang="ko-KR" sz="1050" b="1" dirty="0" smtClean="0"/>
              <a:t>’</a:t>
            </a:r>
            <a:r>
              <a:rPr lang="ko-KR" altLang="en-US" sz="1050" b="1" dirty="0" smtClean="0"/>
              <a:t>는 </a:t>
            </a:r>
            <a:r>
              <a:rPr lang="ko-KR" altLang="en-US" sz="1050" b="1" dirty="0" err="1" smtClean="0"/>
              <a:t>프라이머리키</a:t>
            </a:r>
            <a:r>
              <a:rPr lang="en-US" altLang="ko-KR" sz="1050" b="1" dirty="0" smtClean="0"/>
              <a:t>(</a:t>
            </a:r>
            <a:r>
              <a:rPr lang="ko-KR" altLang="en-US" sz="1050" b="1" dirty="0" err="1" smtClean="0"/>
              <a:t>기본키</a:t>
            </a:r>
            <a:r>
              <a:rPr lang="en-US" altLang="ko-KR" sz="1050" b="1" dirty="0" smtClean="0"/>
              <a:t>)</a:t>
            </a:r>
            <a:r>
              <a:rPr lang="ko-KR" altLang="en-US" sz="1050" b="1" dirty="0" smtClean="0"/>
              <a:t>로 행이 추가 될 때마다 자동으로 </a:t>
            </a:r>
            <a:r>
              <a:rPr lang="en-US" altLang="ko-KR" sz="1050" b="1" dirty="0"/>
              <a:t>1</a:t>
            </a:r>
            <a:r>
              <a:rPr lang="ko-KR" altLang="en-US" sz="1050" b="1" dirty="0" smtClean="0"/>
              <a:t>씩 증가되므로</a:t>
            </a:r>
            <a:r>
              <a:rPr lang="en-US" altLang="ko-KR" sz="1050" b="1" dirty="0" smtClean="0"/>
              <a:t> auto increment(</a:t>
            </a:r>
            <a:r>
              <a:rPr lang="ko-KR" altLang="en-US" sz="1050" b="1" dirty="0" smtClean="0"/>
              <a:t>자동증가</a:t>
            </a:r>
            <a:r>
              <a:rPr lang="en-US" altLang="ko-KR" sz="1050" b="1" dirty="0"/>
              <a:t>)</a:t>
            </a:r>
            <a:r>
              <a:rPr lang="ko-KR" altLang="en-US" sz="1050" b="1" dirty="0" smtClean="0"/>
              <a:t> 지정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1292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데이터 추가 및 </a:t>
            </a: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무결성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방안 설명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11514" y="1196752"/>
            <a:ext cx="8295935" cy="2477857"/>
            <a:chOff x="311514" y="1339567"/>
            <a:chExt cx="8295935" cy="2477857"/>
          </a:xfrm>
        </p:grpSpPr>
        <p:grpSp>
          <p:nvGrpSpPr>
            <p:cNvPr id="5" name="그룹 4"/>
            <p:cNvGrpSpPr/>
            <p:nvPr/>
          </p:nvGrpSpPr>
          <p:grpSpPr>
            <a:xfrm>
              <a:off x="311514" y="1730261"/>
              <a:ext cx="4908558" cy="1554723"/>
              <a:chOff x="382283" y="1268760"/>
              <a:chExt cx="5701885" cy="1635278"/>
            </a:xfrm>
          </p:grpSpPr>
          <p:pic>
            <p:nvPicPr>
              <p:cNvPr id="3" name="Picture 3" descr="C:\Users\bigdata\Desktop\book_1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76"/>
              <a:stretch/>
            </p:blipFill>
            <p:spPr bwMode="auto">
              <a:xfrm>
                <a:off x="382283" y="1268760"/>
                <a:ext cx="5701884" cy="1314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95536" y="2642428"/>
                <a:ext cx="56886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/>
                  <a:t>&lt; Book </a:t>
                </a:r>
                <a:r>
                  <a:rPr lang="ko-KR" altLang="en-US" sz="1100" b="1" dirty="0" smtClean="0"/>
                  <a:t>테이블에 데이터 추가</a:t>
                </a:r>
                <a:r>
                  <a:rPr lang="en-US" altLang="ko-KR" sz="1100" b="1" dirty="0"/>
                  <a:t>&gt;</a:t>
                </a:r>
                <a:endParaRPr lang="ko-KR" altLang="en-US" sz="1100" b="1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436096" y="1339567"/>
              <a:ext cx="3171353" cy="2477857"/>
              <a:chOff x="458950" y="3717032"/>
              <a:chExt cx="3947251" cy="3083467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48576" y="3717032"/>
                <a:ext cx="3857625" cy="2600108"/>
                <a:chOff x="548576" y="3717032"/>
                <a:chExt cx="3857625" cy="2600108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1691680" y="6063224"/>
                  <a:ext cx="2271776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50" b="1" dirty="0" smtClean="0">
                      <a:solidFill>
                        <a:schemeClr val="bg1"/>
                      </a:solidFill>
                    </a:rPr>
                    <a:t>^ </a:t>
                  </a:r>
                  <a:r>
                    <a:rPr lang="ko-KR" altLang="en-US" sz="1050" b="1" dirty="0" smtClean="0">
                      <a:solidFill>
                        <a:schemeClr val="bg1"/>
                      </a:solidFill>
                    </a:rPr>
                    <a:t>글쓰기 페이지로 이동 링크 구현</a:t>
                  </a:r>
                  <a:endParaRPr lang="ko-KR" altLang="en-US" sz="1050" b="1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5" name="Picture 5" descr="C:\Users\bigdata\Desktop\book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231"/>
                <a:stretch/>
              </p:blipFill>
              <p:spPr bwMode="auto">
                <a:xfrm>
                  <a:off x="548576" y="3717032"/>
                  <a:ext cx="3857625" cy="22152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458950" y="6063224"/>
                <a:ext cx="3857626" cy="737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/>
                  <a:t>&lt; Book </a:t>
                </a:r>
                <a:r>
                  <a:rPr lang="ko-KR" altLang="en-US" sz="1100" b="1" dirty="0" smtClean="0"/>
                  <a:t>테이블 데이터 입력 확인 화면 </a:t>
                </a:r>
                <a:r>
                  <a:rPr lang="en-US" altLang="ko-KR" sz="1100" b="1" dirty="0" smtClean="0"/>
                  <a:t>&gt;</a:t>
                </a:r>
              </a:p>
              <a:p>
                <a:pPr marL="171450" indent="-171450" algn="ctr">
                  <a:buFont typeface="Wingdings"/>
                  <a:buChar char="à"/>
                </a:pPr>
                <a:r>
                  <a:rPr lang="en-US" altLang="ko-KR" sz="1050" b="1" dirty="0" smtClean="0">
                    <a:sym typeface="Wingdings" panose="05000000000000000000" pitchFamily="2" charset="2"/>
                  </a:rPr>
                  <a:t>‘</a:t>
                </a:r>
                <a:r>
                  <a:rPr lang="en-US" altLang="ko-KR" sz="1000" b="1" dirty="0" err="1" smtClean="0">
                    <a:sym typeface="Wingdings" panose="05000000000000000000" pitchFamily="2" charset="2"/>
                  </a:rPr>
                  <a:t>bookid</a:t>
                </a:r>
                <a:r>
                  <a:rPr lang="en-US" altLang="ko-KR" sz="1000" b="1" dirty="0" smtClean="0">
                    <a:sym typeface="Wingdings" panose="05000000000000000000" pitchFamily="2" charset="2"/>
                  </a:rPr>
                  <a:t>’ </a:t>
                </a:r>
                <a:r>
                  <a:rPr lang="ko-KR" altLang="en-US" sz="1000" b="1" dirty="0" smtClean="0">
                    <a:sym typeface="Wingdings" panose="05000000000000000000" pitchFamily="2" charset="2"/>
                  </a:rPr>
                  <a:t>는 자동증가 설정으로 인해</a:t>
                </a:r>
                <a:endParaRPr lang="en-US" altLang="ko-KR" sz="1000" b="1" dirty="0" smtClean="0">
                  <a:sym typeface="Wingdings" panose="05000000000000000000" pitchFamily="2" charset="2"/>
                </a:endParaRPr>
              </a:p>
              <a:p>
                <a:pPr algn="ctr"/>
                <a:r>
                  <a:rPr lang="ko-KR" altLang="en-US" sz="1000" b="1" dirty="0" smtClean="0">
                    <a:sym typeface="Wingdings" panose="05000000000000000000" pitchFamily="2" charset="2"/>
                  </a:rPr>
                  <a:t>데이터를 입력 하지 않아도 자동입력</a:t>
                </a:r>
                <a:endParaRPr lang="en-US" altLang="ko-KR" sz="1000" b="1" dirty="0" smtClean="0"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28" name="모서리가 둥근 직사각형 27"/>
            <p:cNvSpPr/>
            <p:nvPr/>
          </p:nvSpPr>
          <p:spPr>
            <a:xfrm>
              <a:off x="5507653" y="1518082"/>
              <a:ext cx="696482" cy="163495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79512" y="4221088"/>
            <a:ext cx="8633536" cy="2197965"/>
            <a:chOff x="179512" y="4111355"/>
            <a:chExt cx="8633536" cy="2197965"/>
          </a:xfrm>
        </p:grpSpPr>
        <p:grpSp>
          <p:nvGrpSpPr>
            <p:cNvPr id="21" name="그룹 20"/>
            <p:cNvGrpSpPr/>
            <p:nvPr/>
          </p:nvGrpSpPr>
          <p:grpSpPr>
            <a:xfrm>
              <a:off x="5535135" y="4111355"/>
              <a:ext cx="3277913" cy="2197965"/>
              <a:chOff x="781114" y="4149080"/>
              <a:chExt cx="4444538" cy="281320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781114" y="5977467"/>
                <a:ext cx="4259332" cy="98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/>
                  <a:t>&lt; Orders </a:t>
                </a:r>
                <a:r>
                  <a:rPr lang="ko-KR" altLang="en-US" sz="1100" b="1" dirty="0" smtClean="0"/>
                  <a:t>테이블 데이터 입력 확인 화면 </a:t>
                </a:r>
                <a:r>
                  <a:rPr lang="en-US" altLang="ko-KR" sz="1100" b="1" dirty="0" smtClean="0"/>
                  <a:t>&gt;</a:t>
                </a:r>
              </a:p>
              <a:p>
                <a:pPr algn="ctr"/>
                <a:r>
                  <a:rPr lang="en-US" altLang="ko-KR" sz="1100" b="1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ko-KR" sz="1100" b="1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000" b="1" dirty="0" smtClean="0">
                    <a:sym typeface="Wingdings" panose="05000000000000000000" pitchFamily="2" charset="2"/>
                  </a:rPr>
                  <a:t>‘</a:t>
                </a:r>
                <a:r>
                  <a:rPr lang="en-US" altLang="ko-KR" sz="1000" b="1" dirty="0" err="1" smtClean="0">
                    <a:sym typeface="Wingdings" panose="05000000000000000000" pitchFamily="2" charset="2"/>
                  </a:rPr>
                  <a:t>custid</a:t>
                </a:r>
                <a:r>
                  <a:rPr lang="en-US" altLang="ko-KR" sz="1000" b="1" dirty="0" smtClean="0">
                    <a:sym typeface="Wingdings" panose="05000000000000000000" pitchFamily="2" charset="2"/>
                  </a:rPr>
                  <a:t>’ </a:t>
                </a:r>
                <a:r>
                  <a:rPr lang="ko-KR" altLang="en-US" sz="1000" b="1" dirty="0">
                    <a:sym typeface="Wingdings" panose="05000000000000000000" pitchFamily="2" charset="2"/>
                  </a:rPr>
                  <a:t>는 자동증가 설정으로 인해</a:t>
                </a:r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ko-KR" altLang="en-US" sz="1000" b="1" dirty="0" smtClean="0">
                    <a:sym typeface="Wingdings" panose="05000000000000000000" pitchFamily="2" charset="2"/>
                  </a:rPr>
                  <a:t>데이터</a:t>
                </a:r>
                <a:r>
                  <a:rPr lang="ko-KR" altLang="en-US" sz="1000" b="1" dirty="0">
                    <a:sym typeface="Wingdings" panose="05000000000000000000" pitchFamily="2" charset="2"/>
                  </a:rPr>
                  <a:t>를</a:t>
                </a:r>
                <a:r>
                  <a:rPr lang="ko-KR" altLang="en-US" sz="1000" b="1" dirty="0" smtClean="0">
                    <a:sym typeface="Wingdings" panose="05000000000000000000" pitchFamily="2" charset="2"/>
                  </a:rPr>
                  <a:t> 입력 </a:t>
                </a:r>
                <a:r>
                  <a:rPr lang="ko-KR" altLang="en-US" sz="1000" b="1" dirty="0">
                    <a:sym typeface="Wingdings" panose="05000000000000000000" pitchFamily="2" charset="2"/>
                  </a:rPr>
                  <a:t>하지 않아도 </a:t>
                </a:r>
                <a:r>
                  <a:rPr lang="ko-KR" altLang="en-US" sz="1000" b="1" dirty="0" smtClean="0">
                    <a:sym typeface="Wingdings" panose="05000000000000000000" pitchFamily="2" charset="2"/>
                  </a:rPr>
                  <a:t>자동입력</a:t>
                </a:r>
                <a:r>
                  <a:rPr lang="en-US" altLang="ko-KR" sz="1000" b="1" dirty="0" smtClean="0"/>
                  <a:t> </a:t>
                </a:r>
              </a:p>
              <a:p>
                <a:pPr algn="ctr"/>
                <a:endParaRPr lang="ko-KR" altLang="en-US" sz="1100" b="1" dirty="0"/>
              </a:p>
            </p:txBody>
          </p:sp>
          <p:pic>
            <p:nvPicPr>
              <p:cNvPr id="24" name="Picture 3" descr="C:\Users\bigdata\Desktop\oders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21"/>
              <a:stretch/>
            </p:blipFill>
            <p:spPr bwMode="auto">
              <a:xfrm>
                <a:off x="824730" y="4149080"/>
                <a:ext cx="4400922" cy="1724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그룹 18"/>
            <p:cNvGrpSpPr/>
            <p:nvPr/>
          </p:nvGrpSpPr>
          <p:grpSpPr>
            <a:xfrm>
              <a:off x="179512" y="4233140"/>
              <a:ext cx="5174043" cy="1284092"/>
              <a:chOff x="476950" y="3645024"/>
              <a:chExt cx="7554913" cy="1218755"/>
            </a:xfrm>
          </p:grpSpPr>
          <p:pic>
            <p:nvPicPr>
              <p:cNvPr id="9" name="Picture 4" descr="C:\Users\bigdata\Desktop\oders1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71" b="15486"/>
              <a:stretch/>
            </p:blipFill>
            <p:spPr bwMode="auto">
              <a:xfrm>
                <a:off x="476950" y="3645024"/>
                <a:ext cx="7554913" cy="9498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476950" y="4602169"/>
                <a:ext cx="75549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/>
                  <a:t>&lt; Orders </a:t>
                </a:r>
                <a:r>
                  <a:rPr lang="ko-KR" altLang="en-US" sz="1100" b="1" dirty="0" smtClean="0"/>
                  <a:t>테이블에 데이터 추가</a:t>
                </a:r>
                <a:r>
                  <a:rPr lang="en-US" altLang="ko-KR" sz="1100" b="1" dirty="0"/>
                  <a:t>&gt;</a:t>
                </a:r>
                <a:endParaRPr lang="ko-KR" altLang="en-US" sz="1100" b="1" dirty="0"/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5567301" y="4293096"/>
              <a:ext cx="588071" cy="117472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2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데이터 추가 및 </a:t>
            </a: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무결성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방안 설명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1680" y="6063224"/>
            <a:ext cx="22717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^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글쓰기 페이지로 이동 링크 구현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19" y="1434122"/>
            <a:ext cx="8532949" cy="1634838"/>
            <a:chOff x="251520" y="1074082"/>
            <a:chExt cx="8352928" cy="1562829"/>
          </a:xfrm>
        </p:grpSpPr>
        <p:grpSp>
          <p:nvGrpSpPr>
            <p:cNvPr id="2" name="그룹 1"/>
            <p:cNvGrpSpPr/>
            <p:nvPr/>
          </p:nvGrpSpPr>
          <p:grpSpPr>
            <a:xfrm>
              <a:off x="5436096" y="1074082"/>
              <a:ext cx="3168352" cy="1562829"/>
              <a:chOff x="567120" y="4243949"/>
              <a:chExt cx="3372293" cy="1775625"/>
            </a:xfrm>
          </p:grpSpPr>
          <p:pic>
            <p:nvPicPr>
              <p:cNvPr id="4100" name="Picture 4" descr="C:\Users\bigdata\Desktop\publisher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253"/>
              <a:stretch/>
            </p:blipFill>
            <p:spPr bwMode="auto">
              <a:xfrm>
                <a:off x="643763" y="4243949"/>
                <a:ext cx="3295650" cy="1559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67120" y="5757964"/>
                <a:ext cx="32956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/>
                  <a:t>&lt; Publisher </a:t>
                </a:r>
                <a:r>
                  <a:rPr lang="ko-KR" altLang="en-US" sz="1100" b="1" dirty="0" smtClean="0"/>
                  <a:t>테이블 데이터 입력 확인 화면 </a:t>
                </a:r>
                <a:r>
                  <a:rPr lang="en-US" altLang="ko-KR" sz="1100" b="1" dirty="0" smtClean="0"/>
                  <a:t>&gt;</a:t>
                </a:r>
                <a:endParaRPr lang="ko-KR" altLang="en-US" sz="1100" b="1" dirty="0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51520" y="1370657"/>
              <a:ext cx="5015669" cy="978223"/>
              <a:chOff x="664683" y="1052736"/>
              <a:chExt cx="7668675" cy="1368152"/>
            </a:xfrm>
          </p:grpSpPr>
          <p:pic>
            <p:nvPicPr>
              <p:cNvPr id="4103" name="Picture 7" descr="C:\Users\bigdata\Desktop\publisher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683" y="1052736"/>
                <a:ext cx="7668675" cy="11682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64683" y="2159278"/>
                <a:ext cx="72916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/>
                  <a:t>&lt; Publisher </a:t>
                </a:r>
                <a:r>
                  <a:rPr lang="ko-KR" altLang="en-US" sz="1100" b="1" dirty="0" smtClean="0"/>
                  <a:t>테이블에 데이터 추가</a:t>
                </a:r>
                <a:r>
                  <a:rPr lang="en-US" altLang="ko-KR" sz="1100" b="1" dirty="0"/>
                  <a:t>&gt;</a:t>
                </a:r>
                <a:endParaRPr lang="ko-KR" altLang="en-US" sz="1100" b="1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179512" y="3710132"/>
            <a:ext cx="8604957" cy="1591076"/>
            <a:chOff x="179512" y="3347262"/>
            <a:chExt cx="8424936" cy="1521899"/>
          </a:xfrm>
        </p:grpSpPr>
        <p:grpSp>
          <p:nvGrpSpPr>
            <p:cNvPr id="16" name="그룹 15"/>
            <p:cNvGrpSpPr/>
            <p:nvPr/>
          </p:nvGrpSpPr>
          <p:grpSpPr>
            <a:xfrm>
              <a:off x="5508104" y="3347262"/>
              <a:ext cx="3096344" cy="1521899"/>
              <a:chOff x="212331" y="4616426"/>
              <a:chExt cx="3906783" cy="1868128"/>
            </a:xfrm>
          </p:grpSpPr>
          <p:pic>
            <p:nvPicPr>
              <p:cNvPr id="17" name="Picture 2" descr="C:\Users\bigdata\Desktop\customer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74"/>
              <a:stretch/>
            </p:blipFill>
            <p:spPr bwMode="auto">
              <a:xfrm>
                <a:off x="212331" y="4616426"/>
                <a:ext cx="3906783" cy="1614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212331" y="6154470"/>
                <a:ext cx="3906783" cy="330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/>
                  <a:t>&lt; Customer </a:t>
                </a:r>
                <a:r>
                  <a:rPr lang="ko-KR" altLang="en-US" sz="1100" b="1" dirty="0" smtClean="0"/>
                  <a:t>테이블 데이터 입력 확인 화면 </a:t>
                </a:r>
                <a:r>
                  <a:rPr lang="en-US" altLang="ko-KR" sz="1100" b="1" dirty="0" smtClean="0"/>
                  <a:t>&gt;</a:t>
                </a:r>
                <a:endParaRPr lang="ko-KR" altLang="en-US" sz="1100" b="1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179512" y="3429000"/>
              <a:ext cx="5137004" cy="913620"/>
              <a:chOff x="179512" y="3429000"/>
              <a:chExt cx="5137004" cy="913620"/>
            </a:xfrm>
          </p:grpSpPr>
          <p:pic>
            <p:nvPicPr>
              <p:cNvPr id="4104" name="Picture 8" descr="C:\Users\bigdata\Desktop\customer1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478"/>
              <a:stretch/>
            </p:blipFill>
            <p:spPr bwMode="auto">
              <a:xfrm>
                <a:off x="179512" y="3429000"/>
                <a:ext cx="5137004" cy="662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23528" y="4081010"/>
                <a:ext cx="47691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/>
                  <a:t>&lt; Customer </a:t>
                </a:r>
                <a:r>
                  <a:rPr lang="ko-KR" altLang="en-US" sz="1100" b="1" dirty="0" smtClean="0"/>
                  <a:t>테이블에 데이터 추가</a:t>
                </a:r>
                <a:r>
                  <a:rPr lang="en-US" altLang="ko-KR" sz="1100" b="1" dirty="0"/>
                  <a:t>&gt;</a:t>
                </a:r>
                <a:endParaRPr lang="ko-KR" altLang="en-US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21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189</Words>
  <Application>Microsoft Office PowerPoint</Application>
  <PresentationFormat>화면 슬라이드 쇼(4:3)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bigdata</dc:creator>
  <cp:lastModifiedBy>bigdata</cp:lastModifiedBy>
  <cp:revision>40</cp:revision>
  <dcterms:created xsi:type="dcterms:W3CDTF">2020-11-06T01:12:31Z</dcterms:created>
  <dcterms:modified xsi:type="dcterms:W3CDTF">2020-11-20T03:19:29Z</dcterms:modified>
</cp:coreProperties>
</file>