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16E5-9187-467C-AF12-AD1796308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2114-E997-4A12-8812-538834C2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C65F-3254-4860-850C-5DC0B453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1240-0AB5-4E60-B415-8DB16881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DBC3-3F18-4732-A53C-3EF09F0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97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A908-7311-4AE7-820E-610944C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4DE0-059A-4EA1-A7E2-0F79A13F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D02B-487B-4451-9674-D6584349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7793-E6FB-41FB-B015-F6DD19D2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D859-CA18-465B-AA71-1B5F845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55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4EF7-83EB-45DC-8306-CB8DD282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7E650-9731-4005-A1FB-4D63DEFE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C74A-554D-4E26-938D-22FDE9B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93C4-76D1-4E06-95B9-51E9FB4A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A5D1-28D2-4B5A-934E-5D991F8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34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E140-8FD4-4420-B5AF-361F53F2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3ADE-93A2-47D8-B257-F9C4687D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C41E-26A1-4E23-957D-72E40D2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AB43-597B-4AB6-9386-B3C346A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B44A-7751-47C8-8D9B-637F4BD9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2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832-DB14-45BA-A09F-7AA85B5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6110-4124-49B3-AF2E-2B4172FB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5060-690C-43E7-9D4B-9FBCB10F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48B3-BCE2-4D2A-B17E-AC615D4A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715-F1F1-48F4-97B5-6713BFE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7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ECF8-CB3C-4853-8022-46ADD274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4159-5C1E-48D1-9264-42A6DB7E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C7C31-1E3F-4F25-A62A-A82CAE58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4C9E-98D8-4F8D-8725-8DC402A0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67FE-41C5-4F56-B225-D73C8FBC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A8843-613F-4BE4-95A8-152D6CD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435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A65B-E8C8-4541-94FD-173CF924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88B7-B56E-4AC0-A4A9-1E042A9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FEDF-9739-4AF4-AE5F-09F77B98E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050CB-53C1-4207-A367-388447435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3C965-31D4-4CBE-8491-124C7C03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D070-7863-42A1-94D6-22BCB3D2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9F96B-053A-4984-B70D-116D36FB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E35-9537-4188-AD46-79AE71FA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15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1581-5A95-4BD1-9B17-D8F2A754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32BA-5AEB-4E14-A083-1C37984C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0D9B9-2266-4DA8-9B2D-4535CFB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1C6BE-EBCC-4F42-8F80-E3CE63B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52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3C93D-36D4-434F-9590-258F3815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6F050-F2F1-478A-A572-0D92D095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C4A73-ACFB-4787-BEFA-7EC8252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19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C71-98A6-41F8-8D1D-BD9BFDAC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E961-4402-4C51-84EC-8B2C37AE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47ADD-53AB-4791-A7D8-A9532DAE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EAD1-59EA-412A-908B-02DA689A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8C98-CC64-41FE-9D6A-A890657A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D87A-6515-447E-B3F5-38ED35B9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54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2DC-AE52-4E96-9801-49599910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19F87-3D3F-4259-816E-D0E70443D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51DE-653B-41F9-A11B-C026C2E9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A4E4-9D46-4F82-8554-C955E6D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7E74B-836B-4525-B132-FDA8993B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6A5B-A7EA-4092-923F-C10EF4BE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16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D64FA-D946-4C0C-849D-53DEB447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18C5-7EC8-4B06-84DA-21FE6E08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3DFB-058D-4A4C-B094-68488F89B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4D76-17DF-4E4C-A3A0-9E0C7FFC9EFD}" type="datetimeFigureOut">
              <a:rPr lang="ar-EG" smtClean="0"/>
              <a:t>17/08/1439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5308-923B-4A5D-B26F-AE66D129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6FED-1B17-4DD0-8B0E-71AA99F3D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5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?target_os=Linux" TargetMode="External"/><Relationship Id="rId7" Type="http://schemas.openxmlformats.org/officeDocument/2006/relationships/hyperlink" Target="https://sites.google.com/site/5kk70gpu/assignment-s/color-conversion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5kk70gpu/installation" TargetMode="External"/><Relationship Id="rId5" Type="http://schemas.openxmlformats.org/officeDocument/2006/relationships/hyperlink" Target="https://www.quantstart.com/articles/Vector-Addition-Hello-World-Example-with-CUDA-on-Mac-OSX" TargetMode="External"/><Relationship Id="rId4" Type="http://schemas.openxmlformats.org/officeDocument/2006/relationships/hyperlink" Target="https://sites.google.com/site/5kk70gpu/matrixmul-exam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8E8E-AFF0-4CB3-9CB8-22AE9D0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CUDA on GPU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38CE8-9B3A-42FA-A616-CB844DA4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387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67AD-1E24-4D60-A9D5-57609E5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AC03-C5A2-44EC-A725-E1E74680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>
                <a:hlinkClick r:id="rId3"/>
              </a:rPr>
              <a:t>https://developer.nvidia.com/cuda-downloads?target_os=Linux</a:t>
            </a:r>
            <a:endParaRPr lang="en-US" dirty="0"/>
          </a:p>
          <a:p>
            <a:r>
              <a:rPr lang="en-US" dirty="0">
                <a:hlinkClick r:id="rId4"/>
              </a:rPr>
              <a:t>https://sites.google.com/site/5kk70gpu/matrixmul-example</a:t>
            </a:r>
            <a:endParaRPr lang="en-US" dirty="0"/>
          </a:p>
          <a:p>
            <a:r>
              <a:rPr lang="en-US" dirty="0">
                <a:hlinkClick r:id="rId5"/>
              </a:rPr>
              <a:t>https://www.quantstart.com/articles/Vector-Addition-Hello-World-Example-with-CUDA-on-Mac-OSX</a:t>
            </a:r>
            <a:endParaRPr lang="en-US" dirty="0"/>
          </a:p>
          <a:p>
            <a:r>
              <a:rPr lang="en-US" dirty="0">
                <a:hlinkClick r:id="rId6"/>
              </a:rPr>
              <a:t>https://sites.google.com/site/5kk70gpu/installation</a:t>
            </a:r>
            <a:endParaRPr lang="en-US" dirty="0"/>
          </a:p>
          <a:p>
            <a:r>
              <a:rPr lang="en-US" dirty="0">
                <a:hlinkClick r:id="rId7"/>
              </a:rPr>
              <a:t>https://sites.google.com/site/5kk70gpu/assignment-s/color-conversion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735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28E0-D245-4743-9FF0-856BDE1B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C4AC-76F3-422A-B6BD-F51E060C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http://colab.research.google.com/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9D63B-8579-4729-A096-41EFB426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0" y="2624136"/>
            <a:ext cx="13583936" cy="556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4DF16-B67F-44E5-BC3C-E1E93944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70" y="4196427"/>
            <a:ext cx="6034761" cy="1341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C069-28F9-4EAA-AA6E-23126D4A3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70" y="3390059"/>
            <a:ext cx="2970557" cy="52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9CD6B-44DE-4380-AFA3-27CE6A276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70" y="5662510"/>
            <a:ext cx="6034761" cy="311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6FBC2-F3A6-4B28-9FF8-5B34A1F5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39" y="6028025"/>
            <a:ext cx="4001134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0D7-BE5D-442E-99CC-775853EA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Addition Example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E124-C166-4756-9B24-CC869291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one-dimensional vectors A and B containing 512 cells(numbers) and result in vector C</a:t>
            </a:r>
          </a:p>
          <a:p>
            <a:r>
              <a:rPr lang="en-US" b="1" u="sng" dirty="0"/>
              <a:t>Serial Processing</a:t>
            </a:r>
          </a:p>
          <a:p>
            <a:pPr lvl="1"/>
            <a:r>
              <a:rPr lang="en-US" dirty="0"/>
              <a:t>If you have fast CPU that can perform simple </a:t>
            </a:r>
            <a:br>
              <a:rPr lang="en-US" dirty="0"/>
            </a:br>
            <a:r>
              <a:rPr lang="en-US" dirty="0"/>
              <a:t>add in 1ns </a:t>
            </a:r>
          </a:p>
          <a:p>
            <a:pPr lvl="1"/>
            <a:r>
              <a:rPr lang="en-US" dirty="0"/>
              <a:t>So, we can compute all 512 addition operations</a:t>
            </a:r>
            <a:br>
              <a:rPr lang="en-US" dirty="0"/>
            </a:br>
            <a:r>
              <a:rPr lang="en-US" dirty="0"/>
              <a:t>in 512 ns</a:t>
            </a:r>
          </a:p>
          <a:p>
            <a:r>
              <a:rPr lang="en-US" b="1" u="sng" dirty="0"/>
              <a:t>Parallel Processing</a:t>
            </a:r>
          </a:p>
          <a:p>
            <a:pPr lvl="1"/>
            <a:r>
              <a:rPr lang="en-US" dirty="0"/>
              <a:t>Modern GPU have thousands of slower processors</a:t>
            </a:r>
            <a:br>
              <a:rPr lang="en-US" dirty="0"/>
            </a:br>
            <a:r>
              <a:rPr lang="en-US" dirty="0"/>
              <a:t>for example each need 10ns to perform simple </a:t>
            </a:r>
            <a:br>
              <a:rPr lang="en-US" dirty="0"/>
            </a:br>
            <a:r>
              <a:rPr lang="en-US" dirty="0"/>
              <a:t>addition , as we only have 512 addition to do so,</a:t>
            </a:r>
            <a:br>
              <a:rPr lang="en-US" dirty="0"/>
            </a:br>
            <a:r>
              <a:rPr lang="en-US" dirty="0"/>
              <a:t>we can do all in parallel </a:t>
            </a:r>
          </a:p>
          <a:p>
            <a:pPr lvl="1"/>
            <a:r>
              <a:rPr lang="en-US" dirty="0"/>
              <a:t>Then all time needed will be 10ns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4873-F171-4BDC-98EF-99647903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95" y="2394947"/>
            <a:ext cx="4232205" cy="44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8673-BE80-4D6F-A0B6-F97EBC78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D783-9ACD-426C-BA44-31DC40B4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computing efficient for single task.</a:t>
            </a:r>
          </a:p>
          <a:p>
            <a:r>
              <a:rPr lang="en-US" dirty="0"/>
              <a:t>Parallel computing slower for single task but efficient to do thousands at a time</a:t>
            </a:r>
          </a:p>
          <a:p>
            <a:r>
              <a:rPr lang="en-US" dirty="0"/>
              <a:t>Types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Task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parallelism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037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4B-E739-4219-BB73-3781BD7D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parallel program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AC85-8921-4BDB-9B56-757C5235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6185452" cy="4351338"/>
          </a:xfrm>
        </p:spPr>
        <p:txBody>
          <a:bodyPr/>
          <a:lstStyle/>
          <a:p>
            <a:r>
              <a:rPr lang="en-US" dirty="0"/>
              <a:t>C = A + B  -&gt; is a </a:t>
            </a:r>
            <a:r>
              <a:rPr lang="en-US" u="sng" dirty="0"/>
              <a:t>Task</a:t>
            </a:r>
            <a:r>
              <a:rPr lang="en-US" dirty="0"/>
              <a:t> which have to  perform 512 operations.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r>
              <a:rPr lang="en-US" dirty="0"/>
              <a:t> </a:t>
            </a:r>
            <a:r>
              <a:rPr lang="en-US" sz="2400" dirty="0"/>
              <a:t>task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host</a:t>
            </a:r>
            <a:r>
              <a:rPr lang="en-US" dirty="0"/>
              <a:t> </a:t>
            </a:r>
            <a:r>
              <a:rPr lang="en-US" sz="2400" dirty="0"/>
              <a:t>task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GPU</a:t>
            </a:r>
            <a:r>
              <a:rPr lang="en-US" dirty="0"/>
              <a:t> </a:t>
            </a:r>
            <a:r>
              <a:rPr lang="en-US" sz="2400" dirty="0"/>
              <a:t>task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dirty="0"/>
              <a:t> </a:t>
            </a:r>
            <a:r>
              <a:rPr lang="en-US" sz="2400" dirty="0"/>
              <a:t>task</a:t>
            </a:r>
          </a:p>
          <a:p>
            <a:endParaRPr lang="en-US" dirty="0"/>
          </a:p>
          <a:p>
            <a:r>
              <a:rPr lang="en-US" dirty="0"/>
              <a:t>Code that will run on the GPU are called kernels</a:t>
            </a:r>
          </a:p>
          <a:p>
            <a:endParaRPr lang="en-US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BFBF1-704A-4AF6-BEF4-F324ADCC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2" y="1392288"/>
            <a:ext cx="4674704" cy="521801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59B9490-7DAC-4977-B97E-BD1E701A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846544"/>
            <a:ext cx="53936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 method as a kernel, you apply the method decorator </a:t>
            </a:r>
            <a:r>
              <a:rPr kumimoji="0" lang="ar-EG" altLang="ar-E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__global__</a:t>
            </a:r>
            <a:r>
              <a:rPr kumimoji="0" lang="ar-EG" alt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A9F9-B79B-40C0-9EFA-6C0E3061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parallel program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2516-FCF9-40A0-833E-B435EBCA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562"/>
            <a:ext cx="9754773" cy="1902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kernel  has a task to complete , do it using threads “sub task such as single addition”</a:t>
            </a:r>
          </a:p>
          <a:p>
            <a:r>
              <a:rPr lang="en-US" dirty="0"/>
              <a:t>Threads are grouped into blocks</a:t>
            </a:r>
          </a:p>
          <a:p>
            <a:r>
              <a:rPr lang="en-US" dirty="0"/>
              <a:t>Blocks contains up to 1024 thread ”multiplied by 32”</a:t>
            </a:r>
          </a:p>
          <a:p>
            <a:r>
              <a:rPr lang="en-US" dirty="0"/>
              <a:t>Blocks are grouped in grids </a:t>
            </a:r>
          </a:p>
          <a:p>
            <a:endParaRPr lang="en-US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BA0A-A280-427E-A8B7-A5648100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690688"/>
            <a:ext cx="7305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A20F-2128-482F-A671-C8C2B62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allocation and transfer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8B56-2F8C-467E-BCCA-9B91FF59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41" y="4736636"/>
            <a:ext cx="5139959" cy="1116111"/>
          </a:xfrm>
        </p:spPr>
        <p:txBody>
          <a:bodyPr>
            <a:normAutofit/>
          </a:bodyPr>
          <a:lstStyle/>
          <a:p>
            <a:r>
              <a:rPr lang="en-US" sz="2000" dirty="0"/>
              <a:t>This means that we are transferring from the </a:t>
            </a:r>
            <a:r>
              <a:rPr lang="en-US" sz="2000" b="1" dirty="0" err="1"/>
              <a:t>h_A</a:t>
            </a:r>
            <a:r>
              <a:rPr lang="en-US" sz="2000" b="1" dirty="0"/>
              <a:t> (host)</a:t>
            </a:r>
            <a:r>
              <a:rPr lang="en-US" sz="2000" dirty="0"/>
              <a:t> location to </a:t>
            </a:r>
            <a:r>
              <a:rPr lang="en-US" sz="2000" b="1" dirty="0" err="1"/>
              <a:t>d_A</a:t>
            </a:r>
            <a:r>
              <a:rPr lang="en-US" sz="2000" b="1" dirty="0"/>
              <a:t> (device)</a:t>
            </a:r>
            <a:r>
              <a:rPr lang="en-US" sz="2000" dirty="0"/>
              <a:t> location </a:t>
            </a:r>
            <a:r>
              <a:rPr lang="en-US" sz="2000" b="1" dirty="0"/>
              <a:t>size</a:t>
            </a:r>
            <a:r>
              <a:rPr lang="en-US" sz="2000" dirty="0"/>
              <a:t> bytes of data.</a:t>
            </a:r>
            <a:endParaRPr lang="ar-E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2AE04-7183-4570-A5C1-BB82A6ED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41" y="1825625"/>
            <a:ext cx="7520986" cy="160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745C9-33FA-489B-A5F3-5AB95B41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4" y="3429000"/>
            <a:ext cx="10720491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BFE48-2639-4F6F-8A89-00110EB9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60" y="4858092"/>
            <a:ext cx="3641844" cy="16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C74B-3966-4622-9EC6-D9903C15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US" b="1" dirty="0"/>
              <a:t>Kernel function invocation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r>
              <a:rPr lang="en-US" b="1" dirty="0"/>
              <a:t>GPU to CPU and memory deallocation</a:t>
            </a:r>
          </a:p>
          <a:p>
            <a:endParaRPr lang="en-US" b="1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99442-EAEA-445D-8AC2-7F94E8FC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45" y="2978426"/>
            <a:ext cx="8235901" cy="338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34796-CC96-40E4-A602-79B65360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29" y="1212582"/>
            <a:ext cx="8054037" cy="8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4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F3CE-EDED-49D6-A3C8-73FA563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8810-4F69-40AA-A6CB-7E720630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https://sites.google.com/site/5kk70gpu/assignment-s/color-conversion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013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Times New Roman</vt:lpstr>
      <vt:lpstr>Office Theme</vt:lpstr>
      <vt:lpstr>nVidia CUDA on GPU</vt:lpstr>
      <vt:lpstr>Environment </vt:lpstr>
      <vt:lpstr>Vectors Addition Example</vt:lpstr>
      <vt:lpstr>Parallel computing </vt:lpstr>
      <vt:lpstr>Structure of parallel program</vt:lpstr>
      <vt:lpstr>Structure of parallel program</vt:lpstr>
      <vt:lpstr>Memory allocation and transfer</vt:lpstr>
      <vt:lpstr>PowerPoint Presentation</vt:lpstr>
      <vt:lpstr>Assignment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awad</dc:creator>
  <cp:lastModifiedBy>sara awad</cp:lastModifiedBy>
  <cp:revision>11</cp:revision>
  <dcterms:created xsi:type="dcterms:W3CDTF">2018-05-02T07:49:11Z</dcterms:created>
  <dcterms:modified xsi:type="dcterms:W3CDTF">2018-05-02T08:50:56Z</dcterms:modified>
</cp:coreProperties>
</file>