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60" r:id="rId2"/>
    <p:sldId id="502" r:id="rId3"/>
    <p:sldId id="326" r:id="rId4"/>
    <p:sldId id="319" r:id="rId5"/>
    <p:sldId id="500" r:id="rId6"/>
    <p:sldId id="501" r:id="rId7"/>
    <p:sldId id="499" r:id="rId8"/>
    <p:sldId id="496" r:id="rId9"/>
    <p:sldId id="327" r:id="rId10"/>
    <p:sldId id="331" r:id="rId11"/>
    <p:sldId id="312" r:id="rId12"/>
    <p:sldId id="480" r:id="rId13"/>
    <p:sldId id="482" r:id="rId14"/>
    <p:sldId id="479" r:id="rId15"/>
    <p:sldId id="315" r:id="rId16"/>
    <p:sldId id="307" r:id="rId17"/>
    <p:sldId id="334" r:id="rId18"/>
    <p:sldId id="351" r:id="rId19"/>
    <p:sldId id="339" r:id="rId20"/>
    <p:sldId id="340" r:id="rId21"/>
    <p:sldId id="505" r:id="rId22"/>
    <p:sldId id="341" r:id="rId23"/>
    <p:sldId id="504" r:id="rId24"/>
    <p:sldId id="342" r:id="rId25"/>
    <p:sldId id="503" r:id="rId26"/>
    <p:sldId id="483" r:id="rId27"/>
    <p:sldId id="484" r:id="rId28"/>
    <p:sldId id="497" r:id="rId29"/>
    <p:sldId id="498" r:id="rId30"/>
    <p:sldId id="345" r:id="rId31"/>
    <p:sldId id="485" r:id="rId32"/>
    <p:sldId id="419" r:id="rId33"/>
    <p:sldId id="486" r:id="rId34"/>
    <p:sldId id="492" r:id="rId35"/>
    <p:sldId id="491" r:id="rId36"/>
    <p:sldId id="488" r:id="rId37"/>
    <p:sldId id="489" r:id="rId38"/>
    <p:sldId id="487" r:id="rId39"/>
    <p:sldId id="490" r:id="rId40"/>
    <p:sldId id="347" r:id="rId41"/>
    <p:sldId id="426" r:id="rId42"/>
    <p:sldId id="427" r:id="rId43"/>
    <p:sldId id="428" r:id="rId44"/>
    <p:sldId id="429" r:id="rId45"/>
    <p:sldId id="493" r:id="rId46"/>
    <p:sldId id="430" r:id="rId47"/>
    <p:sldId id="431" r:id="rId48"/>
    <p:sldId id="494" r:id="rId49"/>
    <p:sldId id="432" r:id="rId50"/>
    <p:sldId id="433" r:id="rId51"/>
    <p:sldId id="434" r:id="rId52"/>
    <p:sldId id="495" r:id="rId53"/>
    <p:sldId id="435" r:id="rId54"/>
    <p:sldId id="436" r:id="rId55"/>
    <p:sldId id="440" r:id="rId56"/>
    <p:sldId id="437" r:id="rId57"/>
    <p:sldId id="438" r:id="rId58"/>
    <p:sldId id="439" r:id="rId59"/>
    <p:sldId id="441" r:id="rId60"/>
    <p:sldId id="442" r:id="rId61"/>
    <p:sldId id="444" r:id="rId62"/>
    <p:sldId id="445" r:id="rId63"/>
    <p:sldId id="447" r:id="rId64"/>
    <p:sldId id="448" r:id="rId65"/>
    <p:sldId id="449" r:id="rId66"/>
    <p:sldId id="475" r:id="rId67"/>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87433" autoAdjust="0"/>
  </p:normalViewPr>
  <p:slideViewPr>
    <p:cSldViewPr>
      <p:cViewPr varScale="1">
        <p:scale>
          <a:sx n="100" d="100"/>
          <a:sy n="100" d="100"/>
        </p:scale>
        <p:origin x="2124" y="72"/>
      </p:cViewPr>
      <p:guideLst>
        <p:guide orient="horz" pos="2160"/>
        <p:guide pos="2880"/>
      </p:guideLst>
    </p:cSldViewPr>
  </p:slideViewPr>
  <p:outlineViewPr>
    <p:cViewPr>
      <p:scale>
        <a:sx n="33" d="100"/>
        <a:sy n="33" d="100"/>
      </p:scale>
      <p:origin x="0" y="-510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25F60-8F12-47FC-8BE2-6E0B0C08BCEC}" type="doc">
      <dgm:prSet loTypeId="urn:microsoft.com/office/officeart/2005/8/layout/hierarchy1" loCatId="hierarchy" qsTypeId="urn:microsoft.com/office/officeart/2005/8/quickstyle/3d6" qsCatId="3D" csTypeId="urn:microsoft.com/office/officeart/2005/8/colors/accent1_2" csCatId="accent1" phldr="1"/>
      <dgm:spPr/>
      <dgm:t>
        <a:bodyPr/>
        <a:lstStyle/>
        <a:p>
          <a:endParaRPr lang="en-US"/>
        </a:p>
      </dgm:t>
    </dgm:pt>
    <dgm:pt modelId="{4EEE1CFF-5FDA-49E0-9858-4D3CC85427C1}">
      <dgm:prSet phldrT="[Text]" custT="1"/>
      <dgm:spPr/>
      <dgm:t>
        <a:bodyPr/>
        <a:lstStyle/>
        <a:p>
          <a:r>
            <a:rPr lang="en-US" sz="2800" dirty="0"/>
            <a:t>Search</a:t>
          </a:r>
        </a:p>
      </dgm:t>
    </dgm:pt>
    <dgm:pt modelId="{9CB396CA-D915-4BBD-B2A4-B3C3FD30E55B}" type="parTrans" cxnId="{BE0B2122-3DAB-4503-A0C5-9EE2180BFCA0}">
      <dgm:prSet/>
      <dgm:spPr/>
      <dgm:t>
        <a:bodyPr/>
        <a:lstStyle/>
        <a:p>
          <a:endParaRPr lang="en-US" sz="2800"/>
        </a:p>
      </dgm:t>
    </dgm:pt>
    <dgm:pt modelId="{D78837AE-78B8-4FF9-8826-DF0051D6FA74}" type="sibTrans" cxnId="{BE0B2122-3DAB-4503-A0C5-9EE2180BFCA0}">
      <dgm:prSet/>
      <dgm:spPr/>
      <dgm:t>
        <a:bodyPr/>
        <a:lstStyle/>
        <a:p>
          <a:endParaRPr lang="en-US" sz="2800"/>
        </a:p>
      </dgm:t>
    </dgm:pt>
    <dgm:pt modelId="{65BFAAB0-41C6-4FDC-8784-71776D0691A0}" type="asst">
      <dgm:prSet phldrT="[Text]" custT="1"/>
      <dgm:spPr/>
      <dgm:t>
        <a:bodyPr/>
        <a:lstStyle/>
        <a:p>
          <a:r>
            <a:rPr lang="en-US" sz="2800" dirty="0"/>
            <a:t>Simple</a:t>
          </a:r>
        </a:p>
      </dgm:t>
    </dgm:pt>
    <dgm:pt modelId="{9410C60C-54F7-4454-94C8-436BF47F49E7}" type="parTrans" cxnId="{D76CD5D4-2A3B-4D50-BC8A-D50E3405DC9C}">
      <dgm:prSet custT="1"/>
      <dgm:spPr/>
      <dgm:t>
        <a:bodyPr/>
        <a:lstStyle/>
        <a:p>
          <a:endParaRPr lang="en-US" sz="2800"/>
        </a:p>
      </dgm:t>
    </dgm:pt>
    <dgm:pt modelId="{77FC7491-E4B5-4E25-A858-157DA07CDB0F}" type="sibTrans" cxnId="{D76CD5D4-2A3B-4D50-BC8A-D50E3405DC9C}">
      <dgm:prSet/>
      <dgm:spPr/>
      <dgm:t>
        <a:bodyPr/>
        <a:lstStyle/>
        <a:p>
          <a:endParaRPr lang="en-US" sz="2800"/>
        </a:p>
      </dgm:t>
    </dgm:pt>
    <dgm:pt modelId="{213074D8-8720-4930-8BDD-C402A8907A24}" type="asst">
      <dgm:prSet phldrT="[Text]" custT="1"/>
      <dgm:spPr/>
      <dgm:t>
        <a:bodyPr/>
        <a:lstStyle/>
        <a:p>
          <a:r>
            <a:rPr lang="en-US" sz="2800" dirty="0"/>
            <a:t>Advanced</a:t>
          </a:r>
        </a:p>
      </dgm:t>
    </dgm:pt>
    <dgm:pt modelId="{FF121608-B4EB-4E5F-A706-744DBC9B3415}" type="parTrans" cxnId="{EE101933-55AC-42FF-AE7D-5C090544EA87}">
      <dgm:prSet custT="1"/>
      <dgm:spPr/>
      <dgm:t>
        <a:bodyPr/>
        <a:lstStyle/>
        <a:p>
          <a:endParaRPr lang="en-US" sz="2800"/>
        </a:p>
      </dgm:t>
    </dgm:pt>
    <dgm:pt modelId="{B99239C0-6EBF-4448-9BC4-C7752FDEC0A2}" type="sibTrans" cxnId="{EE101933-55AC-42FF-AE7D-5C090544EA87}">
      <dgm:prSet/>
      <dgm:spPr/>
      <dgm:t>
        <a:bodyPr/>
        <a:lstStyle/>
        <a:p>
          <a:endParaRPr lang="en-US" sz="2800"/>
        </a:p>
      </dgm:t>
    </dgm:pt>
    <dgm:pt modelId="{FE0E5562-EBE0-437F-9849-B767F14B8726}" type="asst">
      <dgm:prSet phldrT="[Text]" custT="1"/>
      <dgm:spPr/>
      <dgm:t>
        <a:bodyPr/>
        <a:lstStyle/>
        <a:p>
          <a:r>
            <a:rPr lang="en-US" sz="2800" dirty="0"/>
            <a:t>Quick</a:t>
          </a:r>
        </a:p>
      </dgm:t>
    </dgm:pt>
    <dgm:pt modelId="{9CF4E764-B7C0-4FBC-BACE-C89905562E27}" type="parTrans" cxnId="{8623B9E6-9D09-4248-9020-04B9DD4DEF49}">
      <dgm:prSet custT="1"/>
      <dgm:spPr/>
      <dgm:t>
        <a:bodyPr/>
        <a:lstStyle/>
        <a:p>
          <a:endParaRPr lang="en-US" sz="2800"/>
        </a:p>
      </dgm:t>
    </dgm:pt>
    <dgm:pt modelId="{854FC070-94FB-4101-A5C0-E3DA118504C8}" type="sibTrans" cxnId="{8623B9E6-9D09-4248-9020-04B9DD4DEF49}">
      <dgm:prSet/>
      <dgm:spPr/>
      <dgm:t>
        <a:bodyPr/>
        <a:lstStyle/>
        <a:p>
          <a:endParaRPr lang="en-US" sz="2800"/>
        </a:p>
      </dgm:t>
    </dgm:pt>
    <dgm:pt modelId="{23D426E1-BCF5-4B71-9166-5E622D2EA018}" type="pres">
      <dgm:prSet presAssocID="{DEF25F60-8F12-47FC-8BE2-6E0B0C08BCEC}" presName="hierChild1" presStyleCnt="0">
        <dgm:presLayoutVars>
          <dgm:chPref val="1"/>
          <dgm:dir/>
          <dgm:animOne val="branch"/>
          <dgm:animLvl val="lvl"/>
          <dgm:resizeHandles/>
        </dgm:presLayoutVars>
      </dgm:prSet>
      <dgm:spPr/>
    </dgm:pt>
    <dgm:pt modelId="{7C4244C1-F6CB-4FED-B91B-986671200CF8}" type="pres">
      <dgm:prSet presAssocID="{4EEE1CFF-5FDA-49E0-9858-4D3CC85427C1}" presName="hierRoot1" presStyleCnt="0"/>
      <dgm:spPr/>
    </dgm:pt>
    <dgm:pt modelId="{B57706E0-8547-4A25-BB13-D09FE579669A}" type="pres">
      <dgm:prSet presAssocID="{4EEE1CFF-5FDA-49E0-9858-4D3CC85427C1}" presName="composite" presStyleCnt="0"/>
      <dgm:spPr/>
    </dgm:pt>
    <dgm:pt modelId="{BE9DE264-1F6B-4F5E-9F66-25455FC4DF7B}" type="pres">
      <dgm:prSet presAssocID="{4EEE1CFF-5FDA-49E0-9858-4D3CC85427C1}" presName="background" presStyleLbl="node0" presStyleIdx="0" presStyleCnt="1"/>
      <dgm:spPr/>
    </dgm:pt>
    <dgm:pt modelId="{0B0FB922-712B-4A26-914D-AFEB5835B1DD}" type="pres">
      <dgm:prSet presAssocID="{4EEE1CFF-5FDA-49E0-9858-4D3CC85427C1}" presName="text" presStyleLbl="fgAcc0" presStyleIdx="0" presStyleCnt="1">
        <dgm:presLayoutVars>
          <dgm:chPref val="3"/>
        </dgm:presLayoutVars>
      </dgm:prSet>
      <dgm:spPr/>
    </dgm:pt>
    <dgm:pt modelId="{3B52E23C-F95C-4E5C-BFE2-FCA27F9ACCA0}" type="pres">
      <dgm:prSet presAssocID="{4EEE1CFF-5FDA-49E0-9858-4D3CC85427C1}" presName="hierChild2" presStyleCnt="0"/>
      <dgm:spPr/>
    </dgm:pt>
    <dgm:pt modelId="{5720A5AE-FAE8-40F3-8D80-A5A15466DAA0}" type="pres">
      <dgm:prSet presAssocID="{9410C60C-54F7-4454-94C8-436BF47F49E7}" presName="Name10" presStyleLbl="parChTrans1D2" presStyleIdx="0" presStyleCnt="3"/>
      <dgm:spPr/>
    </dgm:pt>
    <dgm:pt modelId="{28C07DC0-D576-4EA7-B01D-3007B930F3D1}" type="pres">
      <dgm:prSet presAssocID="{65BFAAB0-41C6-4FDC-8784-71776D0691A0}" presName="hierRoot2" presStyleCnt="0"/>
      <dgm:spPr/>
    </dgm:pt>
    <dgm:pt modelId="{29EA7A33-A592-4F44-8466-26D6923E0768}" type="pres">
      <dgm:prSet presAssocID="{65BFAAB0-41C6-4FDC-8784-71776D0691A0}" presName="composite2" presStyleCnt="0"/>
      <dgm:spPr/>
    </dgm:pt>
    <dgm:pt modelId="{6CB6834A-7F30-46AD-8FDA-C5983232A58B}" type="pres">
      <dgm:prSet presAssocID="{65BFAAB0-41C6-4FDC-8784-71776D0691A0}" presName="background2" presStyleLbl="asst1" presStyleIdx="0" presStyleCnt="3"/>
      <dgm:spPr/>
    </dgm:pt>
    <dgm:pt modelId="{F10FA09A-7DA8-4075-B49E-76E7FC11F228}" type="pres">
      <dgm:prSet presAssocID="{65BFAAB0-41C6-4FDC-8784-71776D0691A0}" presName="text2" presStyleLbl="fgAcc2" presStyleIdx="0" presStyleCnt="3">
        <dgm:presLayoutVars>
          <dgm:chPref val="3"/>
        </dgm:presLayoutVars>
      </dgm:prSet>
      <dgm:spPr/>
    </dgm:pt>
    <dgm:pt modelId="{0EABB987-DCBE-4644-B28A-11092BDA1AC9}" type="pres">
      <dgm:prSet presAssocID="{65BFAAB0-41C6-4FDC-8784-71776D0691A0}" presName="hierChild3" presStyleCnt="0"/>
      <dgm:spPr/>
    </dgm:pt>
    <dgm:pt modelId="{67E07D1A-2968-427A-87FE-A93BD9A6D163}" type="pres">
      <dgm:prSet presAssocID="{FF121608-B4EB-4E5F-A706-744DBC9B3415}" presName="Name10" presStyleLbl="parChTrans1D2" presStyleIdx="1" presStyleCnt="3"/>
      <dgm:spPr/>
    </dgm:pt>
    <dgm:pt modelId="{35524801-0EF5-47C8-8646-3B54C995B9C4}" type="pres">
      <dgm:prSet presAssocID="{213074D8-8720-4930-8BDD-C402A8907A24}" presName="hierRoot2" presStyleCnt="0"/>
      <dgm:spPr/>
    </dgm:pt>
    <dgm:pt modelId="{69669986-DCD8-40FE-9D7E-5D7C60C8D415}" type="pres">
      <dgm:prSet presAssocID="{213074D8-8720-4930-8BDD-C402A8907A24}" presName="composite2" presStyleCnt="0"/>
      <dgm:spPr/>
    </dgm:pt>
    <dgm:pt modelId="{541A30BA-6787-4DF4-97E0-3BE8871BF234}" type="pres">
      <dgm:prSet presAssocID="{213074D8-8720-4930-8BDD-C402A8907A24}" presName="background2" presStyleLbl="asst1" presStyleIdx="1" presStyleCnt="3"/>
      <dgm:spPr/>
    </dgm:pt>
    <dgm:pt modelId="{C78F8174-2341-4A52-A41C-87F29D3891F9}" type="pres">
      <dgm:prSet presAssocID="{213074D8-8720-4930-8BDD-C402A8907A24}" presName="text2" presStyleLbl="fgAcc2" presStyleIdx="1" presStyleCnt="3">
        <dgm:presLayoutVars>
          <dgm:chPref val="3"/>
        </dgm:presLayoutVars>
      </dgm:prSet>
      <dgm:spPr/>
    </dgm:pt>
    <dgm:pt modelId="{A95F83F8-44F0-4EE6-8BEA-0CC96CB6F8A0}" type="pres">
      <dgm:prSet presAssocID="{213074D8-8720-4930-8BDD-C402A8907A24}" presName="hierChild3" presStyleCnt="0"/>
      <dgm:spPr/>
    </dgm:pt>
    <dgm:pt modelId="{DA1C52E1-7500-4FF1-9E72-42BE9A606AAE}" type="pres">
      <dgm:prSet presAssocID="{9CF4E764-B7C0-4FBC-BACE-C89905562E27}" presName="Name10" presStyleLbl="parChTrans1D2" presStyleIdx="2" presStyleCnt="3"/>
      <dgm:spPr/>
    </dgm:pt>
    <dgm:pt modelId="{1787E2E4-3056-4258-8729-4422B45D19C3}" type="pres">
      <dgm:prSet presAssocID="{FE0E5562-EBE0-437F-9849-B767F14B8726}" presName="hierRoot2" presStyleCnt="0"/>
      <dgm:spPr/>
    </dgm:pt>
    <dgm:pt modelId="{C7C830C3-9E77-420A-8B7E-6ED3D7166C59}" type="pres">
      <dgm:prSet presAssocID="{FE0E5562-EBE0-437F-9849-B767F14B8726}" presName="composite2" presStyleCnt="0"/>
      <dgm:spPr/>
    </dgm:pt>
    <dgm:pt modelId="{90617307-228F-4A80-9B4D-AE5BC60C8709}" type="pres">
      <dgm:prSet presAssocID="{FE0E5562-EBE0-437F-9849-B767F14B8726}" presName="background2" presStyleLbl="asst1" presStyleIdx="2" presStyleCnt="3"/>
      <dgm:spPr/>
    </dgm:pt>
    <dgm:pt modelId="{87055603-9073-4DF7-9718-7BFA9A3E167E}" type="pres">
      <dgm:prSet presAssocID="{FE0E5562-EBE0-437F-9849-B767F14B8726}" presName="text2" presStyleLbl="fgAcc2" presStyleIdx="2" presStyleCnt="3">
        <dgm:presLayoutVars>
          <dgm:chPref val="3"/>
        </dgm:presLayoutVars>
      </dgm:prSet>
      <dgm:spPr/>
    </dgm:pt>
    <dgm:pt modelId="{DEA787BA-7D13-4A27-B4E8-67F1DB3CB64A}" type="pres">
      <dgm:prSet presAssocID="{FE0E5562-EBE0-437F-9849-B767F14B8726}" presName="hierChild3" presStyleCnt="0"/>
      <dgm:spPr/>
    </dgm:pt>
  </dgm:ptLst>
  <dgm:cxnLst>
    <dgm:cxn modelId="{C556D008-6DC1-4885-9564-B380EFDE23CF}" type="presOf" srcId="{FF121608-B4EB-4E5F-A706-744DBC9B3415}" destId="{67E07D1A-2968-427A-87FE-A93BD9A6D163}" srcOrd="0" destOrd="0" presId="urn:microsoft.com/office/officeart/2005/8/layout/hierarchy1"/>
    <dgm:cxn modelId="{BE0B2122-3DAB-4503-A0C5-9EE2180BFCA0}" srcId="{DEF25F60-8F12-47FC-8BE2-6E0B0C08BCEC}" destId="{4EEE1CFF-5FDA-49E0-9858-4D3CC85427C1}" srcOrd="0" destOrd="0" parTransId="{9CB396CA-D915-4BBD-B2A4-B3C3FD30E55B}" sibTransId="{D78837AE-78B8-4FF9-8826-DF0051D6FA74}"/>
    <dgm:cxn modelId="{EE101933-55AC-42FF-AE7D-5C090544EA87}" srcId="{4EEE1CFF-5FDA-49E0-9858-4D3CC85427C1}" destId="{213074D8-8720-4930-8BDD-C402A8907A24}" srcOrd="1" destOrd="0" parTransId="{FF121608-B4EB-4E5F-A706-744DBC9B3415}" sibTransId="{B99239C0-6EBF-4448-9BC4-C7752FDEC0A2}"/>
    <dgm:cxn modelId="{B5ED543D-087F-4103-90E3-9D160E849EDA}" type="presOf" srcId="{FE0E5562-EBE0-437F-9849-B767F14B8726}" destId="{87055603-9073-4DF7-9718-7BFA9A3E167E}" srcOrd="0" destOrd="0" presId="urn:microsoft.com/office/officeart/2005/8/layout/hierarchy1"/>
    <dgm:cxn modelId="{59161F62-1774-4EC6-9E68-5374FDE6C671}" type="presOf" srcId="{4EEE1CFF-5FDA-49E0-9858-4D3CC85427C1}" destId="{0B0FB922-712B-4A26-914D-AFEB5835B1DD}" srcOrd="0" destOrd="0" presId="urn:microsoft.com/office/officeart/2005/8/layout/hierarchy1"/>
    <dgm:cxn modelId="{4941ED4C-9279-4514-BD03-C0EA7120EA05}" type="presOf" srcId="{213074D8-8720-4930-8BDD-C402A8907A24}" destId="{C78F8174-2341-4A52-A41C-87F29D3891F9}" srcOrd="0" destOrd="0" presId="urn:microsoft.com/office/officeart/2005/8/layout/hierarchy1"/>
    <dgm:cxn modelId="{D7DC906F-2D39-4C64-ABED-384F4240E889}" type="presOf" srcId="{DEF25F60-8F12-47FC-8BE2-6E0B0C08BCEC}" destId="{23D426E1-BCF5-4B71-9166-5E622D2EA018}" srcOrd="0" destOrd="0" presId="urn:microsoft.com/office/officeart/2005/8/layout/hierarchy1"/>
    <dgm:cxn modelId="{33879176-8A18-4F14-9744-71D61E8A9780}" type="presOf" srcId="{65BFAAB0-41C6-4FDC-8784-71776D0691A0}" destId="{F10FA09A-7DA8-4075-B49E-76E7FC11F228}" srcOrd="0" destOrd="0" presId="urn:microsoft.com/office/officeart/2005/8/layout/hierarchy1"/>
    <dgm:cxn modelId="{687D98AA-B55A-40AF-9C21-87049F859D09}" type="presOf" srcId="{9CF4E764-B7C0-4FBC-BACE-C89905562E27}" destId="{DA1C52E1-7500-4FF1-9E72-42BE9A606AAE}" srcOrd="0" destOrd="0" presId="urn:microsoft.com/office/officeart/2005/8/layout/hierarchy1"/>
    <dgm:cxn modelId="{D76CD5D4-2A3B-4D50-BC8A-D50E3405DC9C}" srcId="{4EEE1CFF-5FDA-49E0-9858-4D3CC85427C1}" destId="{65BFAAB0-41C6-4FDC-8784-71776D0691A0}" srcOrd="0" destOrd="0" parTransId="{9410C60C-54F7-4454-94C8-436BF47F49E7}" sibTransId="{77FC7491-E4B5-4E25-A858-157DA07CDB0F}"/>
    <dgm:cxn modelId="{8623B9E6-9D09-4248-9020-04B9DD4DEF49}" srcId="{4EEE1CFF-5FDA-49E0-9858-4D3CC85427C1}" destId="{FE0E5562-EBE0-437F-9849-B767F14B8726}" srcOrd="2" destOrd="0" parTransId="{9CF4E764-B7C0-4FBC-BACE-C89905562E27}" sibTransId="{854FC070-94FB-4101-A5C0-E3DA118504C8}"/>
    <dgm:cxn modelId="{4F68A8E8-612E-4EC2-A6A5-3B6C7F0121B2}" type="presOf" srcId="{9410C60C-54F7-4454-94C8-436BF47F49E7}" destId="{5720A5AE-FAE8-40F3-8D80-A5A15466DAA0}" srcOrd="0" destOrd="0" presId="urn:microsoft.com/office/officeart/2005/8/layout/hierarchy1"/>
    <dgm:cxn modelId="{E6F1DA73-4DD4-4A0A-A415-F7AAA54859DD}" type="presParOf" srcId="{23D426E1-BCF5-4B71-9166-5E622D2EA018}" destId="{7C4244C1-F6CB-4FED-B91B-986671200CF8}" srcOrd="0" destOrd="0" presId="urn:microsoft.com/office/officeart/2005/8/layout/hierarchy1"/>
    <dgm:cxn modelId="{FE594BAD-7E44-4564-9512-A7A6654186E3}" type="presParOf" srcId="{7C4244C1-F6CB-4FED-B91B-986671200CF8}" destId="{B57706E0-8547-4A25-BB13-D09FE579669A}" srcOrd="0" destOrd="0" presId="urn:microsoft.com/office/officeart/2005/8/layout/hierarchy1"/>
    <dgm:cxn modelId="{6A0620FB-E63A-4682-AA33-6997156FF842}" type="presParOf" srcId="{B57706E0-8547-4A25-BB13-D09FE579669A}" destId="{BE9DE264-1F6B-4F5E-9F66-25455FC4DF7B}" srcOrd="0" destOrd="0" presId="urn:microsoft.com/office/officeart/2005/8/layout/hierarchy1"/>
    <dgm:cxn modelId="{1DFF1308-FE87-4409-9279-C7833F0096ED}" type="presParOf" srcId="{B57706E0-8547-4A25-BB13-D09FE579669A}" destId="{0B0FB922-712B-4A26-914D-AFEB5835B1DD}" srcOrd="1" destOrd="0" presId="urn:microsoft.com/office/officeart/2005/8/layout/hierarchy1"/>
    <dgm:cxn modelId="{EDBB4248-781E-47F6-A75E-542E6CACF0E3}" type="presParOf" srcId="{7C4244C1-F6CB-4FED-B91B-986671200CF8}" destId="{3B52E23C-F95C-4E5C-BFE2-FCA27F9ACCA0}" srcOrd="1" destOrd="0" presId="urn:microsoft.com/office/officeart/2005/8/layout/hierarchy1"/>
    <dgm:cxn modelId="{4F3E71C9-56DD-4DD3-9B89-B03844C10248}" type="presParOf" srcId="{3B52E23C-F95C-4E5C-BFE2-FCA27F9ACCA0}" destId="{5720A5AE-FAE8-40F3-8D80-A5A15466DAA0}" srcOrd="0" destOrd="0" presId="urn:microsoft.com/office/officeart/2005/8/layout/hierarchy1"/>
    <dgm:cxn modelId="{949BAF22-4598-46D0-96C7-8095710889B7}" type="presParOf" srcId="{3B52E23C-F95C-4E5C-BFE2-FCA27F9ACCA0}" destId="{28C07DC0-D576-4EA7-B01D-3007B930F3D1}" srcOrd="1" destOrd="0" presId="urn:microsoft.com/office/officeart/2005/8/layout/hierarchy1"/>
    <dgm:cxn modelId="{AC9FEC19-E083-4B02-84A7-FD6E980CC332}" type="presParOf" srcId="{28C07DC0-D576-4EA7-B01D-3007B930F3D1}" destId="{29EA7A33-A592-4F44-8466-26D6923E0768}" srcOrd="0" destOrd="0" presId="urn:microsoft.com/office/officeart/2005/8/layout/hierarchy1"/>
    <dgm:cxn modelId="{8540B339-68A2-4B49-82B7-E7AEA4A4E382}" type="presParOf" srcId="{29EA7A33-A592-4F44-8466-26D6923E0768}" destId="{6CB6834A-7F30-46AD-8FDA-C5983232A58B}" srcOrd="0" destOrd="0" presId="urn:microsoft.com/office/officeart/2005/8/layout/hierarchy1"/>
    <dgm:cxn modelId="{9F769910-5D86-4897-A3C2-4ABB94BD1FAF}" type="presParOf" srcId="{29EA7A33-A592-4F44-8466-26D6923E0768}" destId="{F10FA09A-7DA8-4075-B49E-76E7FC11F228}" srcOrd="1" destOrd="0" presId="urn:microsoft.com/office/officeart/2005/8/layout/hierarchy1"/>
    <dgm:cxn modelId="{B2D8F46F-DDEB-462B-B71A-55D3660B5CFC}" type="presParOf" srcId="{28C07DC0-D576-4EA7-B01D-3007B930F3D1}" destId="{0EABB987-DCBE-4644-B28A-11092BDA1AC9}" srcOrd="1" destOrd="0" presId="urn:microsoft.com/office/officeart/2005/8/layout/hierarchy1"/>
    <dgm:cxn modelId="{FA0164F7-D85E-4AEA-8BF2-E1F00D55EF73}" type="presParOf" srcId="{3B52E23C-F95C-4E5C-BFE2-FCA27F9ACCA0}" destId="{67E07D1A-2968-427A-87FE-A93BD9A6D163}" srcOrd="2" destOrd="0" presId="urn:microsoft.com/office/officeart/2005/8/layout/hierarchy1"/>
    <dgm:cxn modelId="{0A0E55D2-161A-402C-B483-56E06B3AEE53}" type="presParOf" srcId="{3B52E23C-F95C-4E5C-BFE2-FCA27F9ACCA0}" destId="{35524801-0EF5-47C8-8646-3B54C995B9C4}" srcOrd="3" destOrd="0" presId="urn:microsoft.com/office/officeart/2005/8/layout/hierarchy1"/>
    <dgm:cxn modelId="{6A343294-714E-4BCF-9E61-6CB33729F78D}" type="presParOf" srcId="{35524801-0EF5-47C8-8646-3B54C995B9C4}" destId="{69669986-DCD8-40FE-9D7E-5D7C60C8D415}" srcOrd="0" destOrd="0" presId="urn:microsoft.com/office/officeart/2005/8/layout/hierarchy1"/>
    <dgm:cxn modelId="{DF7A3408-66FF-46EF-8AC1-990B60F5B640}" type="presParOf" srcId="{69669986-DCD8-40FE-9D7E-5D7C60C8D415}" destId="{541A30BA-6787-4DF4-97E0-3BE8871BF234}" srcOrd="0" destOrd="0" presId="urn:microsoft.com/office/officeart/2005/8/layout/hierarchy1"/>
    <dgm:cxn modelId="{48206F3A-F846-4900-9D2E-A96A05BB6616}" type="presParOf" srcId="{69669986-DCD8-40FE-9D7E-5D7C60C8D415}" destId="{C78F8174-2341-4A52-A41C-87F29D3891F9}" srcOrd="1" destOrd="0" presId="urn:microsoft.com/office/officeart/2005/8/layout/hierarchy1"/>
    <dgm:cxn modelId="{B164B481-C34C-4D0B-979D-B437F214CD89}" type="presParOf" srcId="{35524801-0EF5-47C8-8646-3B54C995B9C4}" destId="{A95F83F8-44F0-4EE6-8BEA-0CC96CB6F8A0}" srcOrd="1" destOrd="0" presId="urn:microsoft.com/office/officeart/2005/8/layout/hierarchy1"/>
    <dgm:cxn modelId="{4F92442E-ECD4-4990-8C7B-A13771915F0C}" type="presParOf" srcId="{3B52E23C-F95C-4E5C-BFE2-FCA27F9ACCA0}" destId="{DA1C52E1-7500-4FF1-9E72-42BE9A606AAE}" srcOrd="4" destOrd="0" presId="urn:microsoft.com/office/officeart/2005/8/layout/hierarchy1"/>
    <dgm:cxn modelId="{75228FBC-2998-4A27-A4FB-47B32C32A200}" type="presParOf" srcId="{3B52E23C-F95C-4E5C-BFE2-FCA27F9ACCA0}" destId="{1787E2E4-3056-4258-8729-4422B45D19C3}" srcOrd="5" destOrd="0" presId="urn:microsoft.com/office/officeart/2005/8/layout/hierarchy1"/>
    <dgm:cxn modelId="{A28C04E4-7768-4930-95B0-86B92DBA503B}" type="presParOf" srcId="{1787E2E4-3056-4258-8729-4422B45D19C3}" destId="{C7C830C3-9E77-420A-8B7E-6ED3D7166C59}" srcOrd="0" destOrd="0" presId="urn:microsoft.com/office/officeart/2005/8/layout/hierarchy1"/>
    <dgm:cxn modelId="{B072049A-96AD-42D5-9F4E-0945332942E7}" type="presParOf" srcId="{C7C830C3-9E77-420A-8B7E-6ED3D7166C59}" destId="{90617307-228F-4A80-9B4D-AE5BC60C8709}" srcOrd="0" destOrd="0" presId="urn:microsoft.com/office/officeart/2005/8/layout/hierarchy1"/>
    <dgm:cxn modelId="{9875D9E3-15E7-409F-A9BA-7353B7A488C3}" type="presParOf" srcId="{C7C830C3-9E77-420A-8B7E-6ED3D7166C59}" destId="{87055603-9073-4DF7-9718-7BFA9A3E167E}" srcOrd="1" destOrd="0" presId="urn:microsoft.com/office/officeart/2005/8/layout/hierarchy1"/>
    <dgm:cxn modelId="{DB69831C-64C1-4A6E-9837-632B80AD0B62}" type="presParOf" srcId="{1787E2E4-3056-4258-8729-4422B45D19C3}" destId="{DEA787BA-7D13-4A27-B4E8-67F1DB3CB6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4714EA-21F3-41B6-A464-72B64BCA590B}" type="doc">
      <dgm:prSet loTypeId="urn:microsoft.com/office/officeart/2005/8/layout/hierarchy2" loCatId="hierarchy" qsTypeId="urn:microsoft.com/office/officeart/2005/8/quickstyle/3d3" qsCatId="3D" csTypeId="urn:microsoft.com/office/officeart/2005/8/colors/accent1_2" csCatId="accent1" phldr="1"/>
      <dgm:spPr/>
      <dgm:t>
        <a:bodyPr/>
        <a:lstStyle/>
        <a:p>
          <a:endParaRPr lang="en-US"/>
        </a:p>
      </dgm:t>
    </dgm:pt>
    <dgm:pt modelId="{FDBE7564-EA06-4466-8509-A2B1F4FE7E24}">
      <dgm:prSet phldrT="[Text]" custT="1"/>
      <dgm:spPr/>
      <dgm:t>
        <a:bodyPr/>
        <a:lstStyle/>
        <a:p>
          <a:r>
            <a:rPr lang="en-US" sz="1600" b="1" dirty="0">
              <a:latin typeface="Verdana" pitchFamily="34" charset="0"/>
              <a:ea typeface="Verdana" pitchFamily="34" charset="0"/>
              <a:cs typeface="Verdana" pitchFamily="34" charset="0"/>
            </a:rPr>
            <a:t>Bulk Operations</a:t>
          </a:r>
        </a:p>
      </dgm:t>
    </dgm:pt>
    <dgm:pt modelId="{73A5A8A5-12C3-4721-95D2-CE4CD2F7192A}" type="parTrans" cxnId="{19EBCC92-8710-40DA-9131-75EE61D9F427}">
      <dgm:prSet/>
      <dgm:spPr/>
      <dgm:t>
        <a:bodyPr/>
        <a:lstStyle/>
        <a:p>
          <a:endParaRPr lang="en-US" sz="1600" b="1">
            <a:latin typeface="Verdana" pitchFamily="34" charset="0"/>
            <a:ea typeface="Verdana" pitchFamily="34" charset="0"/>
            <a:cs typeface="Verdana" pitchFamily="34" charset="0"/>
          </a:endParaRPr>
        </a:p>
      </dgm:t>
    </dgm:pt>
    <dgm:pt modelId="{4349F859-B0A8-4D2F-9600-CAFC0F5289C0}" type="sibTrans" cxnId="{19EBCC92-8710-40DA-9131-75EE61D9F427}">
      <dgm:prSet/>
      <dgm:spPr/>
      <dgm:t>
        <a:bodyPr/>
        <a:lstStyle/>
        <a:p>
          <a:endParaRPr lang="en-US" sz="1600" b="1">
            <a:latin typeface="Verdana" pitchFamily="34" charset="0"/>
            <a:ea typeface="Verdana" pitchFamily="34" charset="0"/>
            <a:cs typeface="Verdana" pitchFamily="34" charset="0"/>
          </a:endParaRPr>
        </a:p>
      </dgm:t>
    </dgm:pt>
    <dgm:pt modelId="{ACFBB7EC-F05D-43AD-BA24-C8C63801B0BA}">
      <dgm:prSet phldrT="[Text]" custT="1"/>
      <dgm:spPr/>
      <dgm:t>
        <a:bodyPr/>
        <a:lstStyle/>
        <a:p>
          <a:r>
            <a:rPr lang="en-US" sz="1600" b="1" dirty="0">
              <a:latin typeface="Verdana" pitchFamily="34" charset="0"/>
              <a:ea typeface="Verdana" pitchFamily="34" charset="0"/>
              <a:cs typeface="Verdana" pitchFamily="34" charset="0"/>
            </a:rPr>
            <a:t>Edit</a:t>
          </a:r>
        </a:p>
      </dgm:t>
    </dgm:pt>
    <dgm:pt modelId="{771DAB08-5A44-4AA0-807C-A592900F1FE7}" type="parTrans" cxnId="{D4AC1098-1BDE-4DCA-B034-87B80FB11A21}">
      <dgm:prSet custT="1"/>
      <dgm:spPr/>
      <dgm:t>
        <a:bodyPr/>
        <a:lstStyle/>
        <a:p>
          <a:endParaRPr lang="en-US" sz="1600" b="1">
            <a:latin typeface="Verdana" pitchFamily="34" charset="0"/>
            <a:ea typeface="Verdana" pitchFamily="34" charset="0"/>
            <a:cs typeface="Verdana" pitchFamily="34" charset="0"/>
          </a:endParaRPr>
        </a:p>
      </dgm:t>
    </dgm:pt>
    <dgm:pt modelId="{6E2CABD1-572E-4ACC-AD68-A4BA7B9C88EA}" type="sibTrans" cxnId="{D4AC1098-1BDE-4DCA-B034-87B80FB11A21}">
      <dgm:prSet/>
      <dgm:spPr/>
      <dgm:t>
        <a:bodyPr/>
        <a:lstStyle/>
        <a:p>
          <a:endParaRPr lang="en-US" sz="1600" b="1">
            <a:latin typeface="Verdana" pitchFamily="34" charset="0"/>
            <a:ea typeface="Verdana" pitchFamily="34" charset="0"/>
            <a:cs typeface="Verdana" pitchFamily="34" charset="0"/>
          </a:endParaRPr>
        </a:p>
      </dgm:t>
    </dgm:pt>
    <dgm:pt modelId="{9A920E1E-BD08-431D-8412-4985AD4D3796}">
      <dgm:prSet phldrT="[Text]" custT="1"/>
      <dgm:spPr/>
      <dgm:t>
        <a:bodyPr/>
        <a:lstStyle/>
        <a:p>
          <a:r>
            <a:rPr lang="en-US" sz="1600" b="1" dirty="0">
              <a:latin typeface="Verdana" pitchFamily="34" charset="0"/>
              <a:ea typeface="Verdana" pitchFamily="34" charset="0"/>
              <a:cs typeface="Verdana" pitchFamily="34" charset="0"/>
            </a:rPr>
            <a:t>Delete</a:t>
          </a:r>
        </a:p>
      </dgm:t>
    </dgm:pt>
    <dgm:pt modelId="{2C6D775E-1B16-46D1-B37F-B37BF5116332}" type="parTrans" cxnId="{9273B7B3-D370-4B43-B310-AFFB68FB904E}">
      <dgm:prSet custT="1"/>
      <dgm:spPr/>
      <dgm:t>
        <a:bodyPr/>
        <a:lstStyle/>
        <a:p>
          <a:endParaRPr lang="en-US" sz="1600" b="1">
            <a:latin typeface="Verdana" pitchFamily="34" charset="0"/>
            <a:ea typeface="Verdana" pitchFamily="34" charset="0"/>
            <a:cs typeface="Verdana" pitchFamily="34" charset="0"/>
          </a:endParaRPr>
        </a:p>
      </dgm:t>
    </dgm:pt>
    <dgm:pt modelId="{3EB7208D-0415-4256-A375-CF67B2CC3211}" type="sibTrans" cxnId="{9273B7B3-D370-4B43-B310-AFFB68FB904E}">
      <dgm:prSet/>
      <dgm:spPr/>
      <dgm:t>
        <a:bodyPr/>
        <a:lstStyle/>
        <a:p>
          <a:endParaRPr lang="en-US" sz="1600" b="1">
            <a:latin typeface="Verdana" pitchFamily="34" charset="0"/>
            <a:ea typeface="Verdana" pitchFamily="34" charset="0"/>
            <a:cs typeface="Verdana" pitchFamily="34" charset="0"/>
          </a:endParaRPr>
        </a:p>
      </dgm:t>
    </dgm:pt>
    <dgm:pt modelId="{26BC747C-991A-439C-8E18-881917898580}">
      <dgm:prSet phldrT="[Text]" custT="1"/>
      <dgm:spPr/>
      <dgm:t>
        <a:bodyPr/>
        <a:lstStyle/>
        <a:p>
          <a:r>
            <a:rPr lang="en-US" sz="1600" b="1" dirty="0">
              <a:latin typeface="Verdana" pitchFamily="34" charset="0"/>
              <a:ea typeface="Verdana" pitchFamily="34" charset="0"/>
              <a:cs typeface="Verdana" pitchFamily="34" charset="0"/>
            </a:rPr>
            <a:t>Move</a:t>
          </a:r>
        </a:p>
      </dgm:t>
    </dgm:pt>
    <dgm:pt modelId="{513171B7-2AC0-4135-A4BF-BB0923C9C82B}" type="parTrans" cxnId="{B31AE9E2-7270-4BBE-9D46-B39849F7799C}">
      <dgm:prSet custT="1"/>
      <dgm:spPr/>
      <dgm:t>
        <a:bodyPr/>
        <a:lstStyle/>
        <a:p>
          <a:endParaRPr lang="en-US" sz="1600" b="1">
            <a:latin typeface="Verdana" pitchFamily="34" charset="0"/>
            <a:ea typeface="Verdana" pitchFamily="34" charset="0"/>
            <a:cs typeface="Verdana" pitchFamily="34" charset="0"/>
          </a:endParaRPr>
        </a:p>
      </dgm:t>
    </dgm:pt>
    <dgm:pt modelId="{FB85D6CB-D6A3-447A-9AF9-60DE6F32CF00}" type="sibTrans" cxnId="{B31AE9E2-7270-4BBE-9D46-B39849F7799C}">
      <dgm:prSet/>
      <dgm:spPr/>
      <dgm:t>
        <a:bodyPr/>
        <a:lstStyle/>
        <a:p>
          <a:endParaRPr lang="en-US" sz="1600" b="1">
            <a:latin typeface="Verdana" pitchFamily="34" charset="0"/>
            <a:ea typeface="Verdana" pitchFamily="34" charset="0"/>
            <a:cs typeface="Verdana" pitchFamily="34" charset="0"/>
          </a:endParaRPr>
        </a:p>
      </dgm:t>
    </dgm:pt>
    <dgm:pt modelId="{8FF92272-006E-449C-B21E-07AF39573B42}">
      <dgm:prSet phldrT="[Text]" custT="1"/>
      <dgm:spPr/>
      <dgm:t>
        <a:bodyPr/>
        <a:lstStyle/>
        <a:p>
          <a:r>
            <a:rPr lang="en-US" sz="1600" b="1" dirty="0">
              <a:latin typeface="Verdana" pitchFamily="34" charset="0"/>
              <a:ea typeface="Verdana" pitchFamily="34" charset="0"/>
              <a:cs typeface="Verdana" pitchFamily="34" charset="0"/>
            </a:rPr>
            <a:t>Workflow Transition</a:t>
          </a:r>
        </a:p>
      </dgm:t>
    </dgm:pt>
    <dgm:pt modelId="{7D482419-9CF3-4675-871E-9A1D546CD928}" type="parTrans" cxnId="{A5174891-B766-4D27-9606-7730E6895998}">
      <dgm:prSet custT="1"/>
      <dgm:spPr/>
      <dgm:t>
        <a:bodyPr/>
        <a:lstStyle/>
        <a:p>
          <a:endParaRPr lang="en-US" sz="1600" b="1">
            <a:latin typeface="Verdana" pitchFamily="34" charset="0"/>
            <a:ea typeface="Verdana" pitchFamily="34" charset="0"/>
            <a:cs typeface="Verdana" pitchFamily="34" charset="0"/>
          </a:endParaRPr>
        </a:p>
      </dgm:t>
    </dgm:pt>
    <dgm:pt modelId="{E7E1A07E-BB6F-445F-BE96-0E91D817F760}" type="sibTrans" cxnId="{A5174891-B766-4D27-9606-7730E6895998}">
      <dgm:prSet/>
      <dgm:spPr/>
      <dgm:t>
        <a:bodyPr/>
        <a:lstStyle/>
        <a:p>
          <a:endParaRPr lang="en-US" sz="1600" b="1">
            <a:latin typeface="Verdana" pitchFamily="34" charset="0"/>
            <a:ea typeface="Verdana" pitchFamily="34" charset="0"/>
            <a:cs typeface="Verdana" pitchFamily="34" charset="0"/>
          </a:endParaRPr>
        </a:p>
      </dgm:t>
    </dgm:pt>
    <dgm:pt modelId="{C45BCA33-89D5-4869-9C1B-9E459A0952BA}" type="pres">
      <dgm:prSet presAssocID="{B74714EA-21F3-41B6-A464-72B64BCA590B}" presName="diagram" presStyleCnt="0">
        <dgm:presLayoutVars>
          <dgm:chPref val="1"/>
          <dgm:dir/>
          <dgm:animOne val="branch"/>
          <dgm:animLvl val="lvl"/>
          <dgm:resizeHandles val="exact"/>
        </dgm:presLayoutVars>
      </dgm:prSet>
      <dgm:spPr/>
    </dgm:pt>
    <dgm:pt modelId="{33C7394B-CC83-44F9-B3AB-20E7484E1BFD}" type="pres">
      <dgm:prSet presAssocID="{FDBE7564-EA06-4466-8509-A2B1F4FE7E24}" presName="root1" presStyleCnt="0"/>
      <dgm:spPr/>
    </dgm:pt>
    <dgm:pt modelId="{6573B84E-D7E0-4B2D-B270-2E1960CEFFF6}" type="pres">
      <dgm:prSet presAssocID="{FDBE7564-EA06-4466-8509-A2B1F4FE7E24}" presName="LevelOneTextNode" presStyleLbl="node0" presStyleIdx="0" presStyleCnt="1">
        <dgm:presLayoutVars>
          <dgm:chPref val="3"/>
        </dgm:presLayoutVars>
      </dgm:prSet>
      <dgm:spPr/>
    </dgm:pt>
    <dgm:pt modelId="{8BFD4B97-6066-47D7-A9D7-9F189C1FE6FC}" type="pres">
      <dgm:prSet presAssocID="{FDBE7564-EA06-4466-8509-A2B1F4FE7E24}" presName="level2hierChild" presStyleCnt="0"/>
      <dgm:spPr/>
    </dgm:pt>
    <dgm:pt modelId="{88C8C766-D467-4536-AF53-6A187052E107}" type="pres">
      <dgm:prSet presAssocID="{771DAB08-5A44-4AA0-807C-A592900F1FE7}" presName="conn2-1" presStyleLbl="parChTrans1D2" presStyleIdx="0" presStyleCnt="4"/>
      <dgm:spPr/>
    </dgm:pt>
    <dgm:pt modelId="{24E260ED-CB4E-4F94-BFD9-523CE4BDB1C0}" type="pres">
      <dgm:prSet presAssocID="{771DAB08-5A44-4AA0-807C-A592900F1FE7}" presName="connTx" presStyleLbl="parChTrans1D2" presStyleIdx="0" presStyleCnt="4"/>
      <dgm:spPr/>
    </dgm:pt>
    <dgm:pt modelId="{42C1B796-9030-49C0-B971-D5ABA8F530F6}" type="pres">
      <dgm:prSet presAssocID="{ACFBB7EC-F05D-43AD-BA24-C8C63801B0BA}" presName="root2" presStyleCnt="0"/>
      <dgm:spPr/>
    </dgm:pt>
    <dgm:pt modelId="{2D192B1A-1FBE-4F1C-B099-2B3613392C9A}" type="pres">
      <dgm:prSet presAssocID="{ACFBB7EC-F05D-43AD-BA24-C8C63801B0BA}" presName="LevelTwoTextNode" presStyleLbl="node2" presStyleIdx="0" presStyleCnt="4" custLinFactNeighborY="-9320">
        <dgm:presLayoutVars>
          <dgm:chPref val="3"/>
        </dgm:presLayoutVars>
      </dgm:prSet>
      <dgm:spPr/>
    </dgm:pt>
    <dgm:pt modelId="{CB0993A4-2D34-4772-ACED-1036C85F8791}" type="pres">
      <dgm:prSet presAssocID="{ACFBB7EC-F05D-43AD-BA24-C8C63801B0BA}" presName="level3hierChild" presStyleCnt="0"/>
      <dgm:spPr/>
    </dgm:pt>
    <dgm:pt modelId="{4549581C-641A-4A0D-94C8-96C54ADA4AE6}" type="pres">
      <dgm:prSet presAssocID="{2C6D775E-1B16-46D1-B37F-B37BF5116332}" presName="conn2-1" presStyleLbl="parChTrans1D2" presStyleIdx="1" presStyleCnt="4"/>
      <dgm:spPr/>
    </dgm:pt>
    <dgm:pt modelId="{86ABC530-4370-4710-917A-262D0169886A}" type="pres">
      <dgm:prSet presAssocID="{2C6D775E-1B16-46D1-B37F-B37BF5116332}" presName="connTx" presStyleLbl="parChTrans1D2" presStyleIdx="1" presStyleCnt="4"/>
      <dgm:spPr/>
    </dgm:pt>
    <dgm:pt modelId="{12C3458F-947D-4B2C-AAD5-AAED6DF2DDF0}" type="pres">
      <dgm:prSet presAssocID="{9A920E1E-BD08-431D-8412-4985AD4D3796}" presName="root2" presStyleCnt="0"/>
      <dgm:spPr/>
    </dgm:pt>
    <dgm:pt modelId="{C1F87156-AAE2-44C7-B9ED-396237B0AC16}" type="pres">
      <dgm:prSet presAssocID="{9A920E1E-BD08-431D-8412-4985AD4D3796}" presName="LevelTwoTextNode" presStyleLbl="node2" presStyleIdx="1" presStyleCnt="4">
        <dgm:presLayoutVars>
          <dgm:chPref val="3"/>
        </dgm:presLayoutVars>
      </dgm:prSet>
      <dgm:spPr/>
    </dgm:pt>
    <dgm:pt modelId="{74EAD737-B810-4ECF-9D84-CF1A1CCFA694}" type="pres">
      <dgm:prSet presAssocID="{9A920E1E-BD08-431D-8412-4985AD4D3796}" presName="level3hierChild" presStyleCnt="0"/>
      <dgm:spPr/>
    </dgm:pt>
    <dgm:pt modelId="{AFB1F96E-A2DC-4E2A-B250-B024FEB596F9}" type="pres">
      <dgm:prSet presAssocID="{513171B7-2AC0-4135-A4BF-BB0923C9C82B}" presName="conn2-1" presStyleLbl="parChTrans1D2" presStyleIdx="2" presStyleCnt="4"/>
      <dgm:spPr/>
    </dgm:pt>
    <dgm:pt modelId="{14047DF1-36BF-4D14-84F4-6262BC961E62}" type="pres">
      <dgm:prSet presAssocID="{513171B7-2AC0-4135-A4BF-BB0923C9C82B}" presName="connTx" presStyleLbl="parChTrans1D2" presStyleIdx="2" presStyleCnt="4"/>
      <dgm:spPr/>
    </dgm:pt>
    <dgm:pt modelId="{76A4FE26-C3FA-4EB3-971F-9DB7ADC0F277}" type="pres">
      <dgm:prSet presAssocID="{26BC747C-991A-439C-8E18-881917898580}" presName="root2" presStyleCnt="0"/>
      <dgm:spPr/>
    </dgm:pt>
    <dgm:pt modelId="{D54BA3EB-F09E-4F97-9E92-E027317112DF}" type="pres">
      <dgm:prSet presAssocID="{26BC747C-991A-439C-8E18-881917898580}" presName="LevelTwoTextNode" presStyleLbl="node2" presStyleIdx="2" presStyleCnt="4">
        <dgm:presLayoutVars>
          <dgm:chPref val="3"/>
        </dgm:presLayoutVars>
      </dgm:prSet>
      <dgm:spPr/>
    </dgm:pt>
    <dgm:pt modelId="{C369F35C-6D39-4FF5-AB1B-F5F21A470DC0}" type="pres">
      <dgm:prSet presAssocID="{26BC747C-991A-439C-8E18-881917898580}" presName="level3hierChild" presStyleCnt="0"/>
      <dgm:spPr/>
    </dgm:pt>
    <dgm:pt modelId="{13704463-7DEE-40CA-896A-D75157861D9D}" type="pres">
      <dgm:prSet presAssocID="{7D482419-9CF3-4675-871E-9A1D546CD928}" presName="conn2-1" presStyleLbl="parChTrans1D2" presStyleIdx="3" presStyleCnt="4"/>
      <dgm:spPr/>
    </dgm:pt>
    <dgm:pt modelId="{624DD03D-BB09-47FC-83CE-D6A62AE0B4C7}" type="pres">
      <dgm:prSet presAssocID="{7D482419-9CF3-4675-871E-9A1D546CD928}" presName="connTx" presStyleLbl="parChTrans1D2" presStyleIdx="3" presStyleCnt="4"/>
      <dgm:spPr/>
    </dgm:pt>
    <dgm:pt modelId="{17F9FCE7-7138-42D1-B7CC-81DC25B20163}" type="pres">
      <dgm:prSet presAssocID="{8FF92272-006E-449C-B21E-07AF39573B42}" presName="root2" presStyleCnt="0"/>
      <dgm:spPr/>
    </dgm:pt>
    <dgm:pt modelId="{F731A92A-2EF7-413B-BE1F-3999DD9D07FB}" type="pres">
      <dgm:prSet presAssocID="{8FF92272-006E-449C-B21E-07AF39573B42}" presName="LevelTwoTextNode" presStyleLbl="node2" presStyleIdx="3" presStyleCnt="4" custLinFactNeighborY="6250">
        <dgm:presLayoutVars>
          <dgm:chPref val="3"/>
        </dgm:presLayoutVars>
      </dgm:prSet>
      <dgm:spPr/>
    </dgm:pt>
    <dgm:pt modelId="{46A7798B-86C0-4A14-BA59-09971C8816B3}" type="pres">
      <dgm:prSet presAssocID="{8FF92272-006E-449C-B21E-07AF39573B42}" presName="level3hierChild" presStyleCnt="0"/>
      <dgm:spPr/>
    </dgm:pt>
  </dgm:ptLst>
  <dgm:cxnLst>
    <dgm:cxn modelId="{C8654A3F-5B35-45D0-96EE-4BC6B67C473E}" type="presOf" srcId="{2C6D775E-1B16-46D1-B37F-B37BF5116332}" destId="{86ABC530-4370-4710-917A-262D0169886A}" srcOrd="1" destOrd="0" presId="urn:microsoft.com/office/officeart/2005/8/layout/hierarchy2"/>
    <dgm:cxn modelId="{8642C13F-8B2B-4923-B343-7818EBEDD794}" type="presOf" srcId="{FDBE7564-EA06-4466-8509-A2B1F4FE7E24}" destId="{6573B84E-D7E0-4B2D-B270-2E1960CEFFF6}" srcOrd="0" destOrd="0" presId="urn:microsoft.com/office/officeart/2005/8/layout/hierarchy2"/>
    <dgm:cxn modelId="{3C590C72-A3C2-445B-93B9-3D8C986A5B55}" type="presOf" srcId="{7D482419-9CF3-4675-871E-9A1D546CD928}" destId="{624DD03D-BB09-47FC-83CE-D6A62AE0B4C7}" srcOrd="1" destOrd="0" presId="urn:microsoft.com/office/officeart/2005/8/layout/hierarchy2"/>
    <dgm:cxn modelId="{1240AD7F-A18D-444A-B483-3B124AD38B06}" type="presOf" srcId="{B74714EA-21F3-41B6-A464-72B64BCA590B}" destId="{C45BCA33-89D5-4869-9C1B-9E459A0952BA}" srcOrd="0" destOrd="0" presId="urn:microsoft.com/office/officeart/2005/8/layout/hierarchy2"/>
    <dgm:cxn modelId="{2C970086-53E9-4601-9300-C88FDC61BCA5}" type="presOf" srcId="{771DAB08-5A44-4AA0-807C-A592900F1FE7}" destId="{24E260ED-CB4E-4F94-BFD9-523CE4BDB1C0}" srcOrd="1" destOrd="0" presId="urn:microsoft.com/office/officeart/2005/8/layout/hierarchy2"/>
    <dgm:cxn modelId="{29870B8D-802D-48F3-AFC2-C1E88D08ED15}" type="presOf" srcId="{8FF92272-006E-449C-B21E-07AF39573B42}" destId="{F731A92A-2EF7-413B-BE1F-3999DD9D07FB}" srcOrd="0" destOrd="0" presId="urn:microsoft.com/office/officeart/2005/8/layout/hierarchy2"/>
    <dgm:cxn modelId="{76CDA98D-12DE-40C2-9CB1-450E507E7672}" type="presOf" srcId="{9A920E1E-BD08-431D-8412-4985AD4D3796}" destId="{C1F87156-AAE2-44C7-B9ED-396237B0AC16}" srcOrd="0" destOrd="0" presId="urn:microsoft.com/office/officeart/2005/8/layout/hierarchy2"/>
    <dgm:cxn modelId="{A5174891-B766-4D27-9606-7730E6895998}" srcId="{FDBE7564-EA06-4466-8509-A2B1F4FE7E24}" destId="{8FF92272-006E-449C-B21E-07AF39573B42}" srcOrd="3" destOrd="0" parTransId="{7D482419-9CF3-4675-871E-9A1D546CD928}" sibTransId="{E7E1A07E-BB6F-445F-BE96-0E91D817F760}"/>
    <dgm:cxn modelId="{19EBCC92-8710-40DA-9131-75EE61D9F427}" srcId="{B74714EA-21F3-41B6-A464-72B64BCA590B}" destId="{FDBE7564-EA06-4466-8509-A2B1F4FE7E24}" srcOrd="0" destOrd="0" parTransId="{73A5A8A5-12C3-4721-95D2-CE4CD2F7192A}" sibTransId="{4349F859-B0A8-4D2F-9600-CAFC0F5289C0}"/>
    <dgm:cxn modelId="{D4AC1098-1BDE-4DCA-B034-87B80FB11A21}" srcId="{FDBE7564-EA06-4466-8509-A2B1F4FE7E24}" destId="{ACFBB7EC-F05D-43AD-BA24-C8C63801B0BA}" srcOrd="0" destOrd="0" parTransId="{771DAB08-5A44-4AA0-807C-A592900F1FE7}" sibTransId="{6E2CABD1-572E-4ACC-AD68-A4BA7B9C88EA}"/>
    <dgm:cxn modelId="{2C96579D-F13A-41F0-AECB-761D25BC2004}" type="presOf" srcId="{7D482419-9CF3-4675-871E-9A1D546CD928}" destId="{13704463-7DEE-40CA-896A-D75157861D9D}" srcOrd="0" destOrd="0" presId="urn:microsoft.com/office/officeart/2005/8/layout/hierarchy2"/>
    <dgm:cxn modelId="{DC17C2A4-E056-43CA-A0E7-49A003AF3BFA}" type="presOf" srcId="{771DAB08-5A44-4AA0-807C-A592900F1FE7}" destId="{88C8C766-D467-4536-AF53-6A187052E107}" srcOrd="0" destOrd="0" presId="urn:microsoft.com/office/officeart/2005/8/layout/hierarchy2"/>
    <dgm:cxn modelId="{5C3F4BAB-F990-4361-974C-9BC4ECC20050}" type="presOf" srcId="{2C6D775E-1B16-46D1-B37F-B37BF5116332}" destId="{4549581C-641A-4A0D-94C8-96C54ADA4AE6}" srcOrd="0" destOrd="0" presId="urn:microsoft.com/office/officeart/2005/8/layout/hierarchy2"/>
    <dgm:cxn modelId="{9273B7B3-D370-4B43-B310-AFFB68FB904E}" srcId="{FDBE7564-EA06-4466-8509-A2B1F4FE7E24}" destId="{9A920E1E-BD08-431D-8412-4985AD4D3796}" srcOrd="1" destOrd="0" parTransId="{2C6D775E-1B16-46D1-B37F-B37BF5116332}" sibTransId="{3EB7208D-0415-4256-A375-CF67B2CC3211}"/>
    <dgm:cxn modelId="{EF527BD2-5EA2-433D-9203-2D73E671664C}" type="presOf" srcId="{513171B7-2AC0-4135-A4BF-BB0923C9C82B}" destId="{AFB1F96E-A2DC-4E2A-B250-B024FEB596F9}" srcOrd="0" destOrd="0" presId="urn:microsoft.com/office/officeart/2005/8/layout/hierarchy2"/>
    <dgm:cxn modelId="{B31AE9E2-7270-4BBE-9D46-B39849F7799C}" srcId="{FDBE7564-EA06-4466-8509-A2B1F4FE7E24}" destId="{26BC747C-991A-439C-8E18-881917898580}" srcOrd="2" destOrd="0" parTransId="{513171B7-2AC0-4135-A4BF-BB0923C9C82B}" sibTransId="{FB85D6CB-D6A3-447A-9AF9-60DE6F32CF00}"/>
    <dgm:cxn modelId="{DE09CCE7-FCA2-42A3-AD5D-EB9B21D65866}" type="presOf" srcId="{ACFBB7EC-F05D-43AD-BA24-C8C63801B0BA}" destId="{2D192B1A-1FBE-4F1C-B099-2B3613392C9A}" srcOrd="0" destOrd="0" presId="urn:microsoft.com/office/officeart/2005/8/layout/hierarchy2"/>
    <dgm:cxn modelId="{D6757FED-4DE2-4BBD-A17C-F77787112173}" type="presOf" srcId="{26BC747C-991A-439C-8E18-881917898580}" destId="{D54BA3EB-F09E-4F97-9E92-E027317112DF}" srcOrd="0" destOrd="0" presId="urn:microsoft.com/office/officeart/2005/8/layout/hierarchy2"/>
    <dgm:cxn modelId="{5FA94FF1-F5FB-44F2-8706-F34DB7EF859F}" type="presOf" srcId="{513171B7-2AC0-4135-A4BF-BB0923C9C82B}" destId="{14047DF1-36BF-4D14-84F4-6262BC961E62}" srcOrd="1" destOrd="0" presId="urn:microsoft.com/office/officeart/2005/8/layout/hierarchy2"/>
    <dgm:cxn modelId="{18A06104-9055-4CDA-A012-777057D9C214}" type="presParOf" srcId="{C45BCA33-89D5-4869-9C1B-9E459A0952BA}" destId="{33C7394B-CC83-44F9-B3AB-20E7484E1BFD}" srcOrd="0" destOrd="0" presId="urn:microsoft.com/office/officeart/2005/8/layout/hierarchy2"/>
    <dgm:cxn modelId="{ECE1E2C5-0C26-40E2-863F-843FECBCAF28}" type="presParOf" srcId="{33C7394B-CC83-44F9-B3AB-20E7484E1BFD}" destId="{6573B84E-D7E0-4B2D-B270-2E1960CEFFF6}" srcOrd="0" destOrd="0" presId="urn:microsoft.com/office/officeart/2005/8/layout/hierarchy2"/>
    <dgm:cxn modelId="{89DCC0CD-70D7-4D9C-96AF-642F36C315AE}" type="presParOf" srcId="{33C7394B-CC83-44F9-B3AB-20E7484E1BFD}" destId="{8BFD4B97-6066-47D7-A9D7-9F189C1FE6FC}" srcOrd="1" destOrd="0" presId="urn:microsoft.com/office/officeart/2005/8/layout/hierarchy2"/>
    <dgm:cxn modelId="{456C84A1-F350-4D8C-A0B2-09743C3B4FA6}" type="presParOf" srcId="{8BFD4B97-6066-47D7-A9D7-9F189C1FE6FC}" destId="{88C8C766-D467-4536-AF53-6A187052E107}" srcOrd="0" destOrd="0" presId="urn:microsoft.com/office/officeart/2005/8/layout/hierarchy2"/>
    <dgm:cxn modelId="{027F4AA4-9AAA-4B87-A82A-2C5303B7FF47}" type="presParOf" srcId="{88C8C766-D467-4536-AF53-6A187052E107}" destId="{24E260ED-CB4E-4F94-BFD9-523CE4BDB1C0}" srcOrd="0" destOrd="0" presId="urn:microsoft.com/office/officeart/2005/8/layout/hierarchy2"/>
    <dgm:cxn modelId="{A48C5395-8279-4A11-ABB4-9B833BCCFE41}" type="presParOf" srcId="{8BFD4B97-6066-47D7-A9D7-9F189C1FE6FC}" destId="{42C1B796-9030-49C0-B971-D5ABA8F530F6}" srcOrd="1" destOrd="0" presId="urn:microsoft.com/office/officeart/2005/8/layout/hierarchy2"/>
    <dgm:cxn modelId="{44D8FE84-9D27-495A-8A05-F7A03D54B08D}" type="presParOf" srcId="{42C1B796-9030-49C0-B971-D5ABA8F530F6}" destId="{2D192B1A-1FBE-4F1C-B099-2B3613392C9A}" srcOrd="0" destOrd="0" presId="urn:microsoft.com/office/officeart/2005/8/layout/hierarchy2"/>
    <dgm:cxn modelId="{4819BC6A-D141-4D98-AE91-8E53E2068C8C}" type="presParOf" srcId="{42C1B796-9030-49C0-B971-D5ABA8F530F6}" destId="{CB0993A4-2D34-4772-ACED-1036C85F8791}" srcOrd="1" destOrd="0" presId="urn:microsoft.com/office/officeart/2005/8/layout/hierarchy2"/>
    <dgm:cxn modelId="{91CBB3E3-DE42-4B33-A700-02788088984C}" type="presParOf" srcId="{8BFD4B97-6066-47D7-A9D7-9F189C1FE6FC}" destId="{4549581C-641A-4A0D-94C8-96C54ADA4AE6}" srcOrd="2" destOrd="0" presId="urn:microsoft.com/office/officeart/2005/8/layout/hierarchy2"/>
    <dgm:cxn modelId="{28BC8980-3404-41C2-A4F5-4A3453B31FEB}" type="presParOf" srcId="{4549581C-641A-4A0D-94C8-96C54ADA4AE6}" destId="{86ABC530-4370-4710-917A-262D0169886A}" srcOrd="0" destOrd="0" presId="urn:microsoft.com/office/officeart/2005/8/layout/hierarchy2"/>
    <dgm:cxn modelId="{FF3E954B-509A-423F-BCD1-D5CD5C95ECB2}" type="presParOf" srcId="{8BFD4B97-6066-47D7-A9D7-9F189C1FE6FC}" destId="{12C3458F-947D-4B2C-AAD5-AAED6DF2DDF0}" srcOrd="3" destOrd="0" presId="urn:microsoft.com/office/officeart/2005/8/layout/hierarchy2"/>
    <dgm:cxn modelId="{8ABF5B30-F45B-43C4-A0E2-1869385DF8AC}" type="presParOf" srcId="{12C3458F-947D-4B2C-AAD5-AAED6DF2DDF0}" destId="{C1F87156-AAE2-44C7-B9ED-396237B0AC16}" srcOrd="0" destOrd="0" presId="urn:microsoft.com/office/officeart/2005/8/layout/hierarchy2"/>
    <dgm:cxn modelId="{70C42A42-A9DA-4E88-9E9B-951EAE5ABFA5}" type="presParOf" srcId="{12C3458F-947D-4B2C-AAD5-AAED6DF2DDF0}" destId="{74EAD737-B810-4ECF-9D84-CF1A1CCFA694}" srcOrd="1" destOrd="0" presId="urn:microsoft.com/office/officeart/2005/8/layout/hierarchy2"/>
    <dgm:cxn modelId="{0B1D33B8-776A-46A8-BC36-98862D161848}" type="presParOf" srcId="{8BFD4B97-6066-47D7-A9D7-9F189C1FE6FC}" destId="{AFB1F96E-A2DC-4E2A-B250-B024FEB596F9}" srcOrd="4" destOrd="0" presId="urn:microsoft.com/office/officeart/2005/8/layout/hierarchy2"/>
    <dgm:cxn modelId="{2FE25154-BA8A-411F-8509-9E8418B21501}" type="presParOf" srcId="{AFB1F96E-A2DC-4E2A-B250-B024FEB596F9}" destId="{14047DF1-36BF-4D14-84F4-6262BC961E62}" srcOrd="0" destOrd="0" presId="urn:microsoft.com/office/officeart/2005/8/layout/hierarchy2"/>
    <dgm:cxn modelId="{D8E3D0E4-F3FA-4CC8-8CEA-0D1AB81B7DCC}" type="presParOf" srcId="{8BFD4B97-6066-47D7-A9D7-9F189C1FE6FC}" destId="{76A4FE26-C3FA-4EB3-971F-9DB7ADC0F277}" srcOrd="5" destOrd="0" presId="urn:microsoft.com/office/officeart/2005/8/layout/hierarchy2"/>
    <dgm:cxn modelId="{E55F6B8E-5913-4A18-84A1-5FB3D9B57ADC}" type="presParOf" srcId="{76A4FE26-C3FA-4EB3-971F-9DB7ADC0F277}" destId="{D54BA3EB-F09E-4F97-9E92-E027317112DF}" srcOrd="0" destOrd="0" presId="urn:microsoft.com/office/officeart/2005/8/layout/hierarchy2"/>
    <dgm:cxn modelId="{F383349A-E892-4D31-A2A0-ECF24BB92CA7}" type="presParOf" srcId="{76A4FE26-C3FA-4EB3-971F-9DB7ADC0F277}" destId="{C369F35C-6D39-4FF5-AB1B-F5F21A470DC0}" srcOrd="1" destOrd="0" presId="urn:microsoft.com/office/officeart/2005/8/layout/hierarchy2"/>
    <dgm:cxn modelId="{C82E520A-EA75-4E48-A015-2EFBF0A445F7}" type="presParOf" srcId="{8BFD4B97-6066-47D7-A9D7-9F189C1FE6FC}" destId="{13704463-7DEE-40CA-896A-D75157861D9D}" srcOrd="6" destOrd="0" presId="urn:microsoft.com/office/officeart/2005/8/layout/hierarchy2"/>
    <dgm:cxn modelId="{EAE3FB43-D6C0-493F-B8B6-8A410D3B91D6}" type="presParOf" srcId="{13704463-7DEE-40CA-896A-D75157861D9D}" destId="{624DD03D-BB09-47FC-83CE-D6A62AE0B4C7}" srcOrd="0" destOrd="0" presId="urn:microsoft.com/office/officeart/2005/8/layout/hierarchy2"/>
    <dgm:cxn modelId="{1FDA5C5E-9CE8-4343-BCBB-0033A55A3D75}" type="presParOf" srcId="{8BFD4B97-6066-47D7-A9D7-9F189C1FE6FC}" destId="{17F9FCE7-7138-42D1-B7CC-81DC25B20163}" srcOrd="7" destOrd="0" presId="urn:microsoft.com/office/officeart/2005/8/layout/hierarchy2"/>
    <dgm:cxn modelId="{0A693D21-37D3-4FDA-8FCC-86248B2A8B6B}" type="presParOf" srcId="{17F9FCE7-7138-42D1-B7CC-81DC25B20163}" destId="{F731A92A-2EF7-413B-BE1F-3999DD9D07FB}" srcOrd="0" destOrd="0" presId="urn:microsoft.com/office/officeart/2005/8/layout/hierarchy2"/>
    <dgm:cxn modelId="{B3EA7C41-3CA3-4B5E-99C0-E9B54A06B031}" type="presParOf" srcId="{17F9FCE7-7138-42D1-B7CC-81DC25B20163}" destId="{46A7798B-86C0-4A14-BA59-09971C8816B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C52E1-7500-4FF1-9E72-42BE9A606AAE}">
      <dsp:nvSpPr>
        <dsp:cNvPr id="0" name=""/>
        <dsp:cNvSpPr/>
      </dsp:nvSpPr>
      <dsp:spPr>
        <a:xfrm>
          <a:off x="3358753" y="1251772"/>
          <a:ext cx="2383631" cy="567195"/>
        </a:xfrm>
        <a:custGeom>
          <a:avLst/>
          <a:gdLst/>
          <a:ahLst/>
          <a:cxnLst/>
          <a:rect l="0" t="0" r="0" b="0"/>
          <a:pathLst>
            <a:path>
              <a:moveTo>
                <a:pt x="0" y="0"/>
              </a:moveTo>
              <a:lnTo>
                <a:pt x="0" y="386527"/>
              </a:lnTo>
              <a:lnTo>
                <a:pt x="2383631" y="386527"/>
              </a:lnTo>
              <a:lnTo>
                <a:pt x="2383631" y="567195"/>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67E07D1A-2968-427A-87FE-A93BD9A6D163}">
      <dsp:nvSpPr>
        <dsp:cNvPr id="0" name=""/>
        <dsp:cNvSpPr/>
      </dsp:nvSpPr>
      <dsp:spPr>
        <a:xfrm>
          <a:off x="3313033" y="1251772"/>
          <a:ext cx="91440" cy="567195"/>
        </a:xfrm>
        <a:custGeom>
          <a:avLst/>
          <a:gdLst/>
          <a:ahLst/>
          <a:cxnLst/>
          <a:rect l="0" t="0" r="0" b="0"/>
          <a:pathLst>
            <a:path>
              <a:moveTo>
                <a:pt x="45720" y="0"/>
              </a:moveTo>
              <a:lnTo>
                <a:pt x="45720" y="567195"/>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5720A5AE-FAE8-40F3-8D80-A5A15466DAA0}">
      <dsp:nvSpPr>
        <dsp:cNvPr id="0" name=""/>
        <dsp:cNvSpPr/>
      </dsp:nvSpPr>
      <dsp:spPr>
        <a:xfrm>
          <a:off x="975121" y="1251772"/>
          <a:ext cx="2383631" cy="567195"/>
        </a:xfrm>
        <a:custGeom>
          <a:avLst/>
          <a:gdLst/>
          <a:ahLst/>
          <a:cxnLst/>
          <a:rect l="0" t="0" r="0" b="0"/>
          <a:pathLst>
            <a:path>
              <a:moveTo>
                <a:pt x="2383631" y="0"/>
              </a:moveTo>
              <a:lnTo>
                <a:pt x="2383631" y="386527"/>
              </a:lnTo>
              <a:lnTo>
                <a:pt x="0" y="386527"/>
              </a:lnTo>
              <a:lnTo>
                <a:pt x="0" y="567195"/>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BE9DE264-1F6B-4F5E-9F66-25455FC4DF7B}">
      <dsp:nvSpPr>
        <dsp:cNvPr id="0" name=""/>
        <dsp:cNvSpPr/>
      </dsp:nvSpPr>
      <dsp:spPr>
        <a:xfrm>
          <a:off x="2383631" y="13367"/>
          <a:ext cx="1950243" cy="123840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0B0FB922-712B-4A26-914D-AFEB5835B1DD}">
      <dsp:nvSpPr>
        <dsp:cNvPr id="0" name=""/>
        <dsp:cNvSpPr/>
      </dsp:nvSpPr>
      <dsp:spPr>
        <a:xfrm>
          <a:off x="2600325" y="219226"/>
          <a:ext cx="1950243" cy="12384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0080" prstMaterial="plastic">
          <a:bevelT w="25400" h="25400"/>
          <a:bevelB w="25400" h="25400"/>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Search</a:t>
          </a:r>
        </a:p>
      </dsp:txBody>
      <dsp:txXfrm>
        <a:off x="2636597" y="255498"/>
        <a:ext cx="1877699" cy="1165860"/>
      </dsp:txXfrm>
    </dsp:sp>
    <dsp:sp modelId="{6CB6834A-7F30-46AD-8FDA-C5983232A58B}">
      <dsp:nvSpPr>
        <dsp:cNvPr id="0" name=""/>
        <dsp:cNvSpPr/>
      </dsp:nvSpPr>
      <dsp:spPr>
        <a:xfrm>
          <a:off x="0" y="1818968"/>
          <a:ext cx="1950243" cy="123840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F10FA09A-7DA8-4075-B49E-76E7FC11F228}">
      <dsp:nvSpPr>
        <dsp:cNvPr id="0" name=""/>
        <dsp:cNvSpPr/>
      </dsp:nvSpPr>
      <dsp:spPr>
        <a:xfrm>
          <a:off x="216693" y="2024827"/>
          <a:ext cx="1950243" cy="12384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0080" prstMaterial="plastic">
          <a:bevelT w="25400" h="25400"/>
          <a:bevelB w="25400" h="25400"/>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Simple</a:t>
          </a:r>
        </a:p>
      </dsp:txBody>
      <dsp:txXfrm>
        <a:off x="252965" y="2061099"/>
        <a:ext cx="1877699" cy="1165860"/>
      </dsp:txXfrm>
    </dsp:sp>
    <dsp:sp modelId="{541A30BA-6787-4DF4-97E0-3BE8871BF234}">
      <dsp:nvSpPr>
        <dsp:cNvPr id="0" name=""/>
        <dsp:cNvSpPr/>
      </dsp:nvSpPr>
      <dsp:spPr>
        <a:xfrm>
          <a:off x="2383631" y="1818968"/>
          <a:ext cx="1950243" cy="123840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78F8174-2341-4A52-A41C-87F29D3891F9}">
      <dsp:nvSpPr>
        <dsp:cNvPr id="0" name=""/>
        <dsp:cNvSpPr/>
      </dsp:nvSpPr>
      <dsp:spPr>
        <a:xfrm>
          <a:off x="2600325" y="2024827"/>
          <a:ext cx="1950243" cy="12384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0080" prstMaterial="plastic">
          <a:bevelT w="25400" h="25400"/>
          <a:bevelB w="25400" h="25400"/>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Advanced</a:t>
          </a:r>
        </a:p>
      </dsp:txBody>
      <dsp:txXfrm>
        <a:off x="2636597" y="2061099"/>
        <a:ext cx="1877699" cy="1165860"/>
      </dsp:txXfrm>
    </dsp:sp>
    <dsp:sp modelId="{90617307-228F-4A80-9B4D-AE5BC60C8709}">
      <dsp:nvSpPr>
        <dsp:cNvPr id="0" name=""/>
        <dsp:cNvSpPr/>
      </dsp:nvSpPr>
      <dsp:spPr>
        <a:xfrm>
          <a:off x="4767262" y="1818968"/>
          <a:ext cx="1950243" cy="123840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87055603-9073-4DF7-9718-7BFA9A3E167E}">
      <dsp:nvSpPr>
        <dsp:cNvPr id="0" name=""/>
        <dsp:cNvSpPr/>
      </dsp:nvSpPr>
      <dsp:spPr>
        <a:xfrm>
          <a:off x="4983956" y="2024827"/>
          <a:ext cx="1950243" cy="12384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0080" prstMaterial="plastic">
          <a:bevelT w="25400" h="25400"/>
          <a:bevelB w="25400" h="25400"/>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Quick</a:t>
          </a:r>
        </a:p>
      </dsp:txBody>
      <dsp:txXfrm>
        <a:off x="5020228" y="2061099"/>
        <a:ext cx="1877699" cy="1165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3B84E-D7E0-4B2D-B270-2E1960CEFFF6}">
      <dsp:nvSpPr>
        <dsp:cNvPr id="0" name=""/>
        <dsp:cNvSpPr/>
      </dsp:nvSpPr>
      <dsp:spPr>
        <a:xfrm>
          <a:off x="1253132" y="1427881"/>
          <a:ext cx="1654472" cy="827236"/>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Verdana" pitchFamily="34" charset="0"/>
              <a:ea typeface="Verdana" pitchFamily="34" charset="0"/>
              <a:cs typeface="Verdana" pitchFamily="34" charset="0"/>
            </a:rPr>
            <a:t>Bulk Operations</a:t>
          </a:r>
        </a:p>
      </dsp:txBody>
      <dsp:txXfrm>
        <a:off x="1277361" y="1452110"/>
        <a:ext cx="1606014" cy="778778"/>
      </dsp:txXfrm>
    </dsp:sp>
    <dsp:sp modelId="{88C8C766-D467-4536-AF53-6A187052E107}">
      <dsp:nvSpPr>
        <dsp:cNvPr id="0" name=""/>
        <dsp:cNvSpPr/>
      </dsp:nvSpPr>
      <dsp:spPr>
        <a:xfrm rot="17691996">
          <a:off x="2451605" y="1107344"/>
          <a:ext cx="1573788" cy="40429"/>
        </a:xfrm>
        <a:custGeom>
          <a:avLst/>
          <a:gdLst/>
          <a:ahLst/>
          <a:cxnLst/>
          <a:rect l="0" t="0" r="0" b="0"/>
          <a:pathLst>
            <a:path>
              <a:moveTo>
                <a:pt x="0" y="20214"/>
              </a:moveTo>
              <a:lnTo>
                <a:pt x="1573788" y="2021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1" kern="1200">
            <a:latin typeface="Verdana" pitchFamily="34" charset="0"/>
            <a:ea typeface="Verdana" pitchFamily="34" charset="0"/>
            <a:cs typeface="Verdana" pitchFamily="34" charset="0"/>
          </a:endParaRPr>
        </a:p>
      </dsp:txBody>
      <dsp:txXfrm>
        <a:off x="3199155" y="1088214"/>
        <a:ext cx="78689" cy="78689"/>
      </dsp:txXfrm>
    </dsp:sp>
    <dsp:sp modelId="{2D192B1A-1FBE-4F1C-B099-2B3613392C9A}">
      <dsp:nvSpPr>
        <dsp:cNvPr id="0" name=""/>
        <dsp:cNvSpPr/>
      </dsp:nvSpPr>
      <dsp:spPr>
        <a:xfrm>
          <a:off x="3569394" y="0"/>
          <a:ext cx="1654472" cy="827236"/>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Verdana" pitchFamily="34" charset="0"/>
              <a:ea typeface="Verdana" pitchFamily="34" charset="0"/>
              <a:cs typeface="Verdana" pitchFamily="34" charset="0"/>
            </a:rPr>
            <a:t>Edit</a:t>
          </a:r>
        </a:p>
      </dsp:txBody>
      <dsp:txXfrm>
        <a:off x="3593623" y="24229"/>
        <a:ext cx="1606014" cy="778778"/>
      </dsp:txXfrm>
    </dsp:sp>
    <dsp:sp modelId="{4549581C-641A-4A0D-94C8-96C54ADA4AE6}">
      <dsp:nvSpPr>
        <dsp:cNvPr id="0" name=""/>
        <dsp:cNvSpPr/>
      </dsp:nvSpPr>
      <dsp:spPr>
        <a:xfrm rot="19457599">
          <a:off x="2831002" y="1583454"/>
          <a:ext cx="814995" cy="40429"/>
        </a:xfrm>
        <a:custGeom>
          <a:avLst/>
          <a:gdLst/>
          <a:ahLst/>
          <a:cxnLst/>
          <a:rect l="0" t="0" r="0" b="0"/>
          <a:pathLst>
            <a:path>
              <a:moveTo>
                <a:pt x="0" y="20214"/>
              </a:moveTo>
              <a:lnTo>
                <a:pt x="814995" y="2021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1" kern="1200">
            <a:latin typeface="Verdana" pitchFamily="34" charset="0"/>
            <a:ea typeface="Verdana" pitchFamily="34" charset="0"/>
            <a:cs typeface="Verdana" pitchFamily="34" charset="0"/>
          </a:endParaRPr>
        </a:p>
      </dsp:txBody>
      <dsp:txXfrm>
        <a:off x="3218125" y="1583294"/>
        <a:ext cx="40749" cy="40749"/>
      </dsp:txXfrm>
    </dsp:sp>
    <dsp:sp modelId="{C1F87156-AAE2-44C7-B9ED-396237B0AC16}">
      <dsp:nvSpPr>
        <dsp:cNvPr id="0" name=""/>
        <dsp:cNvSpPr/>
      </dsp:nvSpPr>
      <dsp:spPr>
        <a:xfrm>
          <a:off x="3569394" y="952220"/>
          <a:ext cx="1654472" cy="827236"/>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Verdana" pitchFamily="34" charset="0"/>
              <a:ea typeface="Verdana" pitchFamily="34" charset="0"/>
              <a:cs typeface="Verdana" pitchFamily="34" charset="0"/>
            </a:rPr>
            <a:t>Delete</a:t>
          </a:r>
        </a:p>
      </dsp:txBody>
      <dsp:txXfrm>
        <a:off x="3593623" y="976449"/>
        <a:ext cx="1606014" cy="778778"/>
      </dsp:txXfrm>
    </dsp:sp>
    <dsp:sp modelId="{AFB1F96E-A2DC-4E2A-B250-B024FEB596F9}">
      <dsp:nvSpPr>
        <dsp:cNvPr id="0" name=""/>
        <dsp:cNvSpPr/>
      </dsp:nvSpPr>
      <dsp:spPr>
        <a:xfrm rot="2142401">
          <a:off x="2831002" y="2059115"/>
          <a:ext cx="814995" cy="40429"/>
        </a:xfrm>
        <a:custGeom>
          <a:avLst/>
          <a:gdLst/>
          <a:ahLst/>
          <a:cxnLst/>
          <a:rect l="0" t="0" r="0" b="0"/>
          <a:pathLst>
            <a:path>
              <a:moveTo>
                <a:pt x="0" y="20214"/>
              </a:moveTo>
              <a:lnTo>
                <a:pt x="814995" y="2021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1" kern="1200">
            <a:latin typeface="Verdana" pitchFamily="34" charset="0"/>
            <a:ea typeface="Verdana" pitchFamily="34" charset="0"/>
            <a:cs typeface="Verdana" pitchFamily="34" charset="0"/>
          </a:endParaRPr>
        </a:p>
      </dsp:txBody>
      <dsp:txXfrm>
        <a:off x="3218125" y="2058955"/>
        <a:ext cx="40749" cy="40749"/>
      </dsp:txXfrm>
    </dsp:sp>
    <dsp:sp modelId="{D54BA3EB-F09E-4F97-9E92-E027317112DF}">
      <dsp:nvSpPr>
        <dsp:cNvPr id="0" name=""/>
        <dsp:cNvSpPr/>
      </dsp:nvSpPr>
      <dsp:spPr>
        <a:xfrm>
          <a:off x="3569394" y="1903542"/>
          <a:ext cx="1654472" cy="827236"/>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Verdana" pitchFamily="34" charset="0"/>
              <a:ea typeface="Verdana" pitchFamily="34" charset="0"/>
              <a:cs typeface="Verdana" pitchFamily="34" charset="0"/>
            </a:rPr>
            <a:t>Move</a:t>
          </a:r>
        </a:p>
      </dsp:txBody>
      <dsp:txXfrm>
        <a:off x="3593623" y="1927771"/>
        <a:ext cx="1606014" cy="778778"/>
      </dsp:txXfrm>
    </dsp:sp>
    <dsp:sp modelId="{13704463-7DEE-40CA-896A-D75157861D9D}">
      <dsp:nvSpPr>
        <dsp:cNvPr id="0" name=""/>
        <dsp:cNvSpPr/>
      </dsp:nvSpPr>
      <dsp:spPr>
        <a:xfrm rot="3908004">
          <a:off x="2451605" y="2535226"/>
          <a:ext cx="1573788" cy="40429"/>
        </a:xfrm>
        <a:custGeom>
          <a:avLst/>
          <a:gdLst/>
          <a:ahLst/>
          <a:cxnLst/>
          <a:rect l="0" t="0" r="0" b="0"/>
          <a:pathLst>
            <a:path>
              <a:moveTo>
                <a:pt x="0" y="20214"/>
              </a:moveTo>
              <a:lnTo>
                <a:pt x="1573788" y="2021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1" kern="1200">
            <a:latin typeface="Verdana" pitchFamily="34" charset="0"/>
            <a:ea typeface="Verdana" pitchFamily="34" charset="0"/>
            <a:cs typeface="Verdana" pitchFamily="34" charset="0"/>
          </a:endParaRPr>
        </a:p>
      </dsp:txBody>
      <dsp:txXfrm>
        <a:off x="3199155" y="2516096"/>
        <a:ext cx="78689" cy="78689"/>
      </dsp:txXfrm>
    </dsp:sp>
    <dsp:sp modelId="{F731A92A-2EF7-413B-BE1F-3999DD9D07FB}">
      <dsp:nvSpPr>
        <dsp:cNvPr id="0" name=""/>
        <dsp:cNvSpPr/>
      </dsp:nvSpPr>
      <dsp:spPr>
        <a:xfrm>
          <a:off x="3569394" y="2855763"/>
          <a:ext cx="1654472" cy="827236"/>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Verdana" pitchFamily="34" charset="0"/>
              <a:ea typeface="Verdana" pitchFamily="34" charset="0"/>
              <a:cs typeface="Verdana" pitchFamily="34" charset="0"/>
            </a:rPr>
            <a:t>Workflow Transition</a:t>
          </a:r>
        </a:p>
      </dsp:txBody>
      <dsp:txXfrm>
        <a:off x="3593623" y="2879992"/>
        <a:ext cx="1606014" cy="7787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E56D99E-C6D5-4E37-998F-434449DFD517}" type="datetimeFigureOut">
              <a:rPr lang="en-US" smtClean="0"/>
              <a:pPr/>
              <a:t>6/22/2023</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A5BA4919-15E4-4E35-BCA7-8B3F16CCD66F}" type="slidenum">
              <a:rPr lang="en-US" smtClean="0"/>
              <a:pPr/>
              <a:t>‹#›</a:t>
            </a:fld>
            <a:endParaRPr lang="en-US"/>
          </a:p>
        </p:txBody>
      </p:sp>
    </p:spTree>
    <p:extLst>
      <p:ext uri="{BB962C8B-B14F-4D97-AF65-F5344CB8AC3E}">
        <p14:creationId xmlns:p14="http://schemas.microsoft.com/office/powerpoint/2010/main" val="179617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jira.softserveinc.com/browse/TESTWFL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confluence.atlassian.com/display/JIRA043/Using+the+Issue+Navigator"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CustomisingtheDashboard-ChoosingaDashboardLayout"/><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CustomisingtheDashboard-RemovingaGadget"/><Relationship Id="rId5" Type="http://schemas.openxmlformats.org/officeDocument/2006/relationships/hyperlink" Target="#CustomisingtheDashboard-MovingaGadget"/><Relationship Id="rId4" Type="http://schemas.openxmlformats.org/officeDocument/2006/relationships/hyperlink" Target="#CustomisingtheDashboard-AddingaGadget"/></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15B1D7-BD12-436D-91B8-4E9339709C7A}" type="slidenum">
              <a:rPr lang="en-US" smtClean="0"/>
              <a:pPr fontAlgn="base">
                <a:spcBef>
                  <a:spcPct val="0"/>
                </a:spcBef>
                <a:spcAft>
                  <a:spcPct val="0"/>
                </a:spcAft>
                <a:defRPr/>
              </a:pPr>
              <a:t>1</a:t>
            </a:fld>
            <a:endParaRPr lang="en-US" dirty="0"/>
          </a:p>
        </p:txBody>
      </p:sp>
    </p:spTree>
    <p:extLst>
      <p:ext uri="{BB962C8B-B14F-4D97-AF65-F5344CB8AC3E}">
        <p14:creationId xmlns:p14="http://schemas.microsoft.com/office/powerpoint/2010/main" val="1965273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12</a:t>
            </a:fld>
            <a:endParaRPr lang="en-US"/>
          </a:p>
        </p:txBody>
      </p:sp>
    </p:spTree>
    <p:extLst>
      <p:ext uri="{BB962C8B-B14F-4D97-AF65-F5344CB8AC3E}">
        <p14:creationId xmlns:p14="http://schemas.microsoft.com/office/powerpoint/2010/main" val="1723116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13</a:t>
            </a:fld>
            <a:endParaRPr lang="en-US"/>
          </a:p>
        </p:txBody>
      </p:sp>
    </p:spTree>
    <p:extLst>
      <p:ext uri="{BB962C8B-B14F-4D97-AF65-F5344CB8AC3E}">
        <p14:creationId xmlns:p14="http://schemas.microsoft.com/office/powerpoint/2010/main" val="2764864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Components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Components are sub-sections of a project. They are used to group issues within a project into smaller parts. (</a:t>
            </a:r>
            <a:r>
              <a:rPr lang="en-US" sz="1200" kern="1200" dirty="0">
                <a:solidFill>
                  <a:schemeClr val="tx1"/>
                </a:solidFill>
                <a:latin typeface="+mn-lt"/>
                <a:ea typeface="+mn-ea"/>
                <a:cs typeface="+mn-cs"/>
              </a:rPr>
              <a:t>A component is the first and most basic way to classify and identify about which part of the software your issue report will be.</a:t>
            </a:r>
            <a:r>
              <a:rPr lang="en-US" dirty="0"/>
              <a:t>)</a:t>
            </a:r>
          </a:p>
          <a:p>
            <a:r>
              <a:rPr lang="en-US" dirty="0"/>
              <a:t>The next operations could be done with components:</a:t>
            </a:r>
          </a:p>
          <a:p>
            <a:pPr>
              <a:buFont typeface="Arial" pitchFamily="34" charset="0"/>
              <a:buChar char="•"/>
            </a:pPr>
            <a:r>
              <a:rPr lang="en-US" dirty="0"/>
              <a:t>Add — Make new components under which issues can be classed.</a:t>
            </a:r>
          </a:p>
          <a:p>
            <a:pPr>
              <a:buFont typeface="Arial" pitchFamily="34" charset="0"/>
              <a:buChar char="•"/>
            </a:pPr>
            <a:r>
              <a:rPr lang="en-US" dirty="0"/>
              <a:t>Delete — Remove a component from a project.</a:t>
            </a:r>
          </a:p>
          <a:p>
            <a:pPr>
              <a:buFont typeface="Arial" pitchFamily="34" charset="0"/>
              <a:buChar char="•"/>
            </a:pPr>
            <a:r>
              <a:rPr lang="en-US" dirty="0"/>
              <a:t>Edit — Update/change the details of a particular component.</a:t>
            </a:r>
          </a:p>
          <a:p>
            <a:pPr>
              <a:buFont typeface="Arial" pitchFamily="34" charset="0"/>
              <a:buChar char="•"/>
            </a:pPr>
            <a:r>
              <a:rPr lang="en-US" dirty="0"/>
              <a:t>Select Default Assignee — Set the default assignee for issues created in a particular component.</a:t>
            </a:r>
          </a:p>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14</a:t>
            </a:fld>
            <a:endParaRPr lang="en-US"/>
          </a:p>
        </p:txBody>
      </p:sp>
    </p:spTree>
    <p:extLst>
      <p:ext uri="{BB962C8B-B14F-4D97-AF65-F5344CB8AC3E}">
        <p14:creationId xmlns:p14="http://schemas.microsoft.com/office/powerpoint/2010/main" val="1134597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Versions are points-in-time for a project. They help you schedule and organize your releases/sprints</a:t>
            </a:r>
            <a:r>
              <a:rPr lang="en-US" baseline="0" dirty="0"/>
              <a:t> </a:t>
            </a:r>
            <a:r>
              <a:rPr lang="en-US" dirty="0"/>
              <a:t>.</a:t>
            </a:r>
          </a:p>
          <a:p>
            <a:r>
              <a:rPr lang="en-US" dirty="0"/>
              <a:t>There are two ways how you could create version:</a:t>
            </a:r>
          </a:p>
          <a:p>
            <a:r>
              <a:rPr lang="en-US" dirty="0"/>
              <a:t>I. Create version from Administration section:</a:t>
            </a:r>
          </a:p>
          <a:p>
            <a:r>
              <a:rPr lang="en-US" dirty="0"/>
              <a:t>    1. Go to 'Administration' section in Jira, choose project to which you want to add version.</a:t>
            </a:r>
          </a:p>
          <a:p>
            <a:r>
              <a:rPr lang="en-US" dirty="0"/>
              <a:t>    2. You will now see a page displaying the project details. On this page all the configurable actions available on the project are easily accessible. On the lower right, a summary of the versions is displayed along with the link to the version management interface. The summary indicates the version status and the scheduled release date for that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3. Click the 'Manage' link to display the 'Manage Versions' screen, which shows a list of versions and each version's status. From here you can perform the operations described below.</a:t>
            </a:r>
          </a:p>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15</a:t>
            </a:fld>
            <a:endParaRPr lang="en-US"/>
          </a:p>
        </p:txBody>
      </p:sp>
    </p:spTree>
    <p:extLst>
      <p:ext uri="{BB962C8B-B14F-4D97-AF65-F5344CB8AC3E}">
        <p14:creationId xmlns:p14="http://schemas.microsoft.com/office/powerpoint/2010/main" val="3757212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JIRA consist of a set of Projects.</a:t>
            </a:r>
          </a:p>
          <a:p>
            <a:endParaRPr lang="en-US" dirty="0"/>
          </a:p>
          <a:p>
            <a:r>
              <a:rPr lang="en-US" dirty="0"/>
              <a:t>A project component is a logical grouping of issues within a project. Each project may consist of various components (or none), depending on your organization's needs.</a:t>
            </a:r>
          </a:p>
          <a:p>
            <a:r>
              <a:rPr lang="en-US" dirty="0"/>
              <a:t>For example, a software development project could consist of components called 'Documentation', 'Backend', “UI”, 'Email Subsystem’ etc. </a:t>
            </a:r>
          </a:p>
          <a:p>
            <a:r>
              <a:rPr lang="en-US" dirty="0"/>
              <a:t>Any issue can belong to one or multiple components within a project or component may</a:t>
            </a:r>
            <a:r>
              <a:rPr lang="en-US" baseline="0" dirty="0"/>
              <a:t> not be selected at all</a:t>
            </a:r>
            <a:r>
              <a:rPr lang="en-US" dirty="0"/>
              <a: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Versions are points-in-time for a project. They help to schedule and organize releases and sprints. Any issue can belong to one or multiple versions within a project or version may</a:t>
            </a:r>
            <a:r>
              <a:rPr lang="en-US" baseline="0" dirty="0"/>
              <a:t> not be selected at all </a:t>
            </a:r>
            <a:r>
              <a:rPr lang="en-US" dirty="0"/>
              <a:t>(it will be shown as unresolved by default).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Each issue belongs to a project but may not belong to component or version.</a:t>
            </a:r>
            <a:endParaRPr lang="en-US" b="1"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16</a:t>
            </a:fld>
            <a:endParaRPr lang="en-US"/>
          </a:p>
        </p:txBody>
      </p:sp>
    </p:spTree>
    <p:extLst>
      <p:ext uri="{BB962C8B-B14F-4D97-AF65-F5344CB8AC3E}">
        <p14:creationId xmlns:p14="http://schemas.microsoft.com/office/powerpoint/2010/main" val="2271074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In our Jira / Confluence configuration we have single sing-on login (this mean if you are using one browse to enter to your Jira / Confluence, and currently you are already enter to one of them you don’t need to login to another system will automatically log you in).</a:t>
            </a:r>
          </a:p>
          <a:p>
            <a:pPr>
              <a:buFontTx/>
              <a:buNone/>
            </a:pPr>
            <a:endParaRPr lang="en-US" dirty="0"/>
          </a:p>
          <a:p>
            <a:r>
              <a:rPr lang="en-US" dirty="0"/>
              <a:t>The </a:t>
            </a:r>
            <a:r>
              <a:rPr lang="en-US" b="0" dirty="0"/>
              <a:t>Dashboard is </a:t>
            </a:r>
            <a:r>
              <a:rPr lang="en-US" dirty="0"/>
              <a:t>the first screen you see when you login to JIRA. </a:t>
            </a:r>
          </a:p>
          <a:p>
            <a:r>
              <a:rPr lang="en-US" dirty="0"/>
              <a:t>- The navigation bar (at the top of the screen) is the same on every screen in JIRA. It contains links which give you quick access to many of </a:t>
            </a:r>
            <a:r>
              <a:rPr lang="en-US" dirty="0" err="1"/>
              <a:t>JIRA's</a:t>
            </a:r>
            <a:r>
              <a:rPr lang="en-US" dirty="0"/>
              <a:t> most useful functions.</a:t>
            </a:r>
          </a:p>
          <a:p>
            <a:r>
              <a:rPr lang="en-US" dirty="0"/>
              <a:t>-</a:t>
            </a:r>
            <a:r>
              <a:rPr lang="en-US" baseline="0" dirty="0"/>
              <a:t> </a:t>
            </a:r>
            <a:r>
              <a:rPr lang="en-US" dirty="0"/>
              <a:t>The white area of the screen, below the top navigation bar, can be customized to display 'gadgets' showing many different types of information, depending on your areas of interest.</a:t>
            </a:r>
          </a:p>
          <a:p>
            <a:endParaRPr lang="en-US" dirty="0"/>
          </a:p>
          <a:p>
            <a:r>
              <a:rPr lang="en-US" b="1" dirty="0"/>
              <a:t>Dashboards</a:t>
            </a:r>
          </a:p>
          <a:p>
            <a:r>
              <a:rPr lang="en-US" dirty="0"/>
              <a:t>The </a:t>
            </a:r>
            <a:r>
              <a:rPr lang="en-US" b="0" dirty="0"/>
              <a:t>JIRA Dashboards is the first screen you see when you log in to JIRA. It can be configured to display many different types of information, depending on your areas of interest.</a:t>
            </a:r>
          </a:p>
          <a:p>
            <a:r>
              <a:rPr lang="en-US" b="0" dirty="0"/>
              <a:t>If you are anywhere else in JIRA, you can access your JIRA Dashboards view by clicking the 'Dashboards' </a:t>
            </a:r>
            <a:r>
              <a:rPr lang="en-US" dirty="0"/>
              <a:t>link in the top left corner of the JIRA interface.</a:t>
            </a:r>
          </a:p>
          <a:p>
            <a:endParaRPr lang="en-US" dirty="0"/>
          </a:p>
          <a:p>
            <a:endParaRPr lang="en-US" dirty="0"/>
          </a:p>
          <a:p>
            <a:r>
              <a:rPr lang="en-US" b="1" dirty="0"/>
              <a:t>Projects</a:t>
            </a:r>
          </a:p>
          <a:p>
            <a:r>
              <a:rPr lang="en-US" dirty="0"/>
              <a:t>This screen provides a general overview of your project, with a variety of easily accessible reports for your project's issues, builds and source code reviews, from which you can 'dig down' into further detail.</a:t>
            </a:r>
          </a:p>
          <a:p>
            <a:endParaRPr lang="en-US" dirty="0"/>
          </a:p>
          <a:p>
            <a:endParaRPr lang="en-US" dirty="0"/>
          </a:p>
          <a:p>
            <a:r>
              <a:rPr lang="en-US" b="1" dirty="0"/>
              <a:t>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JIRA provides a powerful issue search facility. You can search for issues across projects, versions and components using a range of search criteria. If you need to find issues based on time-tracking details, then the standard 'simple search' interface also allows you to search against the work logged on issues. JIRA also makes custom fields available as search criteria, allowing you to refine your searches even further.</a:t>
            </a:r>
          </a:p>
          <a:p>
            <a:endParaRPr lang="en-US" dirty="0"/>
          </a:p>
          <a:p>
            <a:endParaRPr lang="en-US" b="1" dirty="0"/>
          </a:p>
          <a:p>
            <a:r>
              <a:rPr lang="en-US" b="1" dirty="0"/>
              <a:t>Agile</a:t>
            </a:r>
          </a:p>
          <a:p>
            <a:r>
              <a:rPr lang="en-US" dirty="0"/>
              <a:t>Link</a:t>
            </a:r>
            <a:r>
              <a:rPr lang="en-US" baseline="0" dirty="0"/>
              <a:t> to GreenHopper section, you also could choose one of the view: Planning Board, Task Board, Chart Board, Released Board. </a:t>
            </a:r>
          </a:p>
          <a:p>
            <a:endParaRPr lang="en-US" dirty="0"/>
          </a:p>
          <a:p>
            <a:endParaRPr lang="en-US" dirty="0"/>
          </a:p>
          <a:p>
            <a:r>
              <a:rPr lang="en-US" b="1" dirty="0"/>
              <a:t>Administration</a:t>
            </a:r>
          </a:p>
          <a:p>
            <a:r>
              <a:rPr lang="en-US" dirty="0"/>
              <a:t>In</a:t>
            </a:r>
            <a:r>
              <a:rPr lang="en-US" baseline="0" dirty="0"/>
              <a:t> </a:t>
            </a:r>
            <a:r>
              <a:rPr lang="en-US" dirty="0"/>
              <a:t>this section you coul</a:t>
            </a:r>
            <a:r>
              <a:rPr lang="en-US" baseline="0" dirty="0"/>
              <a:t>d find information about your project (Name, Project Key, URL, Project Lead, Default Assignee, Operations View and Edit). Click Edit if you want to edit project info or Project Name link to enter to project info tab.</a:t>
            </a:r>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17</a:t>
            </a:fld>
            <a:endParaRPr lang="en-US"/>
          </a:p>
        </p:txBody>
      </p:sp>
    </p:spTree>
    <p:extLst>
      <p:ext uri="{BB962C8B-B14F-4D97-AF65-F5344CB8AC3E}">
        <p14:creationId xmlns:p14="http://schemas.microsoft.com/office/powerpoint/2010/main" val="314406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18</a:t>
            </a:fld>
            <a:endParaRPr lang="en-US"/>
          </a:p>
        </p:txBody>
      </p:sp>
    </p:spTree>
    <p:extLst>
      <p:ext uri="{BB962C8B-B14F-4D97-AF65-F5344CB8AC3E}">
        <p14:creationId xmlns:p14="http://schemas.microsoft.com/office/powerpoint/2010/main" val="236601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JIRA Issue (or entity) represents any distinct logical piece of project scope.</a:t>
            </a:r>
          </a:p>
          <a:p>
            <a:pPr marL="228600" indent="-228600">
              <a:buAutoNum type="arabicParenR"/>
            </a:pPr>
            <a:r>
              <a:rPr lang="en-US" dirty="0"/>
              <a:t>Different organizations use JIRA to track different kinds of issues. Depending on how the organization is using JIRA, an issue could represent a software bug, a project task, a helpdesk ticket, a leave request form, etc.</a:t>
            </a:r>
          </a:p>
          <a:p>
            <a:pPr marL="228600" indent="-228600">
              <a:buAutoNum type="arabicParenR"/>
            </a:pPr>
            <a:r>
              <a:rPr lang="en-US" dirty="0"/>
              <a:t>Technically</a:t>
            </a:r>
            <a:r>
              <a:rPr lang="en-US" baseline="0" dirty="0"/>
              <a:t> there are 2 types of issues – parent and child (or sub) issues. It means that sub-issue is the one level down of parent issue and can detail the scope of its parent. </a:t>
            </a:r>
            <a:endParaRPr lang="en-US" dirty="0"/>
          </a:p>
          <a:p>
            <a:r>
              <a:rPr lang="en-US" dirty="0"/>
              <a:t>4) Each entity</a:t>
            </a:r>
            <a:r>
              <a:rPr lang="en-US" baseline="0" dirty="0"/>
              <a:t> type has its own properties (defined through custom fields) and a lifecycle (defined through the workflows, states and transitions between states)</a:t>
            </a:r>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19</a:t>
            </a:fld>
            <a:endParaRPr lang="en-US"/>
          </a:p>
        </p:txBody>
      </p:sp>
    </p:spTree>
    <p:extLst>
      <p:ext uri="{BB962C8B-B14F-4D97-AF65-F5344CB8AC3E}">
        <p14:creationId xmlns:p14="http://schemas.microsoft.com/office/powerpoint/2010/main" val="3038886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While User Story describes the distinct</a:t>
            </a:r>
            <a:r>
              <a:rPr lang="en-US" baseline="0" dirty="0"/>
              <a:t> piece of functionality, the Epic may reflect the high-level functionality, component, sub-system overview from which user stories might be derived. In simple words, Epic is</a:t>
            </a:r>
            <a:r>
              <a:rPr lang="en-US" dirty="0"/>
              <a:t> a big user story that needs to be broken down into smaller pieces.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“Referenced Epic/User Story”  - a text field</a:t>
            </a:r>
            <a:r>
              <a:rPr lang="en-US" baseline="0" dirty="0"/>
              <a:t> to put ID of Epic that originated given User Story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Usually either Epics or User Stories are used within a project. However, there are cases when project scope is tracked in Epics by non-technical project staff (Product Managers, Sponsors, upper-level managerial staff, etc)</a:t>
            </a:r>
            <a:endParaRPr lang="en-US" dirty="0">
              <a:solidFill>
                <a:srgbClr val="C00000"/>
              </a:solidFill>
            </a:endParaRPr>
          </a:p>
        </p:txBody>
      </p:sp>
      <p:sp>
        <p:nvSpPr>
          <p:cNvPr id="4" name="Slide Number Placeholder 3"/>
          <p:cNvSpPr>
            <a:spLocks noGrp="1"/>
          </p:cNvSpPr>
          <p:nvPr>
            <p:ph type="sldNum" sz="quarter" idx="10"/>
          </p:nvPr>
        </p:nvSpPr>
        <p:spPr/>
        <p:txBody>
          <a:bodyPr/>
          <a:lstStyle/>
          <a:p>
            <a:fld id="{A5BA4919-15E4-4E35-BCA7-8B3F16CCD66F}" type="slidenum">
              <a:rPr lang="en-US" smtClean="0"/>
              <a:pPr/>
              <a:t>20</a:t>
            </a:fld>
            <a:endParaRPr lang="en-US"/>
          </a:p>
        </p:txBody>
      </p:sp>
    </p:spTree>
    <p:extLst>
      <p:ext uri="{BB962C8B-B14F-4D97-AF65-F5344CB8AC3E}">
        <p14:creationId xmlns:p14="http://schemas.microsoft.com/office/powerpoint/2010/main" val="3348166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C00000"/>
                </a:solidFill>
              </a:rPr>
              <a:t>1)  Sub-Task issue type can not be tracked autonomously, since it’s configured as sub-issue and there is no much benefit of tracking just pieces of work </a:t>
            </a:r>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22</a:t>
            </a:fld>
            <a:endParaRPr lang="en-US"/>
          </a:p>
        </p:txBody>
      </p:sp>
    </p:spTree>
    <p:extLst>
      <p:ext uri="{BB962C8B-B14F-4D97-AF65-F5344CB8AC3E}">
        <p14:creationId xmlns:p14="http://schemas.microsoft.com/office/powerpoint/2010/main" val="94340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Explain to students why do we need to have a system for tracking project activities and why this is so important.</a:t>
            </a:r>
          </a:p>
          <a:p>
            <a:pPr marL="228600" indent="-228600">
              <a:buAutoNum type="arabicPeriod"/>
            </a:pPr>
            <a:r>
              <a:rPr lang="en-US" dirty="0"/>
              <a:t>Give</a:t>
            </a:r>
            <a:r>
              <a:rPr lang="en-US" baseline="0" dirty="0"/>
              <a:t> examples of Project Management and Issues Tracking tasks</a:t>
            </a:r>
          </a:p>
        </p:txBody>
      </p:sp>
      <p:sp>
        <p:nvSpPr>
          <p:cNvPr id="4" name="Slide Number Placeholder 3"/>
          <p:cNvSpPr>
            <a:spLocks noGrp="1"/>
          </p:cNvSpPr>
          <p:nvPr>
            <p:ph type="sldNum" sz="quarter" idx="10"/>
          </p:nvPr>
        </p:nvSpPr>
        <p:spPr/>
        <p:txBody>
          <a:bodyPr/>
          <a:lstStyle/>
          <a:p>
            <a:fld id="{A5BA4919-15E4-4E35-BCA7-8B3F16CCD66F}" type="slidenum">
              <a:rPr lang="en-US" smtClean="0"/>
              <a:pPr/>
              <a:t>3</a:t>
            </a:fld>
            <a:endParaRPr lang="en-US"/>
          </a:p>
        </p:txBody>
      </p:sp>
    </p:spTree>
    <p:extLst>
      <p:ext uri="{BB962C8B-B14F-4D97-AF65-F5344CB8AC3E}">
        <p14:creationId xmlns:p14="http://schemas.microsoft.com/office/powerpoint/2010/main" val="2773041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26</a:t>
            </a:fld>
            <a:endParaRPr lang="en-US"/>
          </a:p>
        </p:txBody>
      </p:sp>
    </p:spTree>
    <p:extLst>
      <p:ext uri="{BB962C8B-B14F-4D97-AF65-F5344CB8AC3E}">
        <p14:creationId xmlns:p14="http://schemas.microsoft.com/office/powerpoint/2010/main" val="2561106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27</a:t>
            </a:fld>
            <a:endParaRPr lang="en-US"/>
          </a:p>
        </p:txBody>
      </p:sp>
    </p:spTree>
    <p:extLst>
      <p:ext uri="{BB962C8B-B14F-4D97-AF65-F5344CB8AC3E}">
        <p14:creationId xmlns:p14="http://schemas.microsoft.com/office/powerpoint/2010/main" val="1103760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28</a:t>
            </a:fld>
            <a:endParaRPr lang="en-US"/>
          </a:p>
        </p:txBody>
      </p:sp>
    </p:spTree>
    <p:extLst>
      <p:ext uri="{BB962C8B-B14F-4D97-AF65-F5344CB8AC3E}">
        <p14:creationId xmlns:p14="http://schemas.microsoft.com/office/powerpoint/2010/main" val="1020621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29</a:t>
            </a:fld>
            <a:endParaRPr lang="en-US"/>
          </a:p>
        </p:txBody>
      </p:sp>
    </p:spTree>
    <p:extLst>
      <p:ext uri="{BB962C8B-B14F-4D97-AF65-F5344CB8AC3E}">
        <p14:creationId xmlns:p14="http://schemas.microsoft.com/office/powerpoint/2010/main" val="285750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33</a:t>
            </a:fld>
            <a:endParaRPr lang="en-US"/>
          </a:p>
        </p:txBody>
      </p:sp>
    </p:spTree>
    <p:extLst>
      <p:ext uri="{BB962C8B-B14F-4D97-AF65-F5344CB8AC3E}">
        <p14:creationId xmlns:p14="http://schemas.microsoft.com/office/powerpoint/2010/main" val="3173238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34</a:t>
            </a:fld>
            <a:endParaRPr lang="en-US"/>
          </a:p>
        </p:txBody>
      </p:sp>
    </p:spTree>
    <p:extLst>
      <p:ext uri="{BB962C8B-B14F-4D97-AF65-F5344CB8AC3E}">
        <p14:creationId xmlns:p14="http://schemas.microsoft.com/office/powerpoint/2010/main" val="1387132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35</a:t>
            </a:fld>
            <a:endParaRPr lang="en-US"/>
          </a:p>
        </p:txBody>
      </p:sp>
    </p:spTree>
    <p:extLst>
      <p:ext uri="{BB962C8B-B14F-4D97-AF65-F5344CB8AC3E}">
        <p14:creationId xmlns:p14="http://schemas.microsoft.com/office/powerpoint/2010/main" val="951189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36</a:t>
            </a:fld>
            <a:endParaRPr lang="en-US"/>
          </a:p>
        </p:txBody>
      </p:sp>
    </p:spTree>
    <p:extLst>
      <p:ext uri="{BB962C8B-B14F-4D97-AF65-F5344CB8AC3E}">
        <p14:creationId xmlns:p14="http://schemas.microsoft.com/office/powerpoint/2010/main" val="2511771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37</a:t>
            </a:fld>
            <a:endParaRPr lang="en-US"/>
          </a:p>
        </p:txBody>
      </p:sp>
    </p:spTree>
    <p:extLst>
      <p:ext uri="{BB962C8B-B14F-4D97-AF65-F5344CB8AC3E}">
        <p14:creationId xmlns:p14="http://schemas.microsoft.com/office/powerpoint/2010/main" val="1313925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38</a:t>
            </a:fld>
            <a:endParaRPr lang="en-US"/>
          </a:p>
        </p:txBody>
      </p:sp>
    </p:spTree>
    <p:extLst>
      <p:ext uri="{BB962C8B-B14F-4D97-AF65-F5344CB8AC3E}">
        <p14:creationId xmlns:p14="http://schemas.microsoft.com/office/powerpoint/2010/main" val="30847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solidFill>
                  <a:schemeClr val="tx1"/>
                </a:solidFill>
              </a:rPr>
              <a:t>JIRA is advanced highly customizable issue tracking system.</a:t>
            </a:r>
          </a:p>
          <a:p>
            <a:pPr>
              <a:buNone/>
            </a:pPr>
            <a:endParaRPr lang="en-US" sz="1200" dirty="0">
              <a:solidFill>
                <a:schemeClr val="tx1"/>
              </a:solidFill>
            </a:endParaRPr>
          </a:p>
          <a:p>
            <a:pPr>
              <a:buNone/>
            </a:pPr>
            <a:r>
              <a:rPr lang="en-US" sz="1200" dirty="0">
                <a:solidFill>
                  <a:schemeClr val="tx1"/>
                </a:solidFill>
              </a:rPr>
              <a:t>In JIRA you could customize workflows to any business process and integrate JIRA with existing systems to manage tasks, track activity and ensure you meet your deadlines. You could add as many plug-ins as you need to expand it capabilities.</a:t>
            </a:r>
          </a:p>
          <a:p>
            <a:pPr>
              <a:buNone/>
            </a:pPr>
            <a:endParaRPr lang="en-US" sz="1200" dirty="0">
              <a:solidFill>
                <a:schemeClr val="tx1"/>
              </a:solidFill>
            </a:endParaRPr>
          </a:p>
          <a:p>
            <a:pPr>
              <a:buNone/>
            </a:pPr>
            <a:r>
              <a:rPr lang="en-US" sz="1200" dirty="0">
                <a:solidFill>
                  <a:schemeClr val="tx1"/>
                </a:solidFill>
              </a:rPr>
              <a:t>All this makes JIRA a flexible project management tool whether you can track bugs for a single application, managing software development for several products or running countless projects throughout your entire company. </a:t>
            </a:r>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4</a:t>
            </a:fld>
            <a:endParaRPr lang="en-US"/>
          </a:p>
        </p:txBody>
      </p:sp>
    </p:spTree>
    <p:extLst>
      <p:ext uri="{BB962C8B-B14F-4D97-AF65-F5344CB8AC3E}">
        <p14:creationId xmlns:p14="http://schemas.microsoft.com/office/powerpoint/2010/main" val="3770165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39</a:t>
            </a:fld>
            <a:endParaRPr lang="en-US"/>
          </a:p>
        </p:txBody>
      </p:sp>
    </p:spTree>
    <p:extLst>
      <p:ext uri="{BB962C8B-B14F-4D97-AF65-F5344CB8AC3E}">
        <p14:creationId xmlns:p14="http://schemas.microsoft.com/office/powerpoint/2010/main" val="572127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40</a:t>
            </a:fld>
            <a:endParaRPr lang="en-US" dirty="0"/>
          </a:p>
        </p:txBody>
      </p:sp>
    </p:spTree>
    <p:extLst>
      <p:ext uri="{BB962C8B-B14F-4D97-AF65-F5344CB8AC3E}">
        <p14:creationId xmlns:p14="http://schemas.microsoft.com/office/powerpoint/2010/main" val="1678799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42</a:t>
            </a:fld>
            <a:endParaRPr lang="en-US"/>
          </a:p>
        </p:txBody>
      </p:sp>
    </p:spTree>
    <p:extLst>
      <p:ext uri="{BB962C8B-B14F-4D97-AF65-F5344CB8AC3E}">
        <p14:creationId xmlns:p14="http://schemas.microsoft.com/office/powerpoint/2010/main" val="1390724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43</a:t>
            </a:fld>
            <a:endParaRPr lang="en-US"/>
          </a:p>
        </p:txBody>
      </p:sp>
    </p:spTree>
    <p:extLst>
      <p:ext uri="{BB962C8B-B14F-4D97-AF65-F5344CB8AC3E}">
        <p14:creationId xmlns:p14="http://schemas.microsoft.com/office/powerpoint/2010/main" val="3019989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'Work Ratio' search is based on the </a:t>
            </a:r>
            <a:r>
              <a:rPr lang="en-US" b="1" dirty="0"/>
              <a:t>Actual</a:t>
            </a:r>
            <a:r>
              <a:rPr lang="en-US" dirty="0"/>
              <a:t> work logged against an issue versus the original </a:t>
            </a:r>
            <a:r>
              <a:rPr lang="en-US" b="1" dirty="0"/>
              <a:t>Estimated</a:t>
            </a:r>
            <a:r>
              <a:rPr lang="en-US" dirty="0"/>
              <a:t> work duration.</a:t>
            </a:r>
          </a:p>
          <a:p>
            <a:r>
              <a:rPr lang="en-US" b="1" dirty="0"/>
              <a:t>Work Ratio Percentage = (Time Spent / Original Estimate) x 100%</a:t>
            </a:r>
            <a:endParaRPr lang="en-US" dirty="0"/>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44</a:t>
            </a:fld>
            <a:endParaRPr lang="en-US"/>
          </a:p>
        </p:txBody>
      </p:sp>
    </p:spTree>
    <p:extLst>
      <p:ext uri="{BB962C8B-B14F-4D97-AF65-F5344CB8AC3E}">
        <p14:creationId xmlns:p14="http://schemas.microsoft.com/office/powerpoint/2010/main" val="1246182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'Work Ratio' search is based on the </a:t>
            </a:r>
            <a:r>
              <a:rPr lang="en-US" b="1" dirty="0"/>
              <a:t>Actual</a:t>
            </a:r>
            <a:r>
              <a:rPr lang="en-US" dirty="0"/>
              <a:t> work logged against an issue versus the original </a:t>
            </a:r>
            <a:r>
              <a:rPr lang="en-US" b="1" dirty="0"/>
              <a:t>Estimated</a:t>
            </a:r>
            <a:r>
              <a:rPr lang="en-US" dirty="0"/>
              <a:t> work duration.</a:t>
            </a:r>
          </a:p>
          <a:p>
            <a:r>
              <a:rPr lang="en-US" b="1" dirty="0"/>
              <a:t>Work Ratio Percentage = (Time Spent / Original Estimate) x 100%</a:t>
            </a:r>
            <a:endParaRPr lang="en-US" dirty="0"/>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45</a:t>
            </a:fld>
            <a:endParaRPr lang="en-US"/>
          </a:p>
        </p:txBody>
      </p:sp>
    </p:spTree>
    <p:extLst>
      <p:ext uri="{BB962C8B-B14F-4D97-AF65-F5344CB8AC3E}">
        <p14:creationId xmlns:p14="http://schemas.microsoft.com/office/powerpoint/2010/main" val="1385082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'Work Ratio' search is based on the </a:t>
            </a:r>
            <a:r>
              <a:rPr lang="en-US" b="1" dirty="0"/>
              <a:t>Actual</a:t>
            </a:r>
            <a:r>
              <a:rPr lang="en-US" dirty="0"/>
              <a:t> work logged against an issue versus the original </a:t>
            </a:r>
            <a:r>
              <a:rPr lang="en-US" b="1" dirty="0"/>
              <a:t>Estimated</a:t>
            </a:r>
            <a:r>
              <a:rPr lang="en-US" dirty="0"/>
              <a:t> work duration.</a:t>
            </a:r>
          </a:p>
          <a:p>
            <a:r>
              <a:rPr lang="en-US" b="1" dirty="0"/>
              <a:t>Work Ratio Percentage = (Time Spent / Original Estimate) x 100%</a:t>
            </a:r>
            <a:endParaRPr lang="en-US" dirty="0"/>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46</a:t>
            </a:fld>
            <a:endParaRPr lang="en-US"/>
          </a:p>
        </p:txBody>
      </p:sp>
    </p:spTree>
    <p:extLst>
      <p:ext uri="{BB962C8B-B14F-4D97-AF65-F5344CB8AC3E}">
        <p14:creationId xmlns:p14="http://schemas.microsoft.com/office/powerpoint/2010/main" val="2078812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'Work Ratio' search is based on the </a:t>
            </a:r>
            <a:r>
              <a:rPr lang="en-US" b="1" dirty="0"/>
              <a:t>Actual</a:t>
            </a:r>
            <a:r>
              <a:rPr lang="en-US" dirty="0"/>
              <a:t> work logged against an issue versus the original </a:t>
            </a:r>
            <a:r>
              <a:rPr lang="en-US" b="1" dirty="0"/>
              <a:t>Estimated</a:t>
            </a:r>
            <a:r>
              <a:rPr lang="en-US" dirty="0"/>
              <a:t> work duration.</a:t>
            </a:r>
          </a:p>
          <a:p>
            <a:r>
              <a:rPr lang="en-US" b="1" dirty="0"/>
              <a:t>Work Ratio Percentage = (Time Spent / Original Estimate) x 100%</a:t>
            </a:r>
            <a:endParaRPr lang="en-US" dirty="0"/>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48</a:t>
            </a:fld>
            <a:endParaRPr lang="en-US"/>
          </a:p>
        </p:txBody>
      </p:sp>
    </p:spTree>
    <p:extLst>
      <p:ext uri="{BB962C8B-B14F-4D97-AF65-F5344CB8AC3E}">
        <p14:creationId xmlns:p14="http://schemas.microsoft.com/office/powerpoint/2010/main" val="1176615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50</a:t>
            </a:fld>
            <a:endParaRPr lang="en-US"/>
          </a:p>
        </p:txBody>
      </p:sp>
    </p:spTree>
    <p:extLst>
      <p:ext uri="{BB962C8B-B14F-4D97-AF65-F5344CB8AC3E}">
        <p14:creationId xmlns:p14="http://schemas.microsoft.com/office/powerpoint/2010/main" val="40527900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51</a:t>
            </a:fld>
            <a:endParaRPr lang="en-US"/>
          </a:p>
        </p:txBody>
      </p:sp>
    </p:spTree>
    <p:extLst>
      <p:ext uri="{BB962C8B-B14F-4D97-AF65-F5344CB8AC3E}">
        <p14:creationId xmlns:p14="http://schemas.microsoft.com/office/powerpoint/2010/main" val="292101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solidFill>
                  <a:schemeClr val="tx1"/>
                </a:solidFill>
              </a:rPr>
              <a:t>JIRA is advanced highly customizable issue tracking system.</a:t>
            </a:r>
          </a:p>
          <a:p>
            <a:pPr>
              <a:buNone/>
            </a:pPr>
            <a:endParaRPr lang="en-US" sz="1200" dirty="0">
              <a:solidFill>
                <a:schemeClr val="tx1"/>
              </a:solidFill>
            </a:endParaRPr>
          </a:p>
          <a:p>
            <a:pPr>
              <a:buNone/>
            </a:pPr>
            <a:r>
              <a:rPr lang="en-US" sz="1200" dirty="0">
                <a:solidFill>
                  <a:schemeClr val="tx1"/>
                </a:solidFill>
              </a:rPr>
              <a:t>In JIRA you could customize workflows to any business process and integrate JIRA with existing systems to manage tasks, track activity and ensure you meet your deadlines. You could add as many plug-ins as you need to expand it capabilities.</a:t>
            </a:r>
          </a:p>
          <a:p>
            <a:pPr>
              <a:buNone/>
            </a:pPr>
            <a:endParaRPr lang="en-US" sz="1200" dirty="0">
              <a:solidFill>
                <a:schemeClr val="tx1"/>
              </a:solidFill>
            </a:endParaRPr>
          </a:p>
          <a:p>
            <a:pPr>
              <a:buNone/>
            </a:pPr>
            <a:r>
              <a:rPr lang="en-US" sz="1200" dirty="0">
                <a:solidFill>
                  <a:schemeClr val="tx1"/>
                </a:solidFill>
              </a:rPr>
              <a:t>All this makes JIRA a flexible project management tool whether you can track bugs for a single application, managing software development for several products or running countless projects throughout your entire company. </a:t>
            </a:r>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5</a:t>
            </a:fld>
            <a:endParaRPr lang="en-US"/>
          </a:p>
        </p:txBody>
      </p:sp>
    </p:spTree>
    <p:extLst>
      <p:ext uri="{BB962C8B-B14F-4D97-AF65-F5344CB8AC3E}">
        <p14:creationId xmlns:p14="http://schemas.microsoft.com/office/powerpoint/2010/main" val="485987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'Work Ratio' search is based on the </a:t>
            </a:r>
            <a:r>
              <a:rPr lang="en-US" b="1" dirty="0"/>
              <a:t>Actual</a:t>
            </a:r>
            <a:r>
              <a:rPr lang="en-US" dirty="0"/>
              <a:t> work logged against an issue versus the original </a:t>
            </a:r>
            <a:r>
              <a:rPr lang="en-US" b="1" dirty="0"/>
              <a:t>Estimated</a:t>
            </a:r>
            <a:r>
              <a:rPr lang="en-US" dirty="0"/>
              <a:t> work duration.</a:t>
            </a:r>
          </a:p>
          <a:p>
            <a:r>
              <a:rPr lang="en-US" b="1" dirty="0"/>
              <a:t>Work Ratio Percentage = (Time Spent / Original Estimate) x 100%</a:t>
            </a:r>
            <a:endParaRPr lang="en-US" dirty="0"/>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52</a:t>
            </a:fld>
            <a:endParaRPr lang="en-US"/>
          </a:p>
        </p:txBody>
      </p:sp>
    </p:spTree>
    <p:extLst>
      <p:ext uri="{BB962C8B-B14F-4D97-AF65-F5344CB8AC3E}">
        <p14:creationId xmlns:p14="http://schemas.microsoft.com/office/powerpoint/2010/main" val="1196631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Resolved</a:t>
            </a:r>
            <a:r>
              <a:rPr lang="en-US" b="1" baseline="0" dirty="0"/>
              <a:t> recently- </a:t>
            </a:r>
            <a:r>
              <a:rPr lang="en-US" dirty="0"/>
              <a:t>Project: </a:t>
            </a:r>
            <a:r>
              <a:rPr lang="en-US" dirty="0">
                <a:hlinkClick r:id="rId3" tooltip="Browse !TEST Workflows - Demo project"/>
              </a:rPr>
              <a:t>!TEST Workflows - Demo</a:t>
            </a:r>
            <a:r>
              <a:rPr lang="en-US" dirty="0"/>
              <a:t>  Resolved: From 1 week ago to anytime </a:t>
            </a:r>
          </a:p>
          <a:p>
            <a:r>
              <a:rPr lang="en-US" b="1" dirty="0"/>
              <a:t>Outstanding</a:t>
            </a:r>
            <a:r>
              <a:rPr lang="en-US" dirty="0"/>
              <a:t>- project = TESTWFLL AND resolution = Unresolved ORDER BY updated DESC</a:t>
            </a:r>
          </a:p>
          <a:p>
            <a:r>
              <a:rPr lang="en-US" b="1" dirty="0"/>
              <a:t>Most Important </a:t>
            </a:r>
            <a:r>
              <a:rPr lang="en-US" dirty="0"/>
              <a:t>-project = TESTWFLL AND resolution = Unresolved ORDER BY priority DESC</a:t>
            </a:r>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53</a:t>
            </a:fld>
            <a:endParaRPr lang="en-US"/>
          </a:p>
        </p:txBody>
      </p:sp>
    </p:spTree>
    <p:extLst>
      <p:ext uri="{BB962C8B-B14F-4D97-AF65-F5344CB8AC3E}">
        <p14:creationId xmlns:p14="http://schemas.microsoft.com/office/powerpoint/2010/main" val="2689857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54</a:t>
            </a:fld>
            <a:endParaRPr lang="en-US"/>
          </a:p>
        </p:txBody>
      </p:sp>
    </p:spTree>
    <p:extLst>
      <p:ext uri="{BB962C8B-B14F-4D97-AF65-F5344CB8AC3E}">
        <p14:creationId xmlns:p14="http://schemas.microsoft.com/office/powerpoint/2010/main" val="40508003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QC subtasks: project="!TEST Workflows - Demo" and "Task Type"= "Quality Control“ </a:t>
            </a:r>
          </a:p>
        </p:txBody>
      </p:sp>
      <p:sp>
        <p:nvSpPr>
          <p:cNvPr id="4" name="Slide Number Placeholder 3"/>
          <p:cNvSpPr>
            <a:spLocks noGrp="1"/>
          </p:cNvSpPr>
          <p:nvPr>
            <p:ph type="sldNum" sz="quarter" idx="10"/>
          </p:nvPr>
        </p:nvSpPr>
        <p:spPr/>
        <p:txBody>
          <a:bodyPr/>
          <a:lstStyle/>
          <a:p>
            <a:fld id="{A5BA4919-15E4-4E35-BCA7-8B3F16CCD66F}" type="slidenum">
              <a:rPr lang="en-US" smtClean="0"/>
              <a:pPr/>
              <a:t>55</a:t>
            </a:fld>
            <a:endParaRPr lang="en-US"/>
          </a:p>
        </p:txBody>
      </p:sp>
    </p:spTree>
    <p:extLst>
      <p:ext uri="{BB962C8B-B14F-4D97-AF65-F5344CB8AC3E}">
        <p14:creationId xmlns:p14="http://schemas.microsoft.com/office/powerpoint/2010/main" val="24868683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Select filter</a:t>
            </a:r>
          </a:p>
          <a:p>
            <a:pPr marL="228600" indent="-228600">
              <a:buAutoNum type="arabicPeriod"/>
            </a:pPr>
            <a:r>
              <a:rPr lang="en-US" dirty="0"/>
              <a:t>Tools&gt; Bulk Operation</a:t>
            </a:r>
          </a:p>
        </p:txBody>
      </p:sp>
      <p:sp>
        <p:nvSpPr>
          <p:cNvPr id="4" name="Slide Number Placeholder 3"/>
          <p:cNvSpPr>
            <a:spLocks noGrp="1"/>
          </p:cNvSpPr>
          <p:nvPr>
            <p:ph type="sldNum" sz="quarter" idx="10"/>
          </p:nvPr>
        </p:nvSpPr>
        <p:spPr/>
        <p:txBody>
          <a:bodyPr/>
          <a:lstStyle/>
          <a:p>
            <a:fld id="{A5BA4919-15E4-4E35-BCA7-8B3F16CCD66F}" type="slidenum">
              <a:rPr lang="en-US" smtClean="0"/>
              <a:pPr/>
              <a:t>56</a:t>
            </a:fld>
            <a:endParaRPr lang="en-US"/>
          </a:p>
        </p:txBody>
      </p:sp>
    </p:spTree>
    <p:extLst>
      <p:ext uri="{BB962C8B-B14F-4D97-AF65-F5344CB8AC3E}">
        <p14:creationId xmlns:p14="http://schemas.microsoft.com/office/powerpoint/2010/main" val="37998203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Select filter</a:t>
            </a:r>
          </a:p>
          <a:p>
            <a:pPr marL="228600" indent="-228600">
              <a:buAutoNum type="arabicPeriod"/>
            </a:pPr>
            <a:r>
              <a:rPr lang="en-US" dirty="0"/>
              <a:t>Tools&gt; Bulk Operation</a:t>
            </a:r>
          </a:p>
        </p:txBody>
      </p:sp>
      <p:sp>
        <p:nvSpPr>
          <p:cNvPr id="4" name="Slide Number Placeholder 3"/>
          <p:cNvSpPr>
            <a:spLocks noGrp="1"/>
          </p:cNvSpPr>
          <p:nvPr>
            <p:ph type="sldNum" sz="quarter" idx="10"/>
          </p:nvPr>
        </p:nvSpPr>
        <p:spPr/>
        <p:txBody>
          <a:bodyPr/>
          <a:lstStyle/>
          <a:p>
            <a:fld id="{A5BA4919-15E4-4E35-BCA7-8B3F16CCD66F}" type="slidenum">
              <a:rPr lang="en-US" smtClean="0"/>
              <a:pPr/>
              <a:t>57</a:t>
            </a:fld>
            <a:endParaRPr lang="en-US"/>
          </a:p>
        </p:txBody>
      </p:sp>
    </p:spTree>
    <p:extLst>
      <p:ext uri="{BB962C8B-B14F-4D97-AF65-F5344CB8AC3E}">
        <p14:creationId xmlns:p14="http://schemas.microsoft.com/office/powerpoint/2010/main" val="1877474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choose which columns (i.e. issue fields) to display in your Issue Navigator,</a:t>
            </a:r>
          </a:p>
          <a:p>
            <a:r>
              <a:rPr lang="en-US" dirty="0"/>
              <a:t>Click the </a:t>
            </a:r>
            <a:r>
              <a:rPr lang="en-US" b="1" dirty="0"/>
              <a:t>'Issues'</a:t>
            </a:r>
            <a:r>
              <a:rPr lang="en-US" dirty="0"/>
              <a:t> link in the navigation bar at the top of the screen. The </a:t>
            </a:r>
            <a:r>
              <a:rPr lang="en-US" dirty="0">
                <a:hlinkClick r:id="rId3" action="ppaction://hlinkfile" tooltip="Using the Issue Navigator"/>
              </a:rPr>
              <a:t>Issue Navigator</a:t>
            </a:r>
            <a:r>
              <a:rPr lang="en-US" dirty="0"/>
              <a:t> will be displayed.</a:t>
            </a:r>
          </a:p>
          <a:p>
            <a:r>
              <a:rPr lang="en-US" dirty="0"/>
              <a:t>From the </a:t>
            </a:r>
            <a:r>
              <a:rPr lang="en-US" b="1" dirty="0"/>
              <a:t>'Tools'</a:t>
            </a:r>
            <a:r>
              <a:rPr lang="en-US" dirty="0"/>
              <a:t> menu at the right of the screen (above the search results), select </a:t>
            </a:r>
            <a:r>
              <a:rPr lang="en-US" b="1" dirty="0"/>
              <a:t>'Configure Columns'.</a:t>
            </a:r>
          </a:p>
          <a:p>
            <a:endParaRPr lang="en-US" b="1" dirty="0"/>
          </a:p>
          <a:p>
            <a:r>
              <a:rPr lang="en-US" dirty="0"/>
              <a:t>To choose how many rows (i.e. issues) to display on each page of your Issue Navigator:</a:t>
            </a:r>
          </a:p>
          <a:p>
            <a:r>
              <a:rPr lang="en-US" dirty="0"/>
              <a:t>Click your user name at the top-right of the page to open your User Profile.</a:t>
            </a:r>
          </a:p>
          <a:p>
            <a:r>
              <a:rPr lang="en-US" dirty="0"/>
              <a:t>Click </a:t>
            </a:r>
            <a:r>
              <a:rPr lang="en-US" b="1" dirty="0"/>
              <a:t>'Edit Preferences',</a:t>
            </a:r>
            <a:r>
              <a:rPr lang="en-US" dirty="0"/>
              <a:t> under </a:t>
            </a:r>
            <a:r>
              <a:rPr lang="en-US" b="1" dirty="0"/>
              <a:t>'Operations'</a:t>
            </a:r>
            <a:r>
              <a:rPr lang="en-US" dirty="0"/>
              <a:t> in the left-hand column of the screen.</a:t>
            </a:r>
          </a:p>
          <a:p>
            <a:r>
              <a:rPr lang="en-US" dirty="0"/>
              <a:t>Enter your preferred </a:t>
            </a:r>
            <a:r>
              <a:rPr lang="en-US" b="1" dirty="0"/>
              <a:t>'Number of Issues displayed per Issue Navigator page'</a:t>
            </a:r>
            <a:r>
              <a:rPr lang="en-US" dirty="0"/>
              <a:t>, (The default is 50).</a:t>
            </a:r>
          </a:p>
          <a:p>
            <a:r>
              <a:rPr lang="en-US" dirty="0"/>
              <a:t>Click the </a:t>
            </a:r>
            <a:r>
              <a:rPr lang="en-US" b="1" dirty="0"/>
              <a:t>'Update'</a:t>
            </a:r>
            <a:r>
              <a:rPr lang="en-US" dirty="0"/>
              <a:t> button.</a:t>
            </a:r>
          </a:p>
          <a:p>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58</a:t>
            </a:fld>
            <a:endParaRPr lang="en-US"/>
          </a:p>
        </p:txBody>
      </p:sp>
    </p:spTree>
    <p:extLst>
      <p:ext uri="{BB962C8B-B14F-4D97-AF65-F5344CB8AC3E}">
        <p14:creationId xmlns:p14="http://schemas.microsoft.com/office/powerpoint/2010/main" val="3755967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59</a:t>
            </a:fld>
            <a:endParaRPr lang="en-US"/>
          </a:p>
        </p:txBody>
      </p:sp>
    </p:spTree>
    <p:extLst>
      <p:ext uri="{BB962C8B-B14F-4D97-AF65-F5344CB8AC3E}">
        <p14:creationId xmlns:p14="http://schemas.microsoft.com/office/powerpoint/2010/main" val="1932937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60</a:t>
            </a:fld>
            <a:endParaRPr lang="en-US"/>
          </a:p>
        </p:txBody>
      </p:sp>
    </p:spTree>
    <p:extLst>
      <p:ext uri="{BB962C8B-B14F-4D97-AF65-F5344CB8AC3E}">
        <p14:creationId xmlns:p14="http://schemas.microsoft.com/office/powerpoint/2010/main" val="21626212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Dashboard&gt; Tools&gt;Create Dashboard</a:t>
            </a:r>
          </a:p>
          <a:p>
            <a:endParaRPr lang="en-US" dirty="0"/>
          </a:p>
          <a:p>
            <a:r>
              <a:rPr lang="en-US" dirty="0"/>
              <a:t>You can now </a:t>
            </a:r>
            <a:r>
              <a:rPr lang="en-US" dirty="0" err="1"/>
              <a:t>customise</a:t>
            </a:r>
            <a:r>
              <a:rPr lang="en-US" dirty="0"/>
              <a:t> your dashboard as follows:</a:t>
            </a:r>
          </a:p>
          <a:p>
            <a:r>
              <a:rPr lang="en-US" dirty="0">
                <a:hlinkClick r:id="rId3" action="ppaction://hlinkfile"/>
              </a:rPr>
              <a:t>Choosing a Dashboard Layout</a:t>
            </a:r>
            <a:endParaRPr lang="en-US" dirty="0"/>
          </a:p>
          <a:p>
            <a:r>
              <a:rPr lang="en-US" dirty="0">
                <a:hlinkClick r:id="rId4" action="ppaction://hlinkfile"/>
              </a:rPr>
              <a:t>Adding a Gadget</a:t>
            </a:r>
            <a:endParaRPr lang="en-US" dirty="0"/>
          </a:p>
          <a:p>
            <a:r>
              <a:rPr lang="en-US" dirty="0">
                <a:hlinkClick r:id="rId5" action="ppaction://hlinkfile"/>
              </a:rPr>
              <a:t>Moving a Gadget</a:t>
            </a:r>
            <a:endParaRPr lang="en-US" dirty="0"/>
          </a:p>
          <a:p>
            <a:r>
              <a:rPr lang="en-US" dirty="0">
                <a:hlinkClick r:id="rId6" action="ppaction://hlinkfile"/>
              </a:rPr>
              <a:t>Removing a Gadget</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61</a:t>
            </a:fld>
            <a:endParaRPr lang="en-US"/>
          </a:p>
        </p:txBody>
      </p:sp>
    </p:spTree>
    <p:extLst>
      <p:ext uri="{BB962C8B-B14F-4D97-AF65-F5344CB8AC3E}">
        <p14:creationId xmlns:p14="http://schemas.microsoft.com/office/powerpoint/2010/main" val="2147366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solidFill>
                  <a:schemeClr val="tx1"/>
                </a:solidFill>
              </a:rPr>
              <a:t>JIRA is advanced highly customizable issue tracking system.</a:t>
            </a:r>
          </a:p>
          <a:p>
            <a:pPr>
              <a:buNone/>
            </a:pPr>
            <a:endParaRPr lang="en-US" sz="1200" dirty="0">
              <a:solidFill>
                <a:schemeClr val="tx1"/>
              </a:solidFill>
            </a:endParaRPr>
          </a:p>
          <a:p>
            <a:pPr>
              <a:buNone/>
            </a:pPr>
            <a:r>
              <a:rPr lang="en-US" sz="1200" dirty="0">
                <a:solidFill>
                  <a:schemeClr val="tx1"/>
                </a:solidFill>
              </a:rPr>
              <a:t>In JIRA you could customize workflows to any business process and integrate JIRA with existing systems to manage tasks, track activity and ensure you meet your deadlines. You could add as many plug-ins as you need to expand it capabilities.</a:t>
            </a:r>
          </a:p>
          <a:p>
            <a:pPr>
              <a:buNone/>
            </a:pPr>
            <a:endParaRPr lang="en-US" sz="1200" dirty="0">
              <a:solidFill>
                <a:schemeClr val="tx1"/>
              </a:solidFill>
            </a:endParaRPr>
          </a:p>
          <a:p>
            <a:pPr>
              <a:buNone/>
            </a:pPr>
            <a:r>
              <a:rPr lang="en-US" sz="1200" dirty="0">
                <a:solidFill>
                  <a:schemeClr val="tx1"/>
                </a:solidFill>
              </a:rPr>
              <a:t>All this makes JIRA a flexible project management tool whether you can track bugs for a single application, managing software development for several products or running countless projects throughout your entire company. </a:t>
            </a:r>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6</a:t>
            </a:fld>
            <a:endParaRPr lang="en-US"/>
          </a:p>
        </p:txBody>
      </p:sp>
    </p:spTree>
    <p:extLst>
      <p:ext uri="{BB962C8B-B14F-4D97-AF65-F5344CB8AC3E}">
        <p14:creationId xmlns:p14="http://schemas.microsoft.com/office/powerpoint/2010/main" val="764799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You can also share your dashboard pages with other users, as well as adding dashboards shared by other users as </a:t>
            </a:r>
            <a:r>
              <a:rPr lang="en-US" b="0" dirty="0" err="1"/>
              <a:t>favourites</a:t>
            </a:r>
            <a:r>
              <a:rPr lang="en-US" b="0" dirty="0"/>
              <a:t>.</a:t>
            </a:r>
          </a:p>
          <a:p>
            <a:r>
              <a:rPr lang="en-US" b="0" dirty="0"/>
              <a:t>Each dashboard page appears as a separate "tab" on the dashboard. You can view a dashboard page by simply clicking its name in the tab list.</a:t>
            </a:r>
          </a:p>
        </p:txBody>
      </p:sp>
      <p:sp>
        <p:nvSpPr>
          <p:cNvPr id="4" name="Slide Number Placeholder 3"/>
          <p:cNvSpPr>
            <a:spLocks noGrp="1"/>
          </p:cNvSpPr>
          <p:nvPr>
            <p:ph type="sldNum" sz="quarter" idx="10"/>
          </p:nvPr>
        </p:nvSpPr>
        <p:spPr/>
        <p:txBody>
          <a:bodyPr/>
          <a:lstStyle/>
          <a:p>
            <a:fld id="{A5BA4919-15E4-4E35-BCA7-8B3F16CCD66F}" type="slidenum">
              <a:rPr lang="en-US" smtClean="0"/>
              <a:pPr/>
              <a:t>62</a:t>
            </a:fld>
            <a:endParaRPr lang="en-US"/>
          </a:p>
        </p:txBody>
      </p:sp>
    </p:spTree>
    <p:extLst>
      <p:ext uri="{BB962C8B-B14F-4D97-AF65-F5344CB8AC3E}">
        <p14:creationId xmlns:p14="http://schemas.microsoft.com/office/powerpoint/2010/main" val="3951740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63</a:t>
            </a:fld>
            <a:endParaRPr lang="en-US"/>
          </a:p>
        </p:txBody>
      </p:sp>
    </p:spTree>
    <p:extLst>
      <p:ext uri="{BB962C8B-B14F-4D97-AF65-F5344CB8AC3E}">
        <p14:creationId xmlns:p14="http://schemas.microsoft.com/office/powerpoint/2010/main" val="32816157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64</a:t>
            </a:fld>
            <a:endParaRPr lang="en-US"/>
          </a:p>
        </p:txBody>
      </p:sp>
    </p:spTree>
    <p:extLst>
      <p:ext uri="{BB962C8B-B14F-4D97-AF65-F5344CB8AC3E}">
        <p14:creationId xmlns:p14="http://schemas.microsoft.com/office/powerpoint/2010/main" val="554797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65</a:t>
            </a:fld>
            <a:endParaRPr lang="en-US"/>
          </a:p>
        </p:txBody>
      </p:sp>
    </p:spTree>
    <p:extLst>
      <p:ext uri="{BB962C8B-B14F-4D97-AF65-F5344CB8AC3E}">
        <p14:creationId xmlns:p14="http://schemas.microsoft.com/office/powerpoint/2010/main" val="861964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solidFill>
                  <a:schemeClr val="tx1"/>
                </a:solidFill>
              </a:rPr>
              <a:t>JIRA is advanced highly customizable issue tracking system.</a:t>
            </a:r>
          </a:p>
          <a:p>
            <a:pPr>
              <a:buNone/>
            </a:pPr>
            <a:endParaRPr lang="en-US" sz="1200" dirty="0">
              <a:solidFill>
                <a:schemeClr val="tx1"/>
              </a:solidFill>
            </a:endParaRPr>
          </a:p>
          <a:p>
            <a:pPr>
              <a:buNone/>
            </a:pPr>
            <a:r>
              <a:rPr lang="en-US" sz="1200" dirty="0">
                <a:solidFill>
                  <a:schemeClr val="tx1"/>
                </a:solidFill>
              </a:rPr>
              <a:t>In JIRA you could customize workflows to any business process and integrate JIRA with existing systems to manage tasks, track activity and ensure you meet your deadlines. You could add as many plug-ins as you need to expand it capabilities.</a:t>
            </a:r>
          </a:p>
          <a:p>
            <a:pPr>
              <a:buNone/>
            </a:pPr>
            <a:endParaRPr lang="en-US" sz="1200" dirty="0">
              <a:solidFill>
                <a:schemeClr val="tx1"/>
              </a:solidFill>
            </a:endParaRPr>
          </a:p>
          <a:p>
            <a:pPr>
              <a:buNone/>
            </a:pPr>
            <a:r>
              <a:rPr lang="en-US" sz="1200" dirty="0">
                <a:solidFill>
                  <a:schemeClr val="tx1"/>
                </a:solidFill>
              </a:rPr>
              <a:t>All this makes JIRA a flexible project management tool whether you can track bugs for a single application, managing software development for several products or running countless projects throughout your entire company. </a:t>
            </a:r>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7</a:t>
            </a:fld>
            <a:endParaRPr lang="en-US"/>
          </a:p>
        </p:txBody>
      </p:sp>
    </p:spTree>
    <p:extLst>
      <p:ext uri="{BB962C8B-B14F-4D97-AF65-F5344CB8AC3E}">
        <p14:creationId xmlns:p14="http://schemas.microsoft.com/office/powerpoint/2010/main" val="2077965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solidFill>
                  <a:schemeClr val="tx1"/>
                </a:solidFill>
              </a:rPr>
              <a:t>JIRA is advanced highly customizable issue tracking system.</a:t>
            </a:r>
          </a:p>
          <a:p>
            <a:pPr>
              <a:buNone/>
            </a:pPr>
            <a:endParaRPr lang="en-US" sz="1200" dirty="0">
              <a:solidFill>
                <a:schemeClr val="tx1"/>
              </a:solidFill>
            </a:endParaRPr>
          </a:p>
          <a:p>
            <a:pPr>
              <a:buNone/>
            </a:pPr>
            <a:r>
              <a:rPr lang="en-US" sz="1200" dirty="0">
                <a:solidFill>
                  <a:schemeClr val="tx1"/>
                </a:solidFill>
              </a:rPr>
              <a:t>In JIRA you could customize workflows to any business process and integrate JIRA with existing systems to manage tasks, track activity and ensure you meet your deadlines. You could add as many plug-ins as you need to expand it capabilities.</a:t>
            </a:r>
          </a:p>
          <a:p>
            <a:pPr>
              <a:buNone/>
            </a:pPr>
            <a:endParaRPr lang="en-US" sz="1200" dirty="0">
              <a:solidFill>
                <a:schemeClr val="tx1"/>
              </a:solidFill>
            </a:endParaRPr>
          </a:p>
          <a:p>
            <a:pPr>
              <a:buNone/>
            </a:pPr>
            <a:r>
              <a:rPr lang="en-US" sz="1200" dirty="0">
                <a:solidFill>
                  <a:schemeClr val="tx1"/>
                </a:solidFill>
              </a:rPr>
              <a:t>All this makes JIRA a flexible project management tool whether you can track bugs for a single application, managing software development for several products or running countless projects throughout your entire company. </a:t>
            </a:r>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8</a:t>
            </a:fld>
            <a:endParaRPr lang="en-US"/>
          </a:p>
        </p:txBody>
      </p:sp>
    </p:spTree>
    <p:extLst>
      <p:ext uri="{BB962C8B-B14F-4D97-AF65-F5344CB8AC3E}">
        <p14:creationId xmlns:p14="http://schemas.microsoft.com/office/powerpoint/2010/main" val="3045525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9</a:t>
            </a:fld>
            <a:endParaRPr lang="en-US"/>
          </a:p>
        </p:txBody>
      </p:sp>
    </p:spTree>
    <p:extLst>
      <p:ext uri="{BB962C8B-B14F-4D97-AF65-F5344CB8AC3E}">
        <p14:creationId xmlns:p14="http://schemas.microsoft.com/office/powerpoint/2010/main" val="331162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9FC367-76F6-4EB6-A2A9-1409F8EE5CAB}" type="slidenum">
              <a:rPr lang="en-US" smtClean="0"/>
              <a:pPr/>
              <a:t>11</a:t>
            </a:fld>
            <a:endParaRPr lang="en-US"/>
          </a:p>
        </p:txBody>
      </p:sp>
    </p:spTree>
    <p:extLst>
      <p:ext uri="{BB962C8B-B14F-4D97-AF65-F5344CB8AC3E}">
        <p14:creationId xmlns:p14="http://schemas.microsoft.com/office/powerpoint/2010/main" val="3501602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9" name="Picture 8" descr="GettyImages_98064892.jpg"/>
          <p:cNvPicPr>
            <a:picLocks noChangeAspect="1"/>
          </p:cNvPicPr>
          <p:nvPr userDrawn="1"/>
        </p:nvPicPr>
        <p:blipFill>
          <a:blip r:embed="rId2" cstate="print"/>
          <a:stretch>
            <a:fillRect/>
          </a:stretch>
        </p:blipFill>
        <p:spPr>
          <a:xfrm>
            <a:off x="0" y="3685245"/>
            <a:ext cx="2058299" cy="1447800"/>
          </a:xfrm>
          <a:prstGeom prst="rect">
            <a:avLst/>
          </a:prstGeom>
        </p:spPr>
      </p:pic>
      <p:grpSp>
        <p:nvGrpSpPr>
          <p:cNvPr id="10"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noChangeArrowheads="1"/>
          </p:cNvPicPr>
          <p:nvPr userDrawn="1"/>
        </p:nvPicPr>
        <p:blipFill>
          <a:blip r:embed="rId3"/>
          <a:srcRect/>
          <a:stretch>
            <a:fillRect/>
          </a:stretch>
        </p:blipFill>
        <p:spPr bwMode="auto">
          <a:xfrm>
            <a:off x="704850" y="577848"/>
            <a:ext cx="2781300" cy="9144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0" cap="all">
                <a:solidFill>
                  <a:schemeClr val="tx1">
                    <a:lumMod val="75000"/>
                    <a:lumOff val="25000"/>
                  </a:schemeClr>
                </a:solidFill>
                <a:latin typeface="Verdana" pitchFamily="34" charset="0"/>
              </a:defRPr>
            </a:lvl1pPr>
          </a:lstStyle>
          <a:p>
            <a:r>
              <a:rPr lang="en-US" dirty="0"/>
              <a:t>Click to edit Master title style</a:t>
            </a:r>
          </a:p>
        </p:txBody>
      </p:sp>
      <p:sp>
        <p:nvSpPr>
          <p:cNvPr id="3" name="Text Placeholder 2"/>
          <p:cNvSpPr>
            <a:spLocks noGrp="1"/>
          </p:cNvSpPr>
          <p:nvPr>
            <p:ph type="body" idx="1"/>
          </p:nvPr>
        </p:nvSpPr>
        <p:spPr>
          <a:xfrm>
            <a:off x="722313" y="3962400"/>
            <a:ext cx="7772400" cy="444500"/>
          </a:xfrm>
        </p:spPr>
        <p:txBody>
          <a:bodyPr anchor="b"/>
          <a:lstStyle>
            <a:lvl1pPr marL="0" indent="0">
              <a:buNone/>
              <a:defRPr sz="2000">
                <a:solidFill>
                  <a:schemeClr val="tx1">
                    <a:tint val="75000"/>
                  </a:schemeClr>
                </a:solidFill>
                <a:latin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p>
            <a:fld id="{3805B254-F9CB-41C5-B120-F4B38BF2206D}" type="slidenum">
              <a:rPr lang="en-US" smtClean="0"/>
              <a:pPr/>
              <a:t>‹#›</a:t>
            </a:fld>
            <a:endParaRPr lang="en-US"/>
          </a:p>
        </p:txBody>
      </p:sp>
      <p:sp>
        <p:nvSpPr>
          <p:cNvPr id="8" name="TextBox 7"/>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Rectangle 9"/>
          <p:cNvSpPr/>
          <p:nvPr userDrawn="1"/>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noChangeArrowheads="1"/>
          </p:cNvPicPr>
          <p:nvPr userDrawn="1"/>
        </p:nvPicPr>
        <p:blipFill>
          <a:blip r:embed="rId2"/>
          <a:srcRect/>
          <a:stretch>
            <a:fillRect/>
          </a:stretch>
        </p:blipFill>
        <p:spPr bwMode="auto">
          <a:xfrm>
            <a:off x="6629400" y="6186808"/>
            <a:ext cx="2057400" cy="603137"/>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chemeClr val="bg1"/>
                </a:solidFill>
                <a:latin typeface="Verdana" pitchFamily="34"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000">
                <a:solidFill>
                  <a:schemeClr val="tx1">
                    <a:lumMod val="65000"/>
                    <a:lumOff val="35000"/>
                  </a:schemeClr>
                </a:solidFill>
                <a:latin typeface="Verdana" pitchFamily="34" charset="0"/>
              </a:defRPr>
            </a:lvl1pPr>
            <a:lvl2pPr>
              <a:defRPr sz="2000">
                <a:solidFill>
                  <a:schemeClr val="tx1">
                    <a:lumMod val="65000"/>
                    <a:lumOff val="35000"/>
                  </a:schemeClr>
                </a:solidFill>
                <a:latin typeface="Verdana" pitchFamily="34" charset="0"/>
              </a:defRPr>
            </a:lvl2pPr>
            <a:lvl3pPr>
              <a:defRPr sz="1800">
                <a:solidFill>
                  <a:schemeClr val="tx1">
                    <a:lumMod val="65000"/>
                    <a:lumOff val="35000"/>
                  </a:schemeClr>
                </a:solidFill>
                <a:latin typeface="Verdana" pitchFamily="34" charset="0"/>
              </a:defRPr>
            </a:lvl3pPr>
            <a:lvl4pPr>
              <a:defRPr sz="1600">
                <a:solidFill>
                  <a:schemeClr val="tx1">
                    <a:lumMod val="65000"/>
                    <a:lumOff val="35000"/>
                  </a:schemeClr>
                </a:solidFill>
                <a:latin typeface="Verdana" pitchFamily="34" charset="0"/>
              </a:defRPr>
            </a:lvl4pPr>
            <a:lvl5pPr>
              <a:defRPr sz="1400">
                <a:solidFill>
                  <a:schemeClr val="tx1">
                    <a:lumMod val="65000"/>
                    <a:lumOff val="35000"/>
                  </a:schemeClr>
                </a:solidFill>
                <a:latin typeface="Verdan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000">
                <a:solidFill>
                  <a:schemeClr val="tx1">
                    <a:lumMod val="65000"/>
                    <a:lumOff val="35000"/>
                  </a:schemeClr>
                </a:solidFill>
                <a:latin typeface="Verdana" pitchFamily="34" charset="0"/>
              </a:defRPr>
            </a:lvl1pPr>
            <a:lvl2pPr>
              <a:defRPr sz="2000">
                <a:solidFill>
                  <a:schemeClr val="tx1">
                    <a:lumMod val="65000"/>
                    <a:lumOff val="35000"/>
                  </a:schemeClr>
                </a:solidFill>
                <a:latin typeface="Verdana" pitchFamily="34" charset="0"/>
              </a:defRPr>
            </a:lvl2pPr>
            <a:lvl3pPr>
              <a:defRPr sz="1800">
                <a:solidFill>
                  <a:schemeClr val="tx1">
                    <a:lumMod val="65000"/>
                    <a:lumOff val="35000"/>
                  </a:schemeClr>
                </a:solidFill>
                <a:latin typeface="Verdana" pitchFamily="34" charset="0"/>
              </a:defRPr>
            </a:lvl3pPr>
            <a:lvl4pPr>
              <a:defRPr sz="1600">
                <a:solidFill>
                  <a:schemeClr val="tx1">
                    <a:lumMod val="65000"/>
                    <a:lumOff val="35000"/>
                  </a:schemeClr>
                </a:solidFill>
                <a:latin typeface="Verdana" pitchFamily="34" charset="0"/>
              </a:defRPr>
            </a:lvl4pPr>
            <a:lvl5pPr>
              <a:defRPr sz="1600">
                <a:solidFill>
                  <a:schemeClr val="tx1">
                    <a:lumMod val="65000"/>
                    <a:lumOff val="35000"/>
                  </a:schemeClr>
                </a:solidFill>
                <a:latin typeface="Verdan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126ED19-93A4-45AB-9AB4-151D3539CCFC}"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1800" b="1">
                <a:solidFill>
                  <a:schemeClr val="tx1">
                    <a:lumMod val="65000"/>
                    <a:lumOff val="35000"/>
                  </a:schemeClr>
                </a:solidFill>
                <a:latin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Font typeface="Wingdings" pitchFamily="2" charset="2"/>
              <a:buChar cha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1800" b="1">
                <a:solidFill>
                  <a:schemeClr val="tx1">
                    <a:lumMod val="65000"/>
                    <a:lumOff val="35000"/>
                  </a:schemeClr>
                </a:solidFill>
                <a:latin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Font typeface="Wingdings" pitchFamily="2" charset="2"/>
              <a:buChar cha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126ED19-93A4-45AB-9AB4-151D3539CCFC}"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5B254-F9CB-41C5-B120-F4B38BF2206D}" type="slidenum">
              <a:rPr lang="en-US" smtClean="0"/>
              <a:pPr/>
              <a:t>‹#›</a:t>
            </a:fld>
            <a:endParaRPr lang="en-US"/>
          </a:p>
        </p:txBody>
      </p:sp>
      <p:pic>
        <p:nvPicPr>
          <p:cNvPr id="10" name="Picture 9"/>
          <p:cNvPicPr>
            <a:picLocks noChangeAspect="1" noChangeArrowheads="1"/>
          </p:cNvPicPr>
          <p:nvPr userDrawn="1"/>
        </p:nvPicPr>
        <p:blipFill>
          <a:blip r:embed="rId2"/>
          <a:srcRect/>
          <a:stretch>
            <a:fillRect/>
          </a:stretch>
        </p:blipFill>
        <p:spPr bwMode="auto">
          <a:xfrm>
            <a:off x="6629400" y="6186808"/>
            <a:ext cx="2057400" cy="603137"/>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chemeClr val="bg1"/>
                </a:solidFill>
                <a:latin typeface="Verdana"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A126ED19-93A4-45AB-9AB4-151D3539CCFC}"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6ED19-93A4-45AB-9AB4-151D3539CCFC}"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1">
                <a:solidFill>
                  <a:schemeClr val="bg1"/>
                </a:solidFill>
                <a:latin typeface="Verdana"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latin typeface="Verdana" pitchFamily="34" charset="0"/>
              </a:defRPr>
            </a:lvl1pPr>
            <a:lvl2pPr>
              <a:defRPr sz="2800">
                <a:solidFill>
                  <a:schemeClr val="tx1">
                    <a:lumMod val="65000"/>
                    <a:lumOff val="35000"/>
                  </a:schemeClr>
                </a:solidFill>
                <a:latin typeface="Verdana" pitchFamily="34" charset="0"/>
              </a:defRPr>
            </a:lvl2pPr>
            <a:lvl3pPr>
              <a:defRPr sz="2400">
                <a:solidFill>
                  <a:schemeClr val="tx1">
                    <a:lumMod val="65000"/>
                    <a:lumOff val="35000"/>
                  </a:schemeClr>
                </a:solidFill>
                <a:latin typeface="Verdana" pitchFamily="34" charset="0"/>
              </a:defRPr>
            </a:lvl3pPr>
            <a:lvl4pPr>
              <a:defRPr sz="2000">
                <a:solidFill>
                  <a:schemeClr val="tx1">
                    <a:lumMod val="65000"/>
                    <a:lumOff val="35000"/>
                  </a:schemeClr>
                </a:solidFill>
                <a:latin typeface="Verdana" pitchFamily="34" charset="0"/>
              </a:defRPr>
            </a:lvl4pPr>
            <a:lvl5pPr>
              <a:defRPr sz="2000">
                <a:solidFill>
                  <a:schemeClr val="tx1">
                    <a:lumMod val="65000"/>
                    <a:lumOff val="35000"/>
                  </a:schemeClr>
                </a:solidFill>
                <a:latin typeface="Verdan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solidFill>
                  <a:schemeClr val="tx1">
                    <a:lumMod val="65000"/>
                    <a:lumOff val="35000"/>
                  </a:schemeClr>
                </a:solidFill>
                <a:latin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126ED19-93A4-45AB-9AB4-151D3539CCFC}"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Verdana"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Verdan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126ED19-93A4-45AB-9AB4-151D3539CCFC}"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chemeClr val="bg1"/>
                </a:solidFill>
                <a:latin typeface="Verdana"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6ED19-93A4-45AB-9AB4-151D3539CCFC}"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B254-F9CB-41C5-B120-F4B38BF220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20" name="Picture 19" descr="GettyImages_95469335.jpg"/>
          <p:cNvPicPr>
            <a:picLocks noChangeAspect="1"/>
          </p:cNvPicPr>
          <p:nvPr userDrawn="1"/>
        </p:nvPicPr>
        <p:blipFill>
          <a:blip r:embed="rId2" cstate="print"/>
          <a:stretch>
            <a:fillRect/>
          </a:stretch>
        </p:blipFill>
        <p:spPr>
          <a:xfrm>
            <a:off x="0" y="3695700"/>
            <a:ext cx="2036064" cy="1597152"/>
          </a:xfrm>
          <a:prstGeom prst="rect">
            <a:avLst/>
          </a:prstGeom>
        </p:spPr>
      </p:pic>
      <p:grpSp>
        <p:nvGrpSpPr>
          <p:cNvPr id="8"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noChangeArrowheads="1"/>
          </p:cNvPicPr>
          <p:nvPr userDrawn="1"/>
        </p:nvPicPr>
        <p:blipFill>
          <a:blip r:embed="rId3"/>
          <a:srcRect/>
          <a:stretch>
            <a:fillRect/>
          </a:stretch>
        </p:blipFill>
        <p:spPr bwMode="auto">
          <a:xfrm>
            <a:off x="714789" y="577848"/>
            <a:ext cx="2781300" cy="9144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5" name="Picture 14" descr="GettyImages_97541937.jpg"/>
          <p:cNvPicPr>
            <a:picLocks noChangeAspect="1"/>
          </p:cNvPicPr>
          <p:nvPr userDrawn="1"/>
        </p:nvPicPr>
        <p:blipFill>
          <a:blip r:embed="rId2" cstate="print"/>
          <a:stretch>
            <a:fillRect/>
          </a:stretch>
        </p:blipFill>
        <p:spPr>
          <a:xfrm>
            <a:off x="1" y="3694463"/>
            <a:ext cx="1981199" cy="1320223"/>
          </a:xfrm>
          <a:prstGeom prst="rect">
            <a:avLst/>
          </a:prstGeom>
        </p:spPr>
      </p:pic>
      <p:grpSp>
        <p:nvGrpSpPr>
          <p:cNvPr id="8"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noChangeArrowheads="1"/>
          </p:cNvPicPr>
          <p:nvPr userDrawn="1"/>
        </p:nvPicPr>
        <p:blipFill>
          <a:blip r:embed="rId3"/>
          <a:srcRect/>
          <a:stretch>
            <a:fillRect/>
          </a:stretch>
        </p:blipFill>
        <p:spPr bwMode="auto">
          <a:xfrm>
            <a:off x="704850" y="685800"/>
            <a:ext cx="2781300" cy="914400"/>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14" name="Picture 13" descr="UP.jpg"/>
          <p:cNvPicPr>
            <a:picLocks noChangeAspect="1"/>
          </p:cNvPicPr>
          <p:nvPr userDrawn="1"/>
        </p:nvPicPr>
        <p:blipFill>
          <a:blip r:embed="rId2" cstate="print"/>
          <a:srcRect l="1220" t="2137" r="1300" b="1973"/>
          <a:stretch>
            <a:fillRect/>
          </a:stretch>
        </p:blipFill>
        <p:spPr>
          <a:xfrm>
            <a:off x="0" y="3695700"/>
            <a:ext cx="2133600" cy="1198351"/>
          </a:xfrm>
          <a:prstGeom prst="rect">
            <a:avLst/>
          </a:prstGeom>
          <a:ln>
            <a:noFill/>
          </a:ln>
          <a:effectLst/>
        </p:spPr>
      </p:pic>
      <p:grpSp>
        <p:nvGrpSpPr>
          <p:cNvPr id="8"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p:cNvPicPr>
            <a:picLocks noChangeAspect="1" noChangeArrowheads="1"/>
          </p:cNvPicPr>
          <p:nvPr userDrawn="1"/>
        </p:nvPicPr>
        <p:blipFill>
          <a:blip r:embed="rId3"/>
          <a:srcRect/>
          <a:stretch>
            <a:fillRect/>
          </a:stretch>
        </p:blipFill>
        <p:spPr bwMode="auto">
          <a:xfrm>
            <a:off x="704850" y="769311"/>
            <a:ext cx="2781300" cy="9144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3074" name="Picture 2" descr="C:\Documents and Settings\rmash\Desktop\GettyImages_stk80021cor.jpg"/>
          <p:cNvPicPr>
            <a:picLocks noChangeAspect="1" noChangeArrowheads="1"/>
          </p:cNvPicPr>
          <p:nvPr userDrawn="1"/>
        </p:nvPicPr>
        <p:blipFill>
          <a:blip r:embed="rId2" cstate="print"/>
          <a:srcRect/>
          <a:stretch>
            <a:fillRect/>
          </a:stretch>
        </p:blipFill>
        <p:spPr bwMode="auto">
          <a:xfrm>
            <a:off x="0" y="3693885"/>
            <a:ext cx="1981200" cy="1981200"/>
          </a:xfrm>
          <a:prstGeom prst="rect">
            <a:avLst/>
          </a:prstGeom>
          <a:noFill/>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noChangeArrowheads="1"/>
          </p:cNvPicPr>
          <p:nvPr userDrawn="1"/>
        </p:nvPicPr>
        <p:blipFill>
          <a:blip r:embed="rId3"/>
          <a:srcRect/>
          <a:stretch>
            <a:fillRect/>
          </a:stretch>
        </p:blipFill>
        <p:spPr bwMode="auto">
          <a:xfrm>
            <a:off x="800100" y="685800"/>
            <a:ext cx="2781300" cy="914400"/>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4098" name="Picture 2" descr="C:\Documents and Settings\rmash\Desktop\GettyImages_80281950.jpg"/>
          <p:cNvPicPr>
            <a:picLocks noChangeAspect="1" noChangeArrowheads="1"/>
          </p:cNvPicPr>
          <p:nvPr userDrawn="1"/>
        </p:nvPicPr>
        <p:blipFill>
          <a:blip r:embed="rId2" cstate="print"/>
          <a:srcRect/>
          <a:stretch>
            <a:fillRect/>
          </a:stretch>
        </p:blipFill>
        <p:spPr bwMode="auto">
          <a:xfrm>
            <a:off x="765" y="3693884"/>
            <a:ext cx="2132835" cy="1420947"/>
          </a:xfrm>
          <a:prstGeom prst="rect">
            <a:avLst/>
          </a:prstGeom>
          <a:noFill/>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noChangeArrowheads="1"/>
          </p:cNvPicPr>
          <p:nvPr userDrawn="1"/>
        </p:nvPicPr>
        <p:blipFill>
          <a:blip r:embed="rId3"/>
          <a:srcRect/>
          <a:stretch>
            <a:fillRect/>
          </a:stretch>
        </p:blipFill>
        <p:spPr bwMode="auto">
          <a:xfrm>
            <a:off x="742950" y="685800"/>
            <a:ext cx="2781300" cy="914400"/>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5122" name="Picture 2" descr="C:\Documents and Settings\rmash\Desktop\GettyImages_102756315.jpg"/>
          <p:cNvPicPr>
            <a:picLocks noChangeAspect="1" noChangeArrowheads="1"/>
          </p:cNvPicPr>
          <p:nvPr userDrawn="1"/>
        </p:nvPicPr>
        <p:blipFill>
          <a:blip r:embed="rId2" cstate="print"/>
          <a:srcRect/>
          <a:stretch>
            <a:fillRect/>
          </a:stretch>
        </p:blipFill>
        <p:spPr bwMode="auto">
          <a:xfrm>
            <a:off x="-1777" y="3693885"/>
            <a:ext cx="2160778" cy="1439863"/>
          </a:xfrm>
          <a:prstGeom prst="rect">
            <a:avLst/>
          </a:prstGeom>
          <a:noFill/>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noChangeArrowheads="1"/>
          </p:cNvPicPr>
          <p:nvPr userDrawn="1"/>
        </p:nvPicPr>
        <p:blipFill>
          <a:blip r:embed="rId3"/>
          <a:srcRect/>
          <a:stretch>
            <a:fillRect/>
          </a:stretch>
        </p:blipFill>
        <p:spPr bwMode="auto">
          <a:xfrm>
            <a:off x="704850" y="589643"/>
            <a:ext cx="2781300" cy="91440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TextBox 6"/>
          <p:cNvSpPr txBox="1"/>
          <p:nvPr userDrawn="1"/>
        </p:nvSpPr>
        <p:spPr>
          <a:xfrm>
            <a:off x="0" y="1"/>
            <a:ext cx="9144000" cy="3693319"/>
          </a:xfrm>
          <a:prstGeom prst="rect">
            <a:avLst/>
          </a:prstGeom>
          <a:solidFill>
            <a:schemeClr val="bg1">
              <a:lumMod val="6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ubtitle 2"/>
          <p:cNvSpPr>
            <a:spLocks noGrp="1"/>
          </p:cNvSpPr>
          <p:nvPr>
            <p:ph type="subTitle" idx="1"/>
          </p:nvPr>
        </p:nvSpPr>
        <p:spPr>
          <a:xfrm>
            <a:off x="2209800" y="3962400"/>
            <a:ext cx="6400800" cy="1752600"/>
          </a:xfrm>
        </p:spPr>
        <p:txBody>
          <a:bodyPr>
            <a:normAutofit/>
          </a:bodyPr>
          <a:lstStyle>
            <a:lvl1pPr marL="0" indent="0" algn="l">
              <a:buNone/>
              <a:defRPr sz="32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Verdana" pitchFamily="34" charset="0"/>
              </a:defRPr>
            </a:lvl1pPr>
          </a:lstStyle>
          <a:p>
            <a:fld id="{A126ED19-93A4-45AB-9AB4-151D3539CCFC}" type="datetimeFigureOut">
              <a:rPr lang="en-US" smtClean="0"/>
              <a:pPr/>
              <a:t>6/22/2023</a:t>
            </a:fld>
            <a:endParaRPr lang="en-US" dirty="0"/>
          </a:p>
        </p:txBody>
      </p:sp>
      <p:sp>
        <p:nvSpPr>
          <p:cNvPr id="5" name="Footer Placeholder 4"/>
          <p:cNvSpPr>
            <a:spLocks noGrp="1"/>
          </p:cNvSpPr>
          <p:nvPr>
            <p:ph type="ftr" sz="quarter" idx="11"/>
          </p:nvPr>
        </p:nvSpPr>
        <p:spPr/>
        <p:txBody>
          <a:bodyPr/>
          <a:lstStyle>
            <a:lvl1pPr>
              <a:defRPr>
                <a:latin typeface="Verdana"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itchFamily="34" charset="0"/>
              </a:defRPr>
            </a:lvl1pPr>
          </a:lstStyle>
          <a:p>
            <a:fld id="{3805B254-F9CB-41C5-B120-F4B38BF2206D}" type="slidenum">
              <a:rPr lang="en-US" smtClean="0"/>
              <a:pPr/>
              <a:t>‹#›</a:t>
            </a:fld>
            <a:endParaRPr lang="en-US" dirty="0"/>
          </a:p>
        </p:txBody>
      </p:sp>
      <p:pic>
        <p:nvPicPr>
          <p:cNvPr id="6146" name="Picture 2" descr="C:\Documents and Settings\rmash\Desktop\GettyImages_96502260.jpg"/>
          <p:cNvPicPr>
            <a:picLocks noChangeAspect="1" noChangeArrowheads="1"/>
          </p:cNvPicPr>
          <p:nvPr userDrawn="1"/>
        </p:nvPicPr>
        <p:blipFill>
          <a:blip r:embed="rId2" cstate="print"/>
          <a:srcRect/>
          <a:stretch>
            <a:fillRect/>
          </a:stretch>
        </p:blipFill>
        <p:spPr bwMode="auto">
          <a:xfrm>
            <a:off x="0" y="3701144"/>
            <a:ext cx="2133600" cy="1599814"/>
          </a:xfrm>
          <a:prstGeom prst="rect">
            <a:avLst/>
          </a:prstGeom>
          <a:noFill/>
        </p:spPr>
      </p:pic>
      <p:grpSp>
        <p:nvGrpSpPr>
          <p:cNvPr id="2" name="Group 9"/>
          <p:cNvGrpSpPr/>
          <p:nvPr userDrawn="1"/>
        </p:nvGrpSpPr>
        <p:grpSpPr>
          <a:xfrm>
            <a:off x="0" y="152400"/>
            <a:ext cx="9144000" cy="6553200"/>
            <a:chOff x="0" y="152400"/>
            <a:chExt cx="9144000" cy="6553200"/>
          </a:xfrm>
        </p:grpSpPr>
        <p:sp>
          <p:nvSpPr>
            <p:cNvPr id="11" name="Rectangle 10"/>
            <p:cNvSpPr/>
            <p:nvPr/>
          </p:nvSpPr>
          <p:spPr>
            <a:xfrm>
              <a:off x="0" y="228600"/>
              <a:ext cx="152400" cy="63246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52400"/>
              <a:ext cx="533400" cy="65532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381500" y="-876301"/>
              <a:ext cx="380999" cy="9144000"/>
            </a:xfrm>
            <a:prstGeom prst="rect">
              <a:avLst/>
            </a:prstGeom>
            <a:solidFill>
              <a:schemeClr val="tx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noChangeArrowheads="1"/>
          </p:cNvPicPr>
          <p:nvPr userDrawn="1"/>
        </p:nvPicPr>
        <p:blipFill>
          <a:blip r:embed="rId3"/>
          <a:srcRect/>
          <a:stretch>
            <a:fillRect/>
          </a:stretch>
        </p:blipFill>
        <p:spPr bwMode="auto">
          <a:xfrm>
            <a:off x="675033" y="577848"/>
            <a:ext cx="2781300" cy="91440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bg1"/>
                </a:solidFill>
                <a:latin typeface="Verdana"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Font typeface="Wingdings" pitchFamily="2" charset="2"/>
              <a:buChar char="§"/>
              <a:defRPr sz="2400">
                <a:solidFill>
                  <a:schemeClr val="tx1">
                    <a:lumMod val="75000"/>
                    <a:lumOff val="25000"/>
                  </a:schemeClr>
                </a:solidFill>
                <a:latin typeface="Verdana" pitchFamily="34" charset="0"/>
              </a:defRPr>
            </a:lvl1pPr>
            <a:lvl2pPr>
              <a:defRPr sz="2000">
                <a:solidFill>
                  <a:schemeClr val="tx1">
                    <a:lumMod val="75000"/>
                    <a:lumOff val="25000"/>
                  </a:schemeClr>
                </a:solidFill>
                <a:latin typeface="Verdana" pitchFamily="34" charset="0"/>
              </a:defRPr>
            </a:lvl2pPr>
            <a:lvl3pPr>
              <a:defRPr sz="1800">
                <a:solidFill>
                  <a:schemeClr val="tx1">
                    <a:lumMod val="75000"/>
                    <a:lumOff val="25000"/>
                  </a:schemeClr>
                </a:solidFill>
                <a:latin typeface="Verdana" pitchFamily="34" charset="0"/>
              </a:defRPr>
            </a:lvl3pPr>
            <a:lvl4pPr>
              <a:defRPr sz="1600">
                <a:solidFill>
                  <a:schemeClr val="tx1">
                    <a:lumMod val="75000"/>
                    <a:lumOff val="25000"/>
                  </a:schemeClr>
                </a:solidFill>
                <a:latin typeface="Verdana" pitchFamily="34" charset="0"/>
              </a:defRPr>
            </a:lvl4pPr>
            <a:lvl5pPr>
              <a:defRPr sz="1400">
                <a:solidFill>
                  <a:schemeClr val="tx1">
                    <a:lumMod val="75000"/>
                    <a:lumOff val="25000"/>
                  </a:schemeClr>
                </a:solidFill>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126ED19-93A4-45AB-9AB4-151D3539CCFC}"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B254-F9CB-41C5-B120-F4B38BF2206D}" type="slidenum">
              <a:rPr lang="en-US" smtClean="0"/>
              <a:pPr/>
              <a:t>‹#›</a:t>
            </a:fld>
            <a:endParaRPr lang="en-US"/>
          </a:p>
        </p:txBody>
      </p:sp>
      <p:pic>
        <p:nvPicPr>
          <p:cNvPr id="8" name="Picture 7"/>
          <p:cNvPicPr>
            <a:picLocks noChangeAspect="1" noChangeArrowheads="1"/>
          </p:cNvPicPr>
          <p:nvPr userDrawn="1"/>
        </p:nvPicPr>
        <p:blipFill>
          <a:blip r:embed="rId2"/>
          <a:srcRect/>
          <a:stretch>
            <a:fillRect/>
          </a:stretch>
        </p:blipFill>
        <p:spPr bwMode="auto">
          <a:xfrm>
            <a:off x="6686550" y="6200384"/>
            <a:ext cx="2000250" cy="657616"/>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6ED19-93A4-45AB-9AB4-151D3539CCFC}" type="datetimeFigureOut">
              <a:rPr lang="en-US" smtClean="0"/>
              <a:pPr/>
              <a:t>6/22/2023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B254-F9CB-41C5-B120-F4B38BF2206D}" type="slidenum">
              <a:rPr lang="en-US" smtClean="0"/>
              <a:pPr/>
              <a:t>‹#›</a:t>
            </a:fld>
            <a:endParaRPr lang="en-US"/>
          </a:p>
        </p:txBody>
      </p:sp>
      <p:sp>
        <p:nvSpPr>
          <p:cNvPr id="7" name="Rectangle 6"/>
          <p:cNvSpPr/>
          <p:nvPr userDrawn="1"/>
        </p:nvSpPr>
        <p:spPr>
          <a:xfrm>
            <a:off x="0" y="0"/>
            <a:ext cx="9144000" cy="1295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rot="16200000">
            <a:off x="-2781300" y="3771900"/>
            <a:ext cx="5867400" cy="304800"/>
          </a:xfrm>
          <a:prstGeom prst="rect">
            <a:avLst/>
          </a:prstGeom>
          <a:solidFill>
            <a:schemeClr val="accent6">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2400" y="1600200"/>
            <a:ext cx="228600" cy="4953000"/>
          </a:xfrm>
          <a:prstGeom prst="rect">
            <a:avLst/>
          </a:prstGeom>
          <a:solidFill>
            <a:schemeClr val="accent1">
              <a:lumMod val="20000"/>
              <a:lumOff val="8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61" r:id="rId3"/>
    <p:sldLayoutId id="2147483660" r:id="rId4"/>
    <p:sldLayoutId id="2147483662" r:id="rId5"/>
    <p:sldLayoutId id="2147483663" r:id="rId6"/>
    <p:sldLayoutId id="2147483664" r:id="rId7"/>
    <p:sldLayoutId id="2147483665"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40.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confluence.atlassian.com/display/JIRA043/Advanced+Searching" TargetMode="Externa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www.guru99.com/mobile-testing.html"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confluence.atlassian.com/display/JIRA043/Using+Quick+Search" TargetMode="External"/><Relationship Id="rId2" Type="http://schemas.openxmlformats.org/officeDocument/2006/relationships/notesSlide" Target="../notesSlides/notesSlide38.xml"/><Relationship Id="rId1" Type="http://schemas.openxmlformats.org/officeDocument/2006/relationships/slideLayout" Target="../slideLayouts/slideLayout9.xml"/><Relationship Id="rId5" Type="http://schemas.openxmlformats.org/officeDocument/2006/relationships/image" Target="../media/image50.jpeg"/><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56.png"/><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s://www.guru99.com/the-unconventional-guide-to-defect-management.html"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https://en.wikipedia.org/wiki/Comparison_of_issue-tracking_system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p:cNvSpPr txBox="1"/>
          <p:nvPr/>
        </p:nvSpPr>
        <p:spPr>
          <a:xfrm>
            <a:off x="6934200" y="5943600"/>
            <a:ext cx="1905000" cy="646331"/>
          </a:xfrm>
          <a:prstGeom prst="rect">
            <a:avLst/>
          </a:prstGeom>
          <a:noFill/>
        </p:spPr>
        <p:txBody>
          <a:bodyPr wrap="square" rtlCol="0">
            <a:spAutoFit/>
          </a:bodyPr>
          <a:lstStyle/>
          <a:p>
            <a:pPr algn="r"/>
            <a:r>
              <a:rPr lang="en-US" sz="1200" dirty="0"/>
              <a:t>By</a:t>
            </a:r>
          </a:p>
          <a:p>
            <a:pPr algn="r"/>
            <a:r>
              <a:rPr lang="en-US" sz="1200" dirty="0"/>
              <a:t>Q.C. Eng. Rony Rincon</a:t>
            </a:r>
          </a:p>
          <a:p>
            <a:pPr algn="r"/>
            <a:r>
              <a:rPr lang="en-US" sz="1200" dirty="0"/>
              <a:t>September 16th 2017</a:t>
            </a:r>
          </a:p>
        </p:txBody>
      </p:sp>
      <p:sp>
        <p:nvSpPr>
          <p:cNvPr id="2" name="Subtitle 1"/>
          <p:cNvSpPr>
            <a:spLocks noGrp="1"/>
          </p:cNvSpPr>
          <p:nvPr>
            <p:ph type="subTitle" idx="1"/>
          </p:nvPr>
        </p:nvSpPr>
        <p:spPr>
          <a:xfrm>
            <a:off x="2438400" y="4566743"/>
            <a:ext cx="6400800" cy="609600"/>
          </a:xfrm>
        </p:spPr>
        <p:txBody>
          <a:bodyPr>
            <a:normAutofit fontScale="92500"/>
          </a:bodyPr>
          <a:lstStyle/>
          <a:p>
            <a:pPr algn="r"/>
            <a:r>
              <a:rPr lang="en-CA" dirty="0"/>
              <a:t>Defect, Bug, Issue Tracking Tool</a:t>
            </a:r>
            <a:endParaRPr lang="en-US" b="1" dirty="0"/>
          </a:p>
        </p:txBody>
      </p:sp>
      <p:sp>
        <p:nvSpPr>
          <p:cNvPr id="5" name="Subtitle 1"/>
          <p:cNvSpPr txBox="1">
            <a:spLocks/>
          </p:cNvSpPr>
          <p:nvPr/>
        </p:nvSpPr>
        <p:spPr>
          <a:xfrm>
            <a:off x="2438400" y="2895600"/>
            <a:ext cx="64008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Wingdings" pitchFamily="2" charset="2"/>
              <a:buNone/>
              <a:defRPr sz="3200" kern="1200">
                <a:solidFill>
                  <a:schemeClr val="tx1">
                    <a:lumMod val="75000"/>
                    <a:lumOff val="25000"/>
                  </a:schemeClr>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Verdana"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800" b="1" dirty="0">
                <a:solidFill>
                  <a:schemeClr val="bg1"/>
                </a:solidFill>
              </a:rPr>
              <a:t>Software Testing Tools</a:t>
            </a:r>
          </a:p>
        </p:txBody>
      </p:sp>
      <p:sp>
        <p:nvSpPr>
          <p:cNvPr id="7" name="Subtitle 1"/>
          <p:cNvSpPr txBox="1">
            <a:spLocks/>
          </p:cNvSpPr>
          <p:nvPr/>
        </p:nvSpPr>
        <p:spPr>
          <a:xfrm>
            <a:off x="2441028" y="3790265"/>
            <a:ext cx="6400800" cy="649069"/>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Wingdings" pitchFamily="2" charset="2"/>
              <a:buNone/>
              <a:defRPr sz="3200" kern="1200">
                <a:solidFill>
                  <a:schemeClr val="tx1">
                    <a:lumMod val="75000"/>
                    <a:lumOff val="25000"/>
                  </a:schemeClr>
                </a:solidFill>
                <a:latin typeface="Verdana" pitchFamily="34" charset="0"/>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Verdana"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3600" b="1" dirty="0"/>
              <a:t>JIRA FUNDAMENTALS</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1752600"/>
            <a:ext cx="7772400" cy="533400"/>
          </a:xfrm>
        </p:spPr>
        <p:txBody>
          <a:bodyPr>
            <a:noAutofit/>
          </a:bodyPr>
          <a:lstStyle/>
          <a:p>
            <a:pPr algn="r"/>
            <a:r>
              <a:rPr lang="en-US" sz="3000" dirty="0">
                <a:solidFill>
                  <a:schemeClr val="bg1"/>
                </a:solidFill>
              </a:rPr>
              <a:t>Getting Started</a:t>
            </a:r>
          </a:p>
        </p:txBody>
      </p:sp>
      <p:sp>
        <p:nvSpPr>
          <p:cNvPr id="6" name="Content Placeholder 2"/>
          <p:cNvSpPr txBox="1">
            <a:spLocks/>
          </p:cNvSpPr>
          <p:nvPr/>
        </p:nvSpPr>
        <p:spPr>
          <a:xfrm>
            <a:off x="762000" y="4038600"/>
            <a:ext cx="5105400" cy="2438400"/>
          </a:xfrm>
          <a:prstGeom prst="rect">
            <a:avLst/>
          </a:prstGeom>
        </p:spPr>
        <p:txBody>
          <a:bodyPr vert="horz" lIns="91440" tIns="45720" rIns="91440" bIns="45720" rtlCol="0" anchor="t" anchorCtr="0">
            <a:noAutofit/>
          </a:bodyPr>
          <a:lstStyle/>
          <a:p>
            <a:pPr marL="342900" indent="-342900">
              <a:lnSpc>
                <a:spcPct val="150000"/>
              </a:lnSpc>
              <a:buFont typeface="Wingdings" pitchFamily="2" charset="2"/>
              <a:buChar char="§"/>
              <a:defRPr/>
            </a:pPr>
            <a:r>
              <a:rPr lang="en-US" dirty="0">
                <a:solidFill>
                  <a:schemeClr val="tx1">
                    <a:lumMod val="75000"/>
                    <a:lumOff val="25000"/>
                  </a:schemeClr>
                </a:solidFill>
                <a:latin typeface="Verdana" pitchFamily="34" charset="0"/>
              </a:rPr>
              <a:t>JIRA Concepts</a:t>
            </a:r>
          </a:p>
          <a:p>
            <a:pPr marL="342900" indent="-342900">
              <a:lnSpc>
                <a:spcPct val="150000"/>
              </a:lnSpc>
              <a:buFont typeface="Wingdings" pitchFamily="2" charset="2"/>
              <a:buChar char="§"/>
              <a:defRPr/>
            </a:pPr>
            <a:r>
              <a:rPr lang="en-US" dirty="0">
                <a:solidFill>
                  <a:schemeClr val="tx1">
                    <a:lumMod val="75000"/>
                    <a:lumOff val="25000"/>
                  </a:schemeClr>
                </a:solidFill>
                <a:latin typeface="Verdana" pitchFamily="34" charset="0"/>
              </a:rPr>
              <a:t>JIRA Structure</a:t>
            </a:r>
          </a:p>
          <a:p>
            <a:pPr marL="800100" lvl="1" indent="-342900">
              <a:spcBef>
                <a:spcPts val="600"/>
              </a:spcBef>
              <a:buFont typeface="Wingdings" pitchFamily="2" charset="2"/>
              <a:buChar char="§"/>
              <a:defRPr/>
            </a:pPr>
            <a:r>
              <a:rPr lang="en-US" sz="1600" dirty="0">
                <a:solidFill>
                  <a:schemeClr val="tx1">
                    <a:lumMod val="75000"/>
                    <a:lumOff val="25000"/>
                  </a:schemeClr>
                </a:solidFill>
                <a:latin typeface="Verdana" pitchFamily="34" charset="0"/>
              </a:rPr>
              <a:t>Issues</a:t>
            </a:r>
          </a:p>
          <a:p>
            <a:pPr marL="800100" lvl="1" indent="-342900">
              <a:spcBef>
                <a:spcPts val="600"/>
              </a:spcBef>
              <a:buFont typeface="Wingdings" pitchFamily="2" charset="2"/>
              <a:buChar char="§"/>
              <a:defRPr/>
            </a:pPr>
            <a:r>
              <a:rPr lang="en-US" sz="1600" dirty="0">
                <a:solidFill>
                  <a:schemeClr val="tx1">
                    <a:lumMod val="75000"/>
                    <a:lumOff val="25000"/>
                  </a:schemeClr>
                </a:solidFill>
                <a:latin typeface="Verdana" pitchFamily="34" charset="0"/>
              </a:rPr>
              <a:t>Components</a:t>
            </a:r>
          </a:p>
          <a:p>
            <a:pPr marL="800100" lvl="1" indent="-342900">
              <a:spcBef>
                <a:spcPts val="600"/>
              </a:spcBef>
              <a:buFont typeface="Wingdings" pitchFamily="2" charset="2"/>
              <a:buChar char="§"/>
              <a:defRPr/>
            </a:pPr>
            <a:r>
              <a:rPr lang="en-US" sz="1600" dirty="0">
                <a:solidFill>
                  <a:schemeClr val="tx1">
                    <a:lumMod val="75000"/>
                    <a:lumOff val="25000"/>
                  </a:schemeClr>
                </a:solidFill>
                <a:latin typeface="Verdana" pitchFamily="34" charset="0"/>
              </a:rPr>
              <a:t>Versions</a:t>
            </a:r>
          </a:p>
          <a:p>
            <a:pPr marL="342900" marR="0" lvl="0" indent="-342900" fontAlgn="auto">
              <a:lnSpc>
                <a:spcPct val="150000"/>
              </a:lnSpc>
              <a:spcAft>
                <a:spcPts val="0"/>
              </a:spcAft>
              <a:buClrTx/>
              <a:buSzTx/>
              <a:buFont typeface="Wingdings" pitchFamily="2" charset="2"/>
              <a:buChar char="§"/>
              <a:tabLst/>
              <a:defRPr/>
            </a:pPr>
            <a:r>
              <a:rPr lang="en-US" dirty="0">
                <a:solidFill>
                  <a:schemeClr val="tx1">
                    <a:lumMod val="75000"/>
                    <a:lumOff val="25000"/>
                  </a:schemeClr>
                </a:solidFill>
                <a:latin typeface="Verdana" pitchFamily="34" charset="0"/>
              </a:rPr>
              <a:t>JIRA Menus Overview</a:t>
            </a:r>
          </a:p>
        </p:txBody>
      </p:sp>
      <p:pic>
        <p:nvPicPr>
          <p:cNvPr id="8" name="Picture 2" descr="http://t1.gstatic.com/images?q=tbn:ANd9GcSfjmmwzW5gntbMiVzEepc22PmA7K3gdRRZ7DwOz2MlwQPQqHf0_lw845w"/>
          <p:cNvPicPr>
            <a:picLocks noChangeAspect="1" noChangeArrowheads="1"/>
          </p:cNvPicPr>
          <p:nvPr/>
        </p:nvPicPr>
        <p:blipFill>
          <a:blip r:embed="rId2" cstate="print"/>
          <a:srcRect/>
          <a:stretch>
            <a:fillRect/>
          </a:stretch>
        </p:blipFill>
        <p:spPr bwMode="auto">
          <a:xfrm>
            <a:off x="6616931" y="4038600"/>
            <a:ext cx="2298469" cy="1066800"/>
          </a:xfrm>
          <a:prstGeom prst="rect">
            <a:avLst/>
          </a:prstGeom>
          <a:noFill/>
        </p:spPr>
      </p:pic>
    </p:spTree>
    <p:extLst>
      <p:ext uri="{BB962C8B-B14F-4D97-AF65-F5344CB8AC3E}">
        <p14:creationId xmlns:p14="http://schemas.microsoft.com/office/powerpoint/2010/main" val="29768930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Issue Overview</a:t>
            </a:r>
          </a:p>
        </p:txBody>
      </p:sp>
      <p:sp>
        <p:nvSpPr>
          <p:cNvPr id="4" name="Slide Number Placeholder 3"/>
          <p:cNvSpPr>
            <a:spLocks noGrp="1"/>
          </p:cNvSpPr>
          <p:nvPr>
            <p:ph type="sldNum" sz="quarter" idx="12"/>
          </p:nvPr>
        </p:nvSpPr>
        <p:spPr/>
        <p:txBody>
          <a:bodyPr/>
          <a:lstStyle/>
          <a:p>
            <a:fld id="{1BA42861-D8A4-4792-8AC4-889613E58CB2}" type="slidenum">
              <a:rPr lang="en-US" smtClean="0"/>
              <a:pPr/>
              <a:t>11</a:t>
            </a:fld>
            <a:endParaRPr lang="en-US"/>
          </a:p>
        </p:txBody>
      </p:sp>
      <p:sp>
        <p:nvSpPr>
          <p:cNvPr id="7" name="Content Placeholder 2"/>
          <p:cNvSpPr>
            <a:spLocks noGrp="1"/>
          </p:cNvSpPr>
          <p:nvPr>
            <p:ph idx="1"/>
          </p:nvPr>
        </p:nvSpPr>
        <p:spPr>
          <a:xfrm>
            <a:off x="457200" y="1646237"/>
            <a:ext cx="8229600" cy="4830763"/>
          </a:xfrm>
        </p:spPr>
        <p:txBody>
          <a:bodyPr>
            <a:noAutofit/>
          </a:bodyPr>
          <a:lstStyle/>
          <a:p>
            <a:pPr algn="just">
              <a:lnSpc>
                <a:spcPct val="130000"/>
              </a:lnSpc>
              <a:spcBef>
                <a:spcPts val="600"/>
              </a:spcBef>
              <a:spcAft>
                <a:spcPts val="600"/>
              </a:spcAft>
            </a:pPr>
            <a:r>
              <a:rPr lang="en-US" sz="1800" b="1" dirty="0"/>
              <a:t>What is an Issue?</a:t>
            </a:r>
          </a:p>
          <a:p>
            <a:pPr marL="0" indent="0" algn="just">
              <a:lnSpc>
                <a:spcPct val="130000"/>
              </a:lnSpc>
              <a:spcBef>
                <a:spcPts val="600"/>
              </a:spcBef>
              <a:spcAft>
                <a:spcPts val="600"/>
              </a:spcAft>
              <a:buNone/>
            </a:pPr>
            <a:r>
              <a:rPr lang="en-US" altLang="en-US" sz="1800" b="1" dirty="0">
                <a:solidFill>
                  <a:srgbClr val="0070C0"/>
                </a:solidFill>
              </a:rPr>
              <a:t>Any duty, task that requires an action from a person</a:t>
            </a:r>
          </a:p>
          <a:p>
            <a:pPr algn="just">
              <a:lnSpc>
                <a:spcPct val="130000"/>
              </a:lnSpc>
              <a:spcBef>
                <a:spcPts val="1200"/>
              </a:spcBef>
              <a:spcAft>
                <a:spcPts val="1200"/>
              </a:spcAft>
              <a:buNone/>
            </a:pPr>
            <a:r>
              <a:rPr lang="en-US" sz="1600" dirty="0"/>
              <a:t>	A lot of organizations use JIRA to track different kinds of issues. Depending on how your organization is using JIRA, an issue could represent:</a:t>
            </a:r>
          </a:p>
          <a:p>
            <a:pPr lvl="1" algn="just">
              <a:lnSpc>
                <a:spcPct val="130000"/>
              </a:lnSpc>
              <a:spcBef>
                <a:spcPts val="600"/>
              </a:spcBef>
              <a:spcAft>
                <a:spcPts val="600"/>
              </a:spcAft>
              <a:buFont typeface="Courier New" pitchFamily="49" charset="0"/>
              <a:buChar char="o"/>
            </a:pPr>
            <a:r>
              <a:rPr lang="en-US" sz="1600" dirty="0"/>
              <a:t>a software bug </a:t>
            </a:r>
          </a:p>
          <a:p>
            <a:pPr lvl="1" algn="just">
              <a:lnSpc>
                <a:spcPct val="130000"/>
              </a:lnSpc>
              <a:spcBef>
                <a:spcPts val="600"/>
              </a:spcBef>
              <a:spcAft>
                <a:spcPts val="600"/>
              </a:spcAft>
              <a:buFont typeface="Courier New" pitchFamily="49" charset="0"/>
              <a:buChar char="o"/>
            </a:pPr>
            <a:r>
              <a:rPr lang="en-US" sz="1600" dirty="0"/>
              <a:t>a project task </a:t>
            </a:r>
          </a:p>
          <a:p>
            <a:pPr lvl="1" algn="just">
              <a:lnSpc>
                <a:spcPct val="130000"/>
              </a:lnSpc>
              <a:spcBef>
                <a:spcPts val="600"/>
              </a:spcBef>
              <a:spcAft>
                <a:spcPts val="600"/>
              </a:spcAft>
              <a:buFont typeface="Courier New" pitchFamily="49" charset="0"/>
              <a:buChar char="o"/>
            </a:pPr>
            <a:r>
              <a:rPr lang="en-US" sz="1600" dirty="0"/>
              <a:t>a helpdesk ticket</a:t>
            </a:r>
          </a:p>
          <a:p>
            <a:pPr lvl="1" algn="just">
              <a:lnSpc>
                <a:spcPct val="130000"/>
              </a:lnSpc>
              <a:spcBef>
                <a:spcPts val="600"/>
              </a:spcBef>
              <a:spcAft>
                <a:spcPts val="600"/>
              </a:spcAft>
              <a:buFont typeface="Courier New" pitchFamily="49" charset="0"/>
              <a:buChar char="o"/>
            </a:pPr>
            <a:r>
              <a:rPr lang="en-US" sz="1600" dirty="0"/>
              <a:t>a product improvement</a:t>
            </a:r>
          </a:p>
          <a:p>
            <a:pPr lvl="1" algn="just">
              <a:lnSpc>
                <a:spcPct val="130000"/>
              </a:lnSpc>
              <a:spcBef>
                <a:spcPts val="600"/>
              </a:spcBef>
              <a:spcAft>
                <a:spcPts val="600"/>
              </a:spcAft>
              <a:buFont typeface="Courier New" pitchFamily="49" charset="0"/>
              <a:buChar char="o"/>
            </a:pPr>
            <a:r>
              <a:rPr lang="en-US" sz="1600" dirty="0"/>
              <a:t>a leave request from client </a:t>
            </a:r>
          </a:p>
          <a:p>
            <a:pPr lvl="1" algn="just">
              <a:lnSpc>
                <a:spcPct val="130000"/>
              </a:lnSpc>
              <a:spcBef>
                <a:spcPts val="600"/>
              </a:spcBef>
              <a:spcAft>
                <a:spcPts val="600"/>
              </a:spcAft>
              <a:buFont typeface="Courier New" pitchFamily="49" charset="0"/>
              <a:buChar char="o"/>
            </a:pPr>
            <a:r>
              <a:rPr lang="en-US" sz="1600" dirty="0"/>
              <a:t>etc</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Project Overview</a:t>
            </a:r>
          </a:p>
        </p:txBody>
      </p:sp>
      <p:sp>
        <p:nvSpPr>
          <p:cNvPr id="4" name="Slide Number Placeholder 3"/>
          <p:cNvSpPr>
            <a:spLocks noGrp="1"/>
          </p:cNvSpPr>
          <p:nvPr>
            <p:ph type="sldNum" sz="quarter" idx="12"/>
          </p:nvPr>
        </p:nvSpPr>
        <p:spPr/>
        <p:txBody>
          <a:bodyPr/>
          <a:lstStyle/>
          <a:p>
            <a:fld id="{1BA42861-D8A4-4792-8AC4-889613E58CB2}" type="slidenum">
              <a:rPr lang="en-US" smtClean="0"/>
              <a:pPr/>
              <a:t>12</a:t>
            </a:fld>
            <a:endParaRPr lang="en-US"/>
          </a:p>
        </p:txBody>
      </p:sp>
      <p:sp>
        <p:nvSpPr>
          <p:cNvPr id="7" name="Content Placeholder 2"/>
          <p:cNvSpPr>
            <a:spLocks noGrp="1"/>
          </p:cNvSpPr>
          <p:nvPr>
            <p:ph idx="1"/>
          </p:nvPr>
        </p:nvSpPr>
        <p:spPr>
          <a:xfrm>
            <a:off x="457200" y="1600200"/>
            <a:ext cx="7848600" cy="4830763"/>
          </a:xfrm>
        </p:spPr>
        <p:txBody>
          <a:bodyPr>
            <a:noAutofit/>
          </a:bodyPr>
          <a:lstStyle/>
          <a:p>
            <a:pPr algn="just">
              <a:lnSpc>
                <a:spcPct val="130000"/>
              </a:lnSpc>
              <a:spcBef>
                <a:spcPts val="600"/>
              </a:spcBef>
            </a:pPr>
            <a:r>
              <a:rPr lang="en-US" sz="1800" b="1" dirty="0"/>
              <a:t>What is a Project?</a:t>
            </a:r>
          </a:p>
          <a:p>
            <a:pPr marL="0" indent="0" algn="just">
              <a:lnSpc>
                <a:spcPct val="130000"/>
              </a:lnSpc>
              <a:spcBef>
                <a:spcPts val="600"/>
              </a:spcBef>
              <a:buNone/>
            </a:pPr>
            <a:endParaRPr lang="en-US" sz="1800" b="1" dirty="0"/>
          </a:p>
          <a:p>
            <a:pPr lvl="1" algn="just">
              <a:lnSpc>
                <a:spcPct val="130000"/>
              </a:lnSpc>
              <a:spcBef>
                <a:spcPts val="600"/>
              </a:spcBef>
            </a:pPr>
            <a:r>
              <a:rPr lang="en-US" sz="1800" dirty="0"/>
              <a:t>Project is an entity in JIRA </a:t>
            </a:r>
          </a:p>
          <a:p>
            <a:pPr lvl="1" algn="just">
              <a:lnSpc>
                <a:spcPct val="130000"/>
              </a:lnSpc>
              <a:spcBef>
                <a:spcPts val="600"/>
              </a:spcBef>
            </a:pPr>
            <a:r>
              <a:rPr lang="en-US" sz="1800" dirty="0"/>
              <a:t>A JIRA Project is a collection of issues </a:t>
            </a:r>
          </a:p>
          <a:p>
            <a:pPr lvl="1" algn="just">
              <a:lnSpc>
                <a:spcPct val="130000"/>
              </a:lnSpc>
              <a:spcBef>
                <a:spcPts val="600"/>
              </a:spcBef>
            </a:pPr>
            <a:r>
              <a:rPr lang="en-US" sz="1800" dirty="0"/>
              <a:t>Every issue belongs to the Project</a:t>
            </a:r>
          </a:p>
          <a:p>
            <a:pPr lvl="1" algn="just">
              <a:lnSpc>
                <a:spcPct val="130000"/>
              </a:lnSpc>
              <a:spcBef>
                <a:spcPts val="600"/>
              </a:spcBef>
            </a:pPr>
            <a:r>
              <a:rPr lang="en-US" sz="1800" dirty="0"/>
              <a:t>Each project has Name and Key</a:t>
            </a:r>
          </a:p>
          <a:p>
            <a:pPr lvl="1" algn="just">
              <a:lnSpc>
                <a:spcPct val="130000"/>
              </a:lnSpc>
              <a:spcBef>
                <a:spcPts val="600"/>
              </a:spcBef>
            </a:pPr>
            <a:r>
              <a:rPr lang="en-US" sz="1800" dirty="0"/>
              <a:t>Project Key becomes the first part of that Issue Keys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Project &amp; Issues: Example</a:t>
            </a:r>
          </a:p>
        </p:txBody>
      </p:sp>
      <p:sp>
        <p:nvSpPr>
          <p:cNvPr id="4" name="Slide Number Placeholder 3"/>
          <p:cNvSpPr>
            <a:spLocks noGrp="1"/>
          </p:cNvSpPr>
          <p:nvPr>
            <p:ph type="sldNum" sz="quarter" idx="12"/>
          </p:nvPr>
        </p:nvSpPr>
        <p:spPr/>
        <p:txBody>
          <a:bodyPr/>
          <a:lstStyle/>
          <a:p>
            <a:fld id="{1BA42861-D8A4-4792-8AC4-889613E58CB2}" type="slidenum">
              <a:rPr lang="en-US" smtClean="0"/>
              <a:pPr/>
              <a:t>13</a:t>
            </a:fld>
            <a:endParaRPr lang="en-US"/>
          </a:p>
        </p:txBody>
      </p:sp>
      <p:grpSp>
        <p:nvGrpSpPr>
          <p:cNvPr id="14" name="Group 13"/>
          <p:cNvGrpSpPr/>
          <p:nvPr/>
        </p:nvGrpSpPr>
        <p:grpSpPr>
          <a:xfrm>
            <a:off x="914400" y="2133600"/>
            <a:ext cx="7620000" cy="3200400"/>
            <a:chOff x="914400" y="2133600"/>
            <a:chExt cx="7620000" cy="3200400"/>
          </a:xfrm>
        </p:grpSpPr>
        <p:sp>
          <p:nvSpPr>
            <p:cNvPr id="6" name="Rectangle 5"/>
            <p:cNvSpPr/>
            <p:nvPr/>
          </p:nvSpPr>
          <p:spPr>
            <a:xfrm>
              <a:off x="914400" y="2133600"/>
              <a:ext cx="7620000" cy="320040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US" sz="2000" dirty="0">
                  <a:solidFill>
                    <a:schemeClr val="accent1">
                      <a:lumMod val="75000"/>
                    </a:schemeClr>
                  </a:solidFill>
                </a:rPr>
                <a:t>Project: </a:t>
              </a:r>
              <a:r>
                <a:rPr lang="en-US" sz="2000" b="1" dirty="0">
                  <a:solidFill>
                    <a:schemeClr val="accent1">
                      <a:lumMod val="75000"/>
                    </a:schemeClr>
                  </a:solidFill>
                </a:rPr>
                <a:t>Web Design Application</a:t>
              </a:r>
              <a:r>
                <a:rPr lang="en-US" sz="2000" dirty="0">
                  <a:solidFill>
                    <a:schemeClr val="accent1">
                      <a:lumMod val="75000"/>
                    </a:schemeClr>
                  </a:solidFill>
                </a:rPr>
                <a:t> </a:t>
              </a:r>
            </a:p>
            <a:p>
              <a:r>
                <a:rPr lang="en-US" sz="1600" dirty="0">
                  <a:solidFill>
                    <a:schemeClr val="accent1">
                      <a:lumMod val="75000"/>
                    </a:schemeClr>
                  </a:solidFill>
                </a:rPr>
                <a:t>(Key: WEB)</a:t>
              </a:r>
            </a:p>
          </p:txBody>
        </p:sp>
        <p:sp>
          <p:nvSpPr>
            <p:cNvPr id="8" name="Folded Corner 7"/>
            <p:cNvSpPr/>
            <p:nvPr/>
          </p:nvSpPr>
          <p:spPr>
            <a:xfrm>
              <a:off x="1295400" y="3581400"/>
              <a:ext cx="990600" cy="1295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-11</a:t>
              </a:r>
            </a:p>
          </p:txBody>
        </p:sp>
        <p:sp>
          <p:nvSpPr>
            <p:cNvPr id="9" name="Folded Corner 8"/>
            <p:cNvSpPr/>
            <p:nvPr/>
          </p:nvSpPr>
          <p:spPr>
            <a:xfrm>
              <a:off x="2743200" y="3048000"/>
              <a:ext cx="990600" cy="1295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-12</a:t>
              </a:r>
            </a:p>
          </p:txBody>
        </p:sp>
        <p:sp>
          <p:nvSpPr>
            <p:cNvPr id="10" name="Folded Corner 9"/>
            <p:cNvSpPr/>
            <p:nvPr/>
          </p:nvSpPr>
          <p:spPr>
            <a:xfrm>
              <a:off x="4191000" y="3581400"/>
              <a:ext cx="990600" cy="1295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-13</a:t>
              </a:r>
            </a:p>
          </p:txBody>
        </p:sp>
        <p:sp>
          <p:nvSpPr>
            <p:cNvPr id="11" name="Folded Corner 10"/>
            <p:cNvSpPr/>
            <p:nvPr/>
          </p:nvSpPr>
          <p:spPr>
            <a:xfrm>
              <a:off x="5638800" y="2971800"/>
              <a:ext cx="990600" cy="1295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-14</a:t>
              </a:r>
            </a:p>
          </p:txBody>
        </p:sp>
        <p:sp>
          <p:nvSpPr>
            <p:cNvPr id="12" name="Folded Corner 11"/>
            <p:cNvSpPr/>
            <p:nvPr/>
          </p:nvSpPr>
          <p:spPr>
            <a:xfrm>
              <a:off x="7086600" y="3581400"/>
              <a:ext cx="990600" cy="1295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-15</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Components</a:t>
            </a:r>
          </a:p>
        </p:txBody>
      </p:sp>
      <p:sp>
        <p:nvSpPr>
          <p:cNvPr id="4" name="Slide Number Placeholder 3"/>
          <p:cNvSpPr>
            <a:spLocks noGrp="1"/>
          </p:cNvSpPr>
          <p:nvPr>
            <p:ph type="sldNum" sz="quarter" idx="12"/>
          </p:nvPr>
        </p:nvSpPr>
        <p:spPr/>
        <p:txBody>
          <a:bodyPr/>
          <a:lstStyle/>
          <a:p>
            <a:fld id="{1BA42861-D8A4-4792-8AC4-889613E58CB2}" type="slidenum">
              <a:rPr lang="en-US" smtClean="0"/>
              <a:pPr/>
              <a:t>14</a:t>
            </a:fld>
            <a:endParaRPr lang="en-US"/>
          </a:p>
        </p:txBody>
      </p:sp>
      <p:sp>
        <p:nvSpPr>
          <p:cNvPr id="7" name="Content Placeholder 2"/>
          <p:cNvSpPr>
            <a:spLocks noGrp="1"/>
          </p:cNvSpPr>
          <p:nvPr>
            <p:ph idx="1"/>
          </p:nvPr>
        </p:nvSpPr>
        <p:spPr>
          <a:xfrm>
            <a:off x="457200" y="1600200"/>
            <a:ext cx="8229600" cy="4830763"/>
          </a:xfrm>
        </p:spPr>
        <p:txBody>
          <a:bodyPr>
            <a:normAutofit/>
          </a:bodyPr>
          <a:lstStyle/>
          <a:p>
            <a:pPr algn="just">
              <a:lnSpc>
                <a:spcPct val="150000"/>
              </a:lnSpc>
              <a:spcBef>
                <a:spcPts val="600"/>
              </a:spcBef>
              <a:spcAft>
                <a:spcPts val="1200"/>
              </a:spcAft>
            </a:pPr>
            <a:r>
              <a:rPr lang="en-US" sz="1800" b="1" dirty="0"/>
              <a:t>Components </a:t>
            </a:r>
            <a:r>
              <a:rPr lang="en-US" sz="1800" dirty="0"/>
              <a:t>are sub-sections of a project, which are used to group issues within a project into smaller parts</a:t>
            </a:r>
          </a:p>
          <a:p>
            <a:pPr algn="just">
              <a:lnSpc>
                <a:spcPct val="150000"/>
              </a:lnSpc>
            </a:pPr>
            <a:endParaRPr lang="en-US" sz="1600" b="1" dirty="0">
              <a:solidFill>
                <a:schemeClr val="tx1"/>
              </a:solidFill>
              <a:ea typeface="Verdana" pitchFamily="34" charset="0"/>
              <a:cs typeface="Verdana" pitchFamily="34" charset="0"/>
            </a:endParaRPr>
          </a:p>
          <a:p>
            <a:pPr algn="just">
              <a:lnSpc>
                <a:spcPct val="150000"/>
              </a:lnSpc>
            </a:pPr>
            <a:r>
              <a:rPr lang="en-US" sz="1600" b="1" dirty="0">
                <a:solidFill>
                  <a:schemeClr val="tx1"/>
                </a:solidFill>
                <a:ea typeface="Verdana" pitchFamily="34" charset="0"/>
                <a:cs typeface="Verdana" pitchFamily="34" charset="0"/>
              </a:rPr>
              <a:t>Operations with components:</a:t>
            </a:r>
          </a:p>
          <a:p>
            <a:pPr lvl="1">
              <a:lnSpc>
                <a:spcPct val="150000"/>
              </a:lnSpc>
              <a:buFont typeface="Arial" pitchFamily="34" charset="0"/>
              <a:buChar char="•"/>
            </a:pPr>
            <a:r>
              <a:rPr lang="en-US" sz="1600" b="1" dirty="0"/>
              <a:t>Add</a:t>
            </a:r>
            <a:r>
              <a:rPr lang="en-US" sz="1600" dirty="0"/>
              <a:t> — Create a new component under which issues can be classed</a:t>
            </a:r>
          </a:p>
          <a:p>
            <a:pPr lvl="1">
              <a:lnSpc>
                <a:spcPct val="150000"/>
              </a:lnSpc>
              <a:buFont typeface="Arial" pitchFamily="34" charset="0"/>
              <a:buChar char="•"/>
            </a:pPr>
            <a:r>
              <a:rPr lang="en-US" sz="1600" b="1" dirty="0"/>
              <a:t>Delete</a:t>
            </a:r>
            <a:r>
              <a:rPr lang="en-US" sz="1600" dirty="0"/>
              <a:t> — Remove a component from a project</a:t>
            </a:r>
          </a:p>
          <a:p>
            <a:pPr lvl="1">
              <a:lnSpc>
                <a:spcPct val="150000"/>
              </a:lnSpc>
              <a:buFont typeface="Arial" pitchFamily="34" charset="0"/>
              <a:buChar char="•"/>
            </a:pPr>
            <a:r>
              <a:rPr lang="en-US" sz="1600" b="1" dirty="0"/>
              <a:t>Edit</a:t>
            </a:r>
            <a:r>
              <a:rPr lang="en-US" sz="1600" dirty="0"/>
              <a:t> — Update/change the details of a particular component</a:t>
            </a:r>
          </a:p>
          <a:p>
            <a:pPr lvl="1">
              <a:lnSpc>
                <a:spcPct val="150000"/>
              </a:lnSpc>
              <a:buFont typeface="Arial" pitchFamily="34" charset="0"/>
              <a:buChar char="•"/>
            </a:pPr>
            <a:r>
              <a:rPr lang="en-US" sz="1600" b="1" dirty="0"/>
              <a:t>Select Default Assignee</a:t>
            </a:r>
            <a:r>
              <a:rPr lang="en-US" sz="1600" dirty="0"/>
              <a:t> — Set the default assignee for issues created in a particular component</a:t>
            </a:r>
          </a:p>
          <a:p>
            <a:pPr algn="just">
              <a:lnSpc>
                <a:spcPct val="150000"/>
              </a:lnSpc>
            </a:pPr>
            <a:endParaRPr lang="en-US" sz="1600" dirty="0">
              <a:solidFill>
                <a:schemeClr val="tx1"/>
              </a:solidFill>
              <a:ea typeface="Verdana" pitchFamily="34" charset="0"/>
              <a:cs typeface="Verdana"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92162"/>
          </a:xfrm>
        </p:spPr>
        <p:txBody>
          <a:bodyPr>
            <a:normAutofit/>
          </a:bodyPr>
          <a:lstStyle/>
          <a:p>
            <a:r>
              <a:rPr lang="en-US" dirty="0"/>
              <a:t>Versions</a:t>
            </a:r>
          </a:p>
        </p:txBody>
      </p:sp>
      <p:sp>
        <p:nvSpPr>
          <p:cNvPr id="4" name="Slide Number Placeholder 3"/>
          <p:cNvSpPr>
            <a:spLocks noGrp="1"/>
          </p:cNvSpPr>
          <p:nvPr>
            <p:ph type="sldNum" sz="quarter" idx="12"/>
          </p:nvPr>
        </p:nvSpPr>
        <p:spPr/>
        <p:txBody>
          <a:bodyPr/>
          <a:lstStyle/>
          <a:p>
            <a:fld id="{1BA42861-D8A4-4792-8AC4-889613E58CB2}" type="slidenum">
              <a:rPr lang="en-US" smtClean="0"/>
              <a:pPr/>
              <a:t>15</a:t>
            </a:fld>
            <a:endParaRPr lang="en-US"/>
          </a:p>
        </p:txBody>
      </p:sp>
      <p:sp>
        <p:nvSpPr>
          <p:cNvPr id="6" name="Content Placeholder 2"/>
          <p:cNvSpPr>
            <a:spLocks noGrp="1"/>
          </p:cNvSpPr>
          <p:nvPr>
            <p:ph idx="1"/>
          </p:nvPr>
        </p:nvSpPr>
        <p:spPr>
          <a:xfrm>
            <a:off x="457200" y="1600200"/>
            <a:ext cx="8229600" cy="4830763"/>
          </a:xfrm>
        </p:spPr>
        <p:txBody>
          <a:bodyPr>
            <a:noAutofit/>
          </a:bodyPr>
          <a:lstStyle/>
          <a:p>
            <a:pPr algn="just">
              <a:lnSpc>
                <a:spcPct val="150000"/>
              </a:lnSpc>
              <a:spcBef>
                <a:spcPts val="0"/>
              </a:spcBef>
              <a:spcAft>
                <a:spcPts val="1200"/>
              </a:spcAft>
            </a:pPr>
            <a:r>
              <a:rPr lang="en-US" sz="1800" b="1" dirty="0"/>
              <a:t>Versions</a:t>
            </a:r>
            <a:r>
              <a:rPr lang="en-US" sz="1800" dirty="0"/>
              <a:t> are points-in-time for a project, which help to schedule and organize releases / sprints</a:t>
            </a:r>
          </a:p>
          <a:p>
            <a:pPr algn="just">
              <a:lnSpc>
                <a:spcPct val="150000"/>
              </a:lnSpc>
              <a:spcBef>
                <a:spcPts val="0"/>
              </a:spcBef>
              <a:buNone/>
            </a:pPr>
            <a:r>
              <a:rPr lang="en-US" sz="1800" i="1" dirty="0"/>
              <a:t>	E.g.: numbers of application builds, number of Sprints or any other points-in-time etc</a:t>
            </a:r>
          </a:p>
          <a:p>
            <a:pPr algn="just">
              <a:lnSpc>
                <a:spcPct val="150000"/>
              </a:lnSpc>
              <a:spcBef>
                <a:spcPts val="2400"/>
              </a:spcBef>
            </a:pPr>
            <a:r>
              <a:rPr lang="en-US" sz="1600" b="1" dirty="0"/>
              <a:t>Each Version can have the following statuses:</a:t>
            </a:r>
          </a:p>
          <a:p>
            <a:pPr lvl="1" algn="just">
              <a:lnSpc>
                <a:spcPct val="150000"/>
              </a:lnSpc>
              <a:spcBef>
                <a:spcPts val="0"/>
              </a:spcBef>
            </a:pPr>
            <a:r>
              <a:rPr lang="en-US" sz="1600" b="1" dirty="0"/>
              <a:t>Released</a:t>
            </a:r>
            <a:r>
              <a:rPr lang="en-US" sz="1600" dirty="0"/>
              <a:t> — a bundled package</a:t>
            </a:r>
          </a:p>
          <a:p>
            <a:pPr lvl="1" algn="just">
              <a:lnSpc>
                <a:spcPct val="150000"/>
              </a:lnSpc>
              <a:spcBef>
                <a:spcPts val="0"/>
              </a:spcBef>
            </a:pPr>
            <a:r>
              <a:rPr lang="en-US" sz="1600" b="1" dirty="0"/>
              <a:t>Unreleased</a:t>
            </a:r>
            <a:r>
              <a:rPr lang="en-US" sz="1600" dirty="0"/>
              <a:t> — an open package</a:t>
            </a:r>
          </a:p>
          <a:p>
            <a:pPr lvl="1" algn="just">
              <a:lnSpc>
                <a:spcPct val="150000"/>
              </a:lnSpc>
              <a:spcBef>
                <a:spcPts val="0"/>
              </a:spcBef>
            </a:pPr>
            <a:r>
              <a:rPr lang="en-US" sz="1600" b="1" dirty="0"/>
              <a:t>Archived</a:t>
            </a:r>
            <a:r>
              <a:rPr lang="en-US" sz="1600" dirty="0"/>
              <a:t> — a semi-transparent package</a:t>
            </a:r>
          </a:p>
          <a:p>
            <a:pPr lvl="1" algn="just">
              <a:lnSpc>
                <a:spcPct val="150000"/>
              </a:lnSpc>
              <a:spcBef>
                <a:spcPts val="0"/>
              </a:spcBef>
            </a:pPr>
            <a:r>
              <a:rPr lang="en-US" sz="1600" b="1" dirty="0"/>
              <a:t>Overdue</a:t>
            </a:r>
            <a:r>
              <a:rPr lang="en-US" sz="1600" dirty="0"/>
              <a:t> — the release date is highlighted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548640" y="381000"/>
            <a:ext cx="8229600" cy="685800"/>
          </a:xfrm>
        </p:spPr>
        <p:txBody>
          <a:bodyPr vert="horz" lIns="91440" tIns="45720" rIns="91440" bIns="45720" rtlCol="0" anchor="ctr">
            <a:noAutofit/>
          </a:bodyPr>
          <a:lstStyle/>
          <a:p>
            <a:r>
              <a:rPr lang="en-US" sz="3600" b="0" dirty="0"/>
              <a:t>JIRA Structure</a:t>
            </a:r>
          </a:p>
        </p:txBody>
      </p:sp>
      <p:grpSp>
        <p:nvGrpSpPr>
          <p:cNvPr id="39" name="Group 38"/>
          <p:cNvGrpSpPr/>
          <p:nvPr/>
        </p:nvGrpSpPr>
        <p:grpSpPr>
          <a:xfrm>
            <a:off x="2819400" y="1981200"/>
            <a:ext cx="3657600" cy="4114800"/>
            <a:chOff x="2743200" y="1981200"/>
            <a:chExt cx="3657600" cy="3657600"/>
          </a:xfrm>
        </p:grpSpPr>
        <p:sp>
          <p:nvSpPr>
            <p:cNvPr id="40" name="Rounded Rectangle 39"/>
            <p:cNvSpPr/>
            <p:nvPr/>
          </p:nvSpPr>
          <p:spPr>
            <a:xfrm>
              <a:off x="2743200" y="1981200"/>
              <a:ext cx="3657600" cy="3657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000" b="1" dirty="0">
                  <a:solidFill>
                    <a:schemeClr val="accent1">
                      <a:lumMod val="75000"/>
                    </a:schemeClr>
                  </a:solidFill>
                </a:rPr>
                <a:t>Project 2</a:t>
              </a:r>
            </a:p>
          </p:txBody>
        </p:sp>
        <p:sp>
          <p:nvSpPr>
            <p:cNvPr id="41" name="Flowchart: Multidocument 40"/>
            <p:cNvSpPr/>
            <p:nvPr/>
          </p:nvSpPr>
          <p:spPr>
            <a:xfrm>
              <a:off x="2819400" y="2667000"/>
              <a:ext cx="1676400" cy="685800"/>
            </a:xfrm>
            <a:prstGeom prst="flowChartMultidocument">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20000"/>
                      <a:lumOff val="80000"/>
                    </a:schemeClr>
                  </a:solidFill>
                </a:rPr>
                <a:t>Versions</a:t>
              </a:r>
            </a:p>
          </p:txBody>
        </p:sp>
        <p:sp>
          <p:nvSpPr>
            <p:cNvPr id="42" name="Flowchart: Multidocument 41"/>
            <p:cNvSpPr/>
            <p:nvPr/>
          </p:nvSpPr>
          <p:spPr>
            <a:xfrm>
              <a:off x="4648200" y="2667000"/>
              <a:ext cx="1676400" cy="685800"/>
            </a:xfrm>
            <a:prstGeom prst="flowChartMultidocument">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20000"/>
                      <a:lumOff val="80000"/>
                    </a:schemeClr>
                  </a:solidFill>
                </a:rPr>
                <a:t>Components</a:t>
              </a:r>
            </a:p>
          </p:txBody>
        </p:sp>
        <p:cxnSp>
          <p:nvCxnSpPr>
            <p:cNvPr id="43" name="Shape 42"/>
            <p:cNvCxnSpPr/>
            <p:nvPr/>
          </p:nvCxnSpPr>
          <p:spPr>
            <a:xfrm flipV="1">
              <a:off x="5029200" y="3352800"/>
              <a:ext cx="2286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p:nvPr/>
          </p:nvCxnSpPr>
          <p:spPr>
            <a:xfrm flipV="1">
              <a:off x="5029200" y="3733800"/>
              <a:ext cx="228600" cy="609600"/>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45" name="Shape 44"/>
            <p:cNvCxnSpPr/>
            <p:nvPr/>
          </p:nvCxnSpPr>
          <p:spPr>
            <a:xfrm flipV="1">
              <a:off x="5029200" y="3657600"/>
              <a:ext cx="228600" cy="1371600"/>
            </a:xfrm>
            <a:prstGeom prst="bentConnector2">
              <a:avLst/>
            </a:prstGeom>
            <a:ln w="28575"/>
          </p:spPr>
          <p:style>
            <a:lnRef idx="1">
              <a:schemeClr val="accent1"/>
            </a:lnRef>
            <a:fillRef idx="0">
              <a:schemeClr val="accent1"/>
            </a:fillRef>
            <a:effectRef idx="0">
              <a:schemeClr val="accent1"/>
            </a:effectRef>
            <a:fontRef idx="minor">
              <a:schemeClr val="tx1"/>
            </a:fontRef>
          </p:style>
        </p:cxnSp>
        <p:grpSp>
          <p:nvGrpSpPr>
            <p:cNvPr id="46" name="Group 134"/>
            <p:cNvGrpSpPr/>
            <p:nvPr/>
          </p:nvGrpSpPr>
          <p:grpSpPr>
            <a:xfrm>
              <a:off x="3810000" y="3276600"/>
              <a:ext cx="1219200" cy="1905000"/>
              <a:chOff x="1524000" y="2971800"/>
              <a:chExt cx="1219200" cy="1905000"/>
            </a:xfrm>
          </p:grpSpPr>
          <p:sp>
            <p:nvSpPr>
              <p:cNvPr id="47" name="Rounded Rectangle 46"/>
              <p:cNvSpPr/>
              <p:nvPr/>
            </p:nvSpPr>
            <p:spPr>
              <a:xfrm>
                <a:off x="1752600" y="33528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sp>
            <p:nvSpPr>
              <p:cNvPr id="48" name="Rounded Rectangle 47"/>
              <p:cNvSpPr/>
              <p:nvPr/>
            </p:nvSpPr>
            <p:spPr>
              <a:xfrm>
                <a:off x="1752600" y="38862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cxnSp>
            <p:nvCxnSpPr>
              <p:cNvPr id="49" name="Shape 48"/>
              <p:cNvCxnSpPr>
                <a:stCxn id="47" idx="1"/>
              </p:cNvCxnSpPr>
              <p:nvPr/>
            </p:nvCxnSpPr>
            <p:spPr>
              <a:xfrm rot="10800000">
                <a:off x="1524000" y="2971800"/>
                <a:ext cx="228600" cy="5334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1752600" y="45720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cxnSp>
            <p:nvCxnSpPr>
              <p:cNvPr id="51" name="Shape 50"/>
              <p:cNvCxnSpPr>
                <a:stCxn id="48" idx="1"/>
              </p:cNvCxnSpPr>
              <p:nvPr/>
            </p:nvCxnSpPr>
            <p:spPr>
              <a:xfrm rot="10800000">
                <a:off x="1524000" y="3429000"/>
                <a:ext cx="228600" cy="609600"/>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52" name="Shape 51"/>
              <p:cNvCxnSpPr>
                <a:stCxn id="50" idx="1"/>
              </p:cNvCxnSpPr>
              <p:nvPr/>
            </p:nvCxnSpPr>
            <p:spPr>
              <a:xfrm rot="10800000">
                <a:off x="1524000" y="3505200"/>
                <a:ext cx="228600" cy="1219200"/>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1981200" y="3886200"/>
                <a:ext cx="457200" cy="685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1">
                        <a:lumMod val="75000"/>
                      </a:schemeClr>
                    </a:solidFill>
                    <a:effectLst/>
                    <a:uLnTx/>
                    <a:uFillTx/>
                    <a:latin typeface="Verdana" pitchFamily="34" charset="0"/>
                    <a:ea typeface="+mj-ea"/>
                    <a:cs typeface="+mj-cs"/>
                  </a:rPr>
                  <a:t>…</a:t>
                </a:r>
              </a:p>
            </p:txBody>
          </p:sp>
        </p:grpSp>
      </p:grpSp>
      <p:grpSp>
        <p:nvGrpSpPr>
          <p:cNvPr id="54" name="Group 53"/>
          <p:cNvGrpSpPr/>
          <p:nvPr/>
        </p:nvGrpSpPr>
        <p:grpSpPr>
          <a:xfrm>
            <a:off x="533400" y="1981200"/>
            <a:ext cx="1905000" cy="4114800"/>
            <a:chOff x="533400" y="1981200"/>
            <a:chExt cx="1905000" cy="3657600"/>
          </a:xfrm>
        </p:grpSpPr>
        <p:sp>
          <p:nvSpPr>
            <p:cNvPr id="55" name="Rounded Rectangle 54"/>
            <p:cNvSpPr/>
            <p:nvPr/>
          </p:nvSpPr>
          <p:spPr>
            <a:xfrm>
              <a:off x="533400" y="1981200"/>
              <a:ext cx="1905000" cy="3657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000" b="1" dirty="0">
                  <a:solidFill>
                    <a:schemeClr val="accent1">
                      <a:lumMod val="75000"/>
                    </a:schemeClr>
                  </a:solidFill>
                </a:rPr>
                <a:t>Project 1</a:t>
              </a:r>
            </a:p>
          </p:txBody>
        </p:sp>
        <p:sp>
          <p:nvSpPr>
            <p:cNvPr id="56" name="Flowchart: Multidocument 55"/>
            <p:cNvSpPr/>
            <p:nvPr/>
          </p:nvSpPr>
          <p:spPr>
            <a:xfrm>
              <a:off x="609600" y="2667000"/>
              <a:ext cx="1676400" cy="685800"/>
            </a:xfrm>
            <a:prstGeom prst="flowChartMultidocument">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20000"/>
                      <a:lumOff val="80000"/>
                    </a:schemeClr>
                  </a:solidFill>
                </a:rPr>
                <a:t>Versions</a:t>
              </a:r>
            </a:p>
          </p:txBody>
        </p:sp>
        <p:sp>
          <p:nvSpPr>
            <p:cNvPr id="57" name="Rounded Rectangle 56"/>
            <p:cNvSpPr/>
            <p:nvPr/>
          </p:nvSpPr>
          <p:spPr>
            <a:xfrm>
              <a:off x="990600" y="37338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sp>
          <p:nvSpPr>
            <p:cNvPr id="58" name="Rounded Rectangle 57"/>
            <p:cNvSpPr/>
            <p:nvPr/>
          </p:nvSpPr>
          <p:spPr>
            <a:xfrm>
              <a:off x="990600" y="42672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cxnSp>
          <p:nvCxnSpPr>
            <p:cNvPr id="59" name="Shape 58"/>
            <p:cNvCxnSpPr>
              <a:stCxn id="57" idx="1"/>
            </p:cNvCxnSpPr>
            <p:nvPr/>
          </p:nvCxnSpPr>
          <p:spPr>
            <a:xfrm rot="10800000">
              <a:off x="762000" y="3352800"/>
              <a:ext cx="228600" cy="5334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990600" y="49530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cxnSp>
          <p:nvCxnSpPr>
            <p:cNvPr id="61" name="Shape 60"/>
            <p:cNvCxnSpPr>
              <a:stCxn id="58" idx="1"/>
            </p:cNvCxnSpPr>
            <p:nvPr/>
          </p:nvCxnSpPr>
          <p:spPr>
            <a:xfrm rot="10800000">
              <a:off x="762000" y="3810000"/>
              <a:ext cx="228600" cy="609600"/>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62" name="Shape 61"/>
            <p:cNvCxnSpPr>
              <a:stCxn id="60" idx="1"/>
            </p:cNvCxnSpPr>
            <p:nvPr/>
          </p:nvCxnSpPr>
          <p:spPr>
            <a:xfrm rot="10800000">
              <a:off x="762000" y="3886200"/>
              <a:ext cx="228600" cy="1219200"/>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63" name="Title 1"/>
            <p:cNvSpPr txBox="1">
              <a:spLocks/>
            </p:cNvSpPr>
            <p:nvPr/>
          </p:nvSpPr>
          <p:spPr>
            <a:xfrm>
              <a:off x="1219200" y="4267200"/>
              <a:ext cx="457200" cy="685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1">
                      <a:lumMod val="75000"/>
                    </a:schemeClr>
                  </a:solidFill>
                  <a:effectLst/>
                  <a:uLnTx/>
                  <a:uFillTx/>
                  <a:latin typeface="Verdana" pitchFamily="34" charset="0"/>
                  <a:ea typeface="+mj-ea"/>
                  <a:cs typeface="+mj-cs"/>
                </a:rPr>
                <a:t>…</a:t>
              </a:r>
            </a:p>
          </p:txBody>
        </p:sp>
      </p:grpSp>
      <p:grpSp>
        <p:nvGrpSpPr>
          <p:cNvPr id="64" name="Group 63"/>
          <p:cNvGrpSpPr/>
          <p:nvPr/>
        </p:nvGrpSpPr>
        <p:grpSpPr>
          <a:xfrm>
            <a:off x="6477000" y="1981200"/>
            <a:ext cx="2514600" cy="4114800"/>
            <a:chOff x="6477000" y="1981200"/>
            <a:chExt cx="2514600" cy="3657600"/>
          </a:xfrm>
        </p:grpSpPr>
        <p:sp>
          <p:nvSpPr>
            <p:cNvPr id="65" name="Rounded Rectangle 64"/>
            <p:cNvSpPr/>
            <p:nvPr/>
          </p:nvSpPr>
          <p:spPr>
            <a:xfrm>
              <a:off x="7086600" y="1981200"/>
              <a:ext cx="1905000" cy="3657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000" b="1" dirty="0">
                  <a:solidFill>
                    <a:schemeClr val="accent1">
                      <a:lumMod val="75000"/>
                    </a:schemeClr>
                  </a:solidFill>
                </a:rPr>
                <a:t>Project N</a:t>
              </a:r>
            </a:p>
          </p:txBody>
        </p:sp>
        <p:sp>
          <p:nvSpPr>
            <p:cNvPr id="66" name="Flowchart: Multidocument 65"/>
            <p:cNvSpPr/>
            <p:nvPr/>
          </p:nvSpPr>
          <p:spPr>
            <a:xfrm>
              <a:off x="7162800" y="2667000"/>
              <a:ext cx="1676400" cy="685800"/>
            </a:xfrm>
            <a:prstGeom prst="flowChartMultidocument">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20000"/>
                      <a:lumOff val="80000"/>
                    </a:schemeClr>
                  </a:solidFill>
                </a:rPr>
                <a:t>Components</a:t>
              </a:r>
            </a:p>
          </p:txBody>
        </p:sp>
        <p:sp>
          <p:nvSpPr>
            <p:cNvPr id="67" name="Title 1"/>
            <p:cNvSpPr txBox="1">
              <a:spLocks/>
            </p:cNvSpPr>
            <p:nvPr/>
          </p:nvSpPr>
          <p:spPr>
            <a:xfrm>
              <a:off x="6477000" y="2057400"/>
              <a:ext cx="457200" cy="685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1">
                      <a:lumMod val="75000"/>
                    </a:schemeClr>
                  </a:solidFill>
                  <a:effectLst/>
                  <a:uLnTx/>
                  <a:uFillTx/>
                  <a:latin typeface="Verdana" pitchFamily="34" charset="0"/>
                  <a:ea typeface="+mj-ea"/>
                  <a:cs typeface="+mj-cs"/>
                </a:rPr>
                <a:t>…</a:t>
              </a:r>
            </a:p>
          </p:txBody>
        </p:sp>
        <p:grpSp>
          <p:nvGrpSpPr>
            <p:cNvPr id="68" name="Group 143"/>
            <p:cNvGrpSpPr/>
            <p:nvPr/>
          </p:nvGrpSpPr>
          <p:grpSpPr>
            <a:xfrm>
              <a:off x="7315200" y="3352800"/>
              <a:ext cx="1219200" cy="1905000"/>
              <a:chOff x="1524000" y="2971800"/>
              <a:chExt cx="1219200" cy="1905000"/>
            </a:xfrm>
          </p:grpSpPr>
          <p:sp>
            <p:nvSpPr>
              <p:cNvPr id="69" name="Rounded Rectangle 68"/>
              <p:cNvSpPr/>
              <p:nvPr/>
            </p:nvSpPr>
            <p:spPr>
              <a:xfrm>
                <a:off x="1752600" y="33528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sp>
            <p:nvSpPr>
              <p:cNvPr id="70" name="Rounded Rectangle 69"/>
              <p:cNvSpPr/>
              <p:nvPr/>
            </p:nvSpPr>
            <p:spPr>
              <a:xfrm>
                <a:off x="1752600" y="38862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cxnSp>
            <p:nvCxnSpPr>
              <p:cNvPr id="71" name="Shape 70"/>
              <p:cNvCxnSpPr>
                <a:stCxn id="69" idx="1"/>
              </p:cNvCxnSpPr>
              <p:nvPr/>
            </p:nvCxnSpPr>
            <p:spPr>
              <a:xfrm rot="10800000">
                <a:off x="1524000" y="2971800"/>
                <a:ext cx="228600" cy="5334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1752600" y="4572000"/>
                <a:ext cx="990600" cy="304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a:t>
                </a:r>
              </a:p>
            </p:txBody>
          </p:sp>
          <p:cxnSp>
            <p:nvCxnSpPr>
              <p:cNvPr id="73" name="Shape 72"/>
              <p:cNvCxnSpPr>
                <a:stCxn id="70" idx="1"/>
              </p:cNvCxnSpPr>
              <p:nvPr/>
            </p:nvCxnSpPr>
            <p:spPr>
              <a:xfrm rot="10800000">
                <a:off x="1524000" y="3429000"/>
                <a:ext cx="228600" cy="609600"/>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74" name="Shape 73"/>
              <p:cNvCxnSpPr>
                <a:stCxn id="72" idx="1"/>
              </p:cNvCxnSpPr>
              <p:nvPr/>
            </p:nvCxnSpPr>
            <p:spPr>
              <a:xfrm rot="10800000">
                <a:off x="1524000" y="3505200"/>
                <a:ext cx="228600" cy="1219200"/>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75" name="Title 1"/>
              <p:cNvSpPr txBox="1">
                <a:spLocks/>
              </p:cNvSpPr>
              <p:nvPr/>
            </p:nvSpPr>
            <p:spPr>
              <a:xfrm>
                <a:off x="1981200" y="3886200"/>
                <a:ext cx="457200" cy="685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1">
                        <a:lumMod val="75000"/>
                      </a:schemeClr>
                    </a:solidFill>
                    <a:effectLst/>
                    <a:uLnTx/>
                    <a:uFillTx/>
                    <a:latin typeface="Verdana" pitchFamily="34" charset="0"/>
                    <a:ea typeface="+mj-ea"/>
                    <a:cs typeface="+mj-cs"/>
                  </a:rPr>
                  <a:t>…</a:t>
                </a:r>
              </a:p>
            </p:txBody>
          </p:sp>
        </p:gr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2"/>
          </p:nvPr>
        </p:nvSpPr>
        <p:spPr>
          <a:xfrm>
            <a:off x="6553200" y="6356350"/>
            <a:ext cx="2133600" cy="365125"/>
          </a:xfrm>
        </p:spPr>
        <p:txBody>
          <a:bodyPr/>
          <a:lstStyle/>
          <a:p>
            <a:fld id="{1BA42861-D8A4-4792-8AC4-889613E58CB2}" type="slidenum">
              <a:rPr lang="en-US" smtClean="0"/>
              <a:pPr/>
              <a:t>17</a:t>
            </a:fld>
            <a:endParaRPr lang="en-US"/>
          </a:p>
        </p:txBody>
      </p:sp>
      <p:pic>
        <p:nvPicPr>
          <p:cNvPr id="27" name="Picture 2"/>
          <p:cNvPicPr>
            <a:picLocks noChangeAspect="1" noChangeArrowheads="1"/>
          </p:cNvPicPr>
          <p:nvPr/>
        </p:nvPicPr>
        <p:blipFill>
          <a:blip r:embed="rId3" cstate="print"/>
          <a:srcRect/>
          <a:stretch>
            <a:fillRect/>
          </a:stretch>
        </p:blipFill>
        <p:spPr bwMode="auto">
          <a:xfrm>
            <a:off x="2591814" y="1371600"/>
            <a:ext cx="5637786" cy="5299102"/>
          </a:xfrm>
          <a:prstGeom prst="rect">
            <a:avLst/>
          </a:prstGeom>
          <a:noFill/>
          <a:ln w="9525">
            <a:noFill/>
            <a:miter lim="800000"/>
            <a:headEnd/>
            <a:tailEnd/>
          </a:ln>
        </p:spPr>
      </p:pic>
      <p:pic>
        <p:nvPicPr>
          <p:cNvPr id="28" name="Picture 3"/>
          <p:cNvPicPr>
            <a:picLocks noChangeAspect="1" noChangeArrowheads="1"/>
          </p:cNvPicPr>
          <p:nvPr/>
        </p:nvPicPr>
        <p:blipFill>
          <a:blip r:embed="rId4" cstate="print"/>
          <a:srcRect/>
          <a:stretch>
            <a:fillRect/>
          </a:stretch>
        </p:blipFill>
        <p:spPr bwMode="auto">
          <a:xfrm>
            <a:off x="2592493" y="1372201"/>
            <a:ext cx="5637107" cy="5298463"/>
          </a:xfrm>
          <a:prstGeom prst="rect">
            <a:avLst/>
          </a:prstGeom>
          <a:noFill/>
          <a:ln w="9525">
            <a:noFill/>
            <a:miter lim="800000"/>
            <a:headEnd/>
            <a:tailEnd/>
          </a:ln>
        </p:spPr>
      </p:pic>
      <p:pic>
        <p:nvPicPr>
          <p:cNvPr id="29" name="Picture 4"/>
          <p:cNvPicPr>
            <a:picLocks noChangeAspect="1" noChangeArrowheads="1"/>
          </p:cNvPicPr>
          <p:nvPr/>
        </p:nvPicPr>
        <p:blipFill>
          <a:blip r:embed="rId5" cstate="print"/>
          <a:srcRect/>
          <a:stretch>
            <a:fillRect/>
          </a:stretch>
        </p:blipFill>
        <p:spPr bwMode="auto">
          <a:xfrm>
            <a:off x="2592493" y="1372201"/>
            <a:ext cx="5637107" cy="5298463"/>
          </a:xfrm>
          <a:prstGeom prst="rect">
            <a:avLst/>
          </a:prstGeom>
          <a:noFill/>
          <a:ln w="9525">
            <a:noFill/>
            <a:miter lim="800000"/>
            <a:headEnd/>
            <a:tailEnd/>
          </a:ln>
        </p:spPr>
      </p:pic>
      <p:pic>
        <p:nvPicPr>
          <p:cNvPr id="30" name="Picture 6"/>
          <p:cNvPicPr>
            <a:picLocks noChangeAspect="1" noChangeArrowheads="1"/>
          </p:cNvPicPr>
          <p:nvPr/>
        </p:nvPicPr>
        <p:blipFill>
          <a:blip r:embed="rId6" cstate="print"/>
          <a:srcRect/>
          <a:stretch>
            <a:fillRect/>
          </a:stretch>
        </p:blipFill>
        <p:spPr bwMode="auto">
          <a:xfrm>
            <a:off x="2558006" y="1374720"/>
            <a:ext cx="5671594" cy="5330880"/>
          </a:xfrm>
          <a:prstGeom prst="rect">
            <a:avLst/>
          </a:prstGeom>
          <a:noFill/>
          <a:ln w="9525">
            <a:noFill/>
            <a:miter lim="800000"/>
            <a:headEnd/>
            <a:tailEnd/>
          </a:ln>
        </p:spPr>
      </p:pic>
      <p:pic>
        <p:nvPicPr>
          <p:cNvPr id="31" name="Picture 7"/>
          <p:cNvPicPr>
            <a:picLocks noChangeAspect="1" noChangeArrowheads="1"/>
          </p:cNvPicPr>
          <p:nvPr/>
        </p:nvPicPr>
        <p:blipFill>
          <a:blip r:embed="rId7" cstate="print"/>
          <a:srcRect/>
          <a:stretch>
            <a:fillRect/>
          </a:stretch>
        </p:blipFill>
        <p:spPr bwMode="auto">
          <a:xfrm>
            <a:off x="2558006" y="1374720"/>
            <a:ext cx="5671594" cy="5330880"/>
          </a:xfrm>
          <a:prstGeom prst="rect">
            <a:avLst/>
          </a:prstGeom>
          <a:noFill/>
          <a:ln w="9525">
            <a:noFill/>
            <a:miter lim="800000"/>
            <a:headEnd/>
            <a:tailEnd/>
          </a:ln>
        </p:spPr>
      </p:pic>
      <p:pic>
        <p:nvPicPr>
          <p:cNvPr id="32" name="Picture 8"/>
          <p:cNvPicPr>
            <a:picLocks noChangeAspect="1" noChangeArrowheads="1"/>
          </p:cNvPicPr>
          <p:nvPr/>
        </p:nvPicPr>
        <p:blipFill>
          <a:blip r:embed="rId8" cstate="print"/>
          <a:srcRect/>
          <a:stretch>
            <a:fillRect/>
          </a:stretch>
        </p:blipFill>
        <p:spPr bwMode="auto">
          <a:xfrm>
            <a:off x="2558006" y="1374720"/>
            <a:ext cx="5671594" cy="5330880"/>
          </a:xfrm>
          <a:prstGeom prst="rect">
            <a:avLst/>
          </a:prstGeom>
          <a:noFill/>
          <a:ln w="9525">
            <a:noFill/>
            <a:miter lim="800000"/>
            <a:headEnd/>
            <a:tailEnd/>
          </a:ln>
        </p:spPr>
      </p:pic>
      <p:sp>
        <p:nvSpPr>
          <p:cNvPr id="13" name="Oval 12"/>
          <p:cNvSpPr/>
          <p:nvPr/>
        </p:nvSpPr>
        <p:spPr>
          <a:xfrm>
            <a:off x="4073769" y="2057400"/>
            <a:ext cx="1031631" cy="304800"/>
          </a:xfrm>
          <a:prstGeom prst="ellipse">
            <a:avLst/>
          </a:prstGeom>
          <a:solidFill>
            <a:schemeClr val="bg1">
              <a:alpha val="0"/>
            </a:schemeClr>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2502877" y="2057400"/>
            <a:ext cx="773723" cy="304800"/>
          </a:xfrm>
          <a:prstGeom prst="ellipse">
            <a:avLst/>
          </a:prstGeom>
          <a:solidFill>
            <a:schemeClr val="bg1">
              <a:alpha val="0"/>
            </a:schemeClr>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2960077" y="2057400"/>
            <a:ext cx="773723" cy="304800"/>
          </a:xfrm>
          <a:prstGeom prst="ellipse">
            <a:avLst/>
          </a:prstGeom>
          <a:solidFill>
            <a:schemeClr val="bg1">
              <a:alpha val="0"/>
            </a:schemeClr>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Oval 15"/>
          <p:cNvSpPr/>
          <p:nvPr/>
        </p:nvSpPr>
        <p:spPr>
          <a:xfrm>
            <a:off x="3341077" y="2057400"/>
            <a:ext cx="773723" cy="304800"/>
          </a:xfrm>
          <a:prstGeom prst="ellipse">
            <a:avLst/>
          </a:prstGeom>
          <a:solidFill>
            <a:schemeClr val="bg1">
              <a:alpha val="0"/>
            </a:schemeClr>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3722077" y="2057400"/>
            <a:ext cx="773723" cy="304800"/>
          </a:xfrm>
          <a:prstGeom prst="ellipse">
            <a:avLst/>
          </a:prstGeom>
          <a:solidFill>
            <a:schemeClr val="bg1">
              <a:alpha val="0"/>
            </a:schemeClr>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p:cNvSpPr/>
          <p:nvPr/>
        </p:nvSpPr>
        <p:spPr>
          <a:xfrm>
            <a:off x="5181600" y="2514600"/>
            <a:ext cx="3048000" cy="1295400"/>
          </a:xfrm>
          <a:prstGeom prst="ellipse">
            <a:avLst/>
          </a:prstGeom>
          <a:solidFill>
            <a:schemeClr val="bg1">
              <a:alpha val="0"/>
            </a:schemeClr>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ounded Rectangle 20"/>
          <p:cNvSpPr/>
          <p:nvPr/>
        </p:nvSpPr>
        <p:spPr>
          <a:xfrm>
            <a:off x="533400" y="2514600"/>
            <a:ext cx="1828800" cy="609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Dashboards</a:t>
            </a:r>
          </a:p>
        </p:txBody>
      </p:sp>
      <p:sp>
        <p:nvSpPr>
          <p:cNvPr id="22" name="Rounded Rectangle 21"/>
          <p:cNvSpPr/>
          <p:nvPr/>
        </p:nvSpPr>
        <p:spPr>
          <a:xfrm>
            <a:off x="533400" y="3276600"/>
            <a:ext cx="1828800" cy="609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Projects</a:t>
            </a:r>
          </a:p>
        </p:txBody>
      </p:sp>
      <p:sp>
        <p:nvSpPr>
          <p:cNvPr id="23" name="Rounded Rectangle 22"/>
          <p:cNvSpPr/>
          <p:nvPr/>
        </p:nvSpPr>
        <p:spPr>
          <a:xfrm>
            <a:off x="533400" y="4038600"/>
            <a:ext cx="1828800" cy="609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Issues</a:t>
            </a:r>
          </a:p>
        </p:txBody>
      </p:sp>
      <p:sp>
        <p:nvSpPr>
          <p:cNvPr id="24" name="Rounded Rectangle 23"/>
          <p:cNvSpPr/>
          <p:nvPr/>
        </p:nvSpPr>
        <p:spPr>
          <a:xfrm>
            <a:off x="533400" y="4800600"/>
            <a:ext cx="1828800" cy="609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Agile</a:t>
            </a:r>
          </a:p>
        </p:txBody>
      </p:sp>
      <p:sp>
        <p:nvSpPr>
          <p:cNvPr id="25" name="Rounded Rectangle 24"/>
          <p:cNvSpPr/>
          <p:nvPr/>
        </p:nvSpPr>
        <p:spPr>
          <a:xfrm>
            <a:off x="533400" y="5562600"/>
            <a:ext cx="1828800" cy="609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Administration</a:t>
            </a:r>
          </a:p>
        </p:txBody>
      </p:sp>
      <p:sp>
        <p:nvSpPr>
          <p:cNvPr id="26" name="Rounded Rectangle 25"/>
          <p:cNvSpPr/>
          <p:nvPr/>
        </p:nvSpPr>
        <p:spPr>
          <a:xfrm>
            <a:off x="533400" y="2514600"/>
            <a:ext cx="1828800" cy="609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Login</a:t>
            </a:r>
          </a:p>
        </p:txBody>
      </p:sp>
      <p:sp>
        <p:nvSpPr>
          <p:cNvPr id="38" name="Title 1"/>
          <p:cNvSpPr>
            <a:spLocks noGrp="1"/>
          </p:cNvSpPr>
          <p:nvPr>
            <p:ph type="title"/>
          </p:nvPr>
        </p:nvSpPr>
        <p:spPr>
          <a:xfrm>
            <a:off x="548640" y="304800"/>
            <a:ext cx="8229600" cy="838200"/>
          </a:xfrm>
        </p:spPr>
        <p:txBody>
          <a:bodyPr vert="horz" lIns="91440" tIns="45720" rIns="91440" bIns="45720" rtlCol="0" anchor="ctr">
            <a:noAutofit/>
          </a:bodyPr>
          <a:lstStyle/>
          <a:p>
            <a:r>
              <a:rPr lang="en-US" sz="3600" b="0" dirty="0"/>
              <a:t>JIRA Menus Overview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0"/>
                                        <p:tgtEl>
                                          <p:spTgt spid="2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heel(1)">
                                      <p:cBhvr>
                                        <p:cTn id="11" dur="20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20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000"/>
                                        <p:tgtEl>
                                          <p:spTgt spid="28"/>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9"/>
                                        </p:tgtEl>
                                        <p:attrNameLst>
                                          <p:attrName>style.visibility</p:attrName>
                                        </p:attrNameLst>
                                      </p:cBhvr>
                                      <p:to>
                                        <p:strVal val="hidden"/>
                                      </p:to>
                                    </p:se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heel(1)">
                                      <p:cBhvr>
                                        <p:cTn id="27" dur="20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20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2000"/>
                                        <p:tgtEl>
                                          <p:spTgt spid="29"/>
                                        </p:tgtEl>
                                      </p:cBhvr>
                                    </p:animEffect>
                                  </p:childTnLst>
                                </p:cTn>
                              </p:par>
                              <p:par>
                                <p:cTn id="36" presetID="1" presetClass="exit" presetSubtype="0" fill="hold" grpId="1" nodeType="withEffect">
                                  <p:stCondLst>
                                    <p:cond delay="0"/>
                                  </p:stCondLst>
                                  <p:childTnLst>
                                    <p:set>
                                      <p:cBhvr>
                                        <p:cTn id="37" dur="1" fill="hold">
                                          <p:stCondLst>
                                            <p:cond delay="0"/>
                                          </p:stCondLst>
                                        </p:cTn>
                                        <p:tgtEl>
                                          <p:spTgt spid="14"/>
                                        </p:tgtEl>
                                        <p:attrNameLst>
                                          <p:attrName>style.visibility</p:attrName>
                                        </p:attrNameLst>
                                      </p:cBhvr>
                                      <p:to>
                                        <p:strVal val="hidden"/>
                                      </p:to>
                                    </p:set>
                                  </p:childTnLst>
                                </p:cTn>
                              </p:par>
                            </p:childTnLst>
                          </p:cTn>
                        </p:par>
                        <p:par>
                          <p:cTn id="38" fill="hold">
                            <p:stCondLst>
                              <p:cond delay="2000"/>
                            </p:stCondLst>
                            <p:childTnLst>
                              <p:par>
                                <p:cTn id="39" presetID="21" presetClass="entr" presetSubtype="1"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heel(1)">
                                      <p:cBhvr>
                                        <p:cTn id="41" dur="20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2000"/>
                                        <p:tgtEl>
                                          <p:spTgt spid="30"/>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15"/>
                                        </p:tgtEl>
                                        <p:attrNameLst>
                                          <p:attrName>style.visibility</p:attrName>
                                        </p:attrNameLst>
                                      </p:cBhvr>
                                      <p:to>
                                        <p:strVal val="hidden"/>
                                      </p:to>
                                    </p:set>
                                  </p:childTnLst>
                                </p:cTn>
                              </p:par>
                            </p:childTnLst>
                          </p:cTn>
                        </p:par>
                        <p:par>
                          <p:cTn id="52" fill="hold">
                            <p:stCondLst>
                              <p:cond delay="2000"/>
                            </p:stCondLst>
                            <p:childTnLst>
                              <p:par>
                                <p:cTn id="53" presetID="21"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heel(1)">
                                      <p:cBhvr>
                                        <p:cTn id="55" dur="20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20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2000"/>
                                        <p:tgtEl>
                                          <p:spTgt spid="31"/>
                                        </p:tgtEl>
                                      </p:cBhvr>
                                    </p:animEffect>
                                  </p:childTnLst>
                                </p:cTn>
                              </p:par>
                              <p:par>
                                <p:cTn id="64" presetID="1" presetClass="exit" presetSubtype="0" fill="hold" grpId="1" nodeType="withEffect">
                                  <p:stCondLst>
                                    <p:cond delay="0"/>
                                  </p:stCondLst>
                                  <p:childTnLst>
                                    <p:set>
                                      <p:cBhvr>
                                        <p:cTn id="65" dur="1" fill="hold">
                                          <p:stCondLst>
                                            <p:cond delay="0"/>
                                          </p:stCondLst>
                                        </p:cTn>
                                        <p:tgtEl>
                                          <p:spTgt spid="16"/>
                                        </p:tgtEl>
                                        <p:attrNameLst>
                                          <p:attrName>style.visibility</p:attrName>
                                        </p:attrNameLst>
                                      </p:cBhvr>
                                      <p:to>
                                        <p:strVal val="hidden"/>
                                      </p:to>
                                    </p:set>
                                  </p:childTnLst>
                                </p:cTn>
                              </p:par>
                            </p:childTnLst>
                          </p:cTn>
                        </p:par>
                        <p:par>
                          <p:cTn id="66" fill="hold">
                            <p:stCondLst>
                              <p:cond delay="2000"/>
                            </p:stCondLst>
                            <p:childTnLst>
                              <p:par>
                                <p:cTn id="67" presetID="21" presetClass="entr" presetSubtype="1"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heel(1)">
                                      <p:cBhvr>
                                        <p:cTn id="69" dur="2000"/>
                                        <p:tgtEl>
                                          <p:spTgt spid="1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20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2000"/>
                                        <p:tgtEl>
                                          <p:spTgt spid="32"/>
                                        </p:tgtEl>
                                      </p:cBhvr>
                                    </p:animEffect>
                                  </p:childTnLst>
                                </p:cTn>
                              </p:par>
                              <p:par>
                                <p:cTn id="78" presetID="1" presetClass="exit" presetSubtype="0" fill="hold" grpId="1" nodeType="withEffect">
                                  <p:stCondLst>
                                    <p:cond delay="0"/>
                                  </p:stCondLst>
                                  <p:childTnLst>
                                    <p:set>
                                      <p:cBhvr>
                                        <p:cTn id="79" dur="1" fill="hold">
                                          <p:stCondLst>
                                            <p:cond delay="0"/>
                                          </p:stCondLst>
                                        </p:cTn>
                                        <p:tgtEl>
                                          <p:spTgt spid="17"/>
                                        </p:tgtEl>
                                        <p:attrNameLst>
                                          <p:attrName>style.visibility</p:attrName>
                                        </p:attrNameLst>
                                      </p:cBhvr>
                                      <p:to>
                                        <p:strVal val="hidden"/>
                                      </p:to>
                                    </p:set>
                                  </p:childTnLst>
                                </p:cTn>
                              </p:par>
                            </p:childTnLst>
                          </p:cTn>
                        </p:par>
                        <p:par>
                          <p:cTn id="80" fill="hold">
                            <p:stCondLst>
                              <p:cond delay="2000"/>
                            </p:stCondLst>
                            <p:childTnLst>
                              <p:par>
                                <p:cTn id="81" presetID="21" presetClass="entr" presetSubtype="1"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heel(1)">
                                      <p:cBhvr>
                                        <p:cTn id="83" dur="2000"/>
                                        <p:tgtEl>
                                          <p:spTgt spid="1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P spid="21" grpId="0" animBg="1"/>
      <p:bldP spid="22" grpId="0" animBg="1"/>
      <p:bldP spid="23" grpId="0" animBg="1"/>
      <p:bldP spid="24" grpId="0" animBg="1"/>
      <p:bldP spid="25" grpId="0" animBg="1"/>
      <p:bldP spid="26" grpId="0" animBg="1"/>
      <p:bldP spid="2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1752600"/>
            <a:ext cx="7772400" cy="533400"/>
          </a:xfrm>
        </p:spPr>
        <p:txBody>
          <a:bodyPr>
            <a:noAutofit/>
          </a:bodyPr>
          <a:lstStyle/>
          <a:p>
            <a:pPr algn="r"/>
            <a:r>
              <a:rPr lang="en-US" sz="3000" dirty="0">
                <a:solidFill>
                  <a:schemeClr val="bg1"/>
                </a:solidFill>
              </a:rPr>
              <a:t>Jira issue types</a:t>
            </a:r>
          </a:p>
        </p:txBody>
      </p:sp>
      <p:sp>
        <p:nvSpPr>
          <p:cNvPr id="6" name="Content Placeholder 2"/>
          <p:cNvSpPr txBox="1">
            <a:spLocks/>
          </p:cNvSpPr>
          <p:nvPr/>
        </p:nvSpPr>
        <p:spPr>
          <a:xfrm>
            <a:off x="762000" y="3962400"/>
            <a:ext cx="5791200" cy="2362200"/>
          </a:xfrm>
          <a:prstGeom prst="rect">
            <a:avLst/>
          </a:prstGeom>
        </p:spPr>
        <p:txBody>
          <a:bodyPr vert="horz" lIns="91440" tIns="45720" rIns="91440" bIns="45720" rtlCol="0" anchor="t" anchorCtr="0">
            <a:normAutofit/>
          </a:bodyPr>
          <a:lstStyle/>
          <a:p>
            <a:pPr marL="342900" marR="0" lvl="0" indent="-342900" fontAlgn="auto">
              <a:lnSpc>
                <a:spcPct val="150000"/>
              </a:lnSpc>
              <a:spcAft>
                <a:spcPts val="0"/>
              </a:spcAft>
              <a:buClrTx/>
              <a:buSzTx/>
              <a:buFont typeface="Wingdings" pitchFamily="2" charset="2"/>
              <a:buChar char="§"/>
              <a:tabLst/>
              <a:defRPr/>
            </a:pPr>
            <a:r>
              <a:rPr lang="en-US" sz="1700" dirty="0">
                <a:solidFill>
                  <a:schemeClr val="tx1">
                    <a:lumMod val="75000"/>
                    <a:lumOff val="25000"/>
                  </a:schemeClr>
                </a:solidFill>
                <a:latin typeface="Verdana" pitchFamily="34" charset="0"/>
              </a:rPr>
              <a:t>Issue Types Overview</a:t>
            </a:r>
          </a:p>
          <a:p>
            <a:pPr marL="342900" marR="0" lvl="0" indent="-342900" fontAlgn="auto">
              <a:lnSpc>
                <a:spcPct val="150000"/>
              </a:lnSpc>
              <a:spcAft>
                <a:spcPts val="0"/>
              </a:spcAft>
              <a:buClrTx/>
              <a:buSzTx/>
              <a:buFont typeface="Wingdings" pitchFamily="2" charset="2"/>
              <a:buChar char="§"/>
              <a:tabLst/>
              <a:defRPr/>
            </a:pPr>
            <a:r>
              <a:rPr lang="en-US" sz="1700" dirty="0">
                <a:solidFill>
                  <a:schemeClr val="tx1">
                    <a:lumMod val="75000"/>
                    <a:lumOff val="25000"/>
                  </a:schemeClr>
                </a:solidFill>
                <a:latin typeface="Verdana" pitchFamily="34" charset="0"/>
              </a:rPr>
              <a:t>Workflow</a:t>
            </a:r>
          </a:p>
          <a:p>
            <a:pPr marL="342900" marR="0" lvl="0" indent="-342900" fontAlgn="auto">
              <a:lnSpc>
                <a:spcPct val="150000"/>
              </a:lnSpc>
              <a:spcAft>
                <a:spcPts val="0"/>
              </a:spcAft>
              <a:buClrTx/>
              <a:buSzTx/>
              <a:buFont typeface="Wingdings" pitchFamily="2" charset="2"/>
              <a:buChar char="§"/>
              <a:tabLst/>
              <a:defRPr/>
            </a:pPr>
            <a:r>
              <a:rPr lang="en-US" sz="1700" dirty="0">
                <a:solidFill>
                  <a:schemeClr val="tx1">
                    <a:lumMod val="75000"/>
                    <a:lumOff val="25000"/>
                  </a:schemeClr>
                </a:solidFill>
                <a:latin typeface="Verdana" pitchFamily="34" charset="0"/>
              </a:rPr>
              <a:t>Bug Issue Type Creation</a:t>
            </a:r>
          </a:p>
          <a:p>
            <a:pPr marL="342900" marR="0" lvl="0" indent="-342900" fontAlgn="auto">
              <a:lnSpc>
                <a:spcPct val="150000"/>
              </a:lnSpc>
              <a:spcAft>
                <a:spcPts val="0"/>
              </a:spcAft>
              <a:buClrTx/>
              <a:buSzTx/>
              <a:buFont typeface="Wingdings" pitchFamily="2" charset="2"/>
              <a:buChar char="§"/>
              <a:tabLst/>
              <a:defRPr/>
            </a:pPr>
            <a:r>
              <a:rPr lang="en-US" sz="1700" dirty="0">
                <a:solidFill>
                  <a:schemeClr val="tx1">
                    <a:lumMod val="75000"/>
                    <a:lumOff val="25000"/>
                  </a:schemeClr>
                </a:solidFill>
                <a:latin typeface="Verdana" pitchFamily="34" charset="0"/>
              </a:rPr>
              <a:t>Typical Actions on Issues</a:t>
            </a:r>
          </a:p>
        </p:txBody>
      </p:sp>
      <p:pic>
        <p:nvPicPr>
          <p:cNvPr id="8" name="Picture 2" descr="http://t1.gstatic.com/images?q=tbn:ANd9GcSfjmmwzW5gntbMiVzEepc22PmA7K3gdRRZ7DwOz2MlwQPQqHf0_lw845w"/>
          <p:cNvPicPr>
            <a:picLocks noChangeAspect="1" noChangeArrowheads="1"/>
          </p:cNvPicPr>
          <p:nvPr/>
        </p:nvPicPr>
        <p:blipFill>
          <a:blip r:embed="rId3" cstate="print"/>
          <a:srcRect/>
          <a:stretch>
            <a:fillRect/>
          </a:stretch>
        </p:blipFill>
        <p:spPr bwMode="auto">
          <a:xfrm>
            <a:off x="6616931" y="4038600"/>
            <a:ext cx="2298469" cy="1066800"/>
          </a:xfrm>
          <a:prstGeom prst="rect">
            <a:avLst/>
          </a:prstGeom>
          <a:noFill/>
        </p:spPr>
      </p:pic>
    </p:spTree>
    <p:extLst>
      <p:ext uri="{BB962C8B-B14F-4D97-AF65-F5344CB8AC3E}">
        <p14:creationId xmlns:p14="http://schemas.microsoft.com/office/powerpoint/2010/main" val="29768930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152400"/>
            <a:ext cx="8229600" cy="1143000"/>
          </a:xfrm>
        </p:spPr>
        <p:txBody>
          <a:bodyPr>
            <a:normAutofit/>
          </a:bodyPr>
          <a:lstStyle/>
          <a:p>
            <a:r>
              <a:rPr lang="en-US" sz="3600" dirty="0"/>
              <a:t>Issue Types</a:t>
            </a:r>
          </a:p>
        </p:txBody>
      </p:sp>
      <p:sp>
        <p:nvSpPr>
          <p:cNvPr id="5" name="Content Placeholder 4"/>
          <p:cNvSpPr>
            <a:spLocks noGrp="1"/>
          </p:cNvSpPr>
          <p:nvPr>
            <p:ph sz="half" idx="1"/>
          </p:nvPr>
        </p:nvSpPr>
        <p:spPr/>
        <p:txBody>
          <a:bodyPr>
            <a:normAutofit/>
          </a:bodyPr>
          <a:lstStyle/>
          <a:p>
            <a:r>
              <a:rPr lang="en-US" b="1" dirty="0"/>
              <a:t>Issues</a:t>
            </a:r>
          </a:p>
          <a:p>
            <a:pPr lvl="1">
              <a:lnSpc>
                <a:spcPct val="150000"/>
              </a:lnSpc>
              <a:spcBef>
                <a:spcPts val="0"/>
              </a:spcBef>
            </a:pPr>
            <a:r>
              <a:rPr lang="en-US" spc="-50" dirty="0"/>
              <a:t>Epic</a:t>
            </a:r>
          </a:p>
          <a:p>
            <a:pPr lvl="1">
              <a:lnSpc>
                <a:spcPct val="150000"/>
              </a:lnSpc>
              <a:spcBef>
                <a:spcPts val="0"/>
              </a:spcBef>
            </a:pPr>
            <a:r>
              <a:rPr lang="en-US" spc="-50" dirty="0"/>
              <a:t>Story</a:t>
            </a:r>
          </a:p>
          <a:p>
            <a:pPr lvl="1">
              <a:lnSpc>
                <a:spcPct val="150000"/>
              </a:lnSpc>
              <a:spcBef>
                <a:spcPts val="0"/>
              </a:spcBef>
            </a:pPr>
            <a:r>
              <a:rPr lang="en-US" spc="-50" dirty="0"/>
              <a:t>Bug</a:t>
            </a:r>
          </a:p>
          <a:p>
            <a:pPr lvl="1">
              <a:lnSpc>
                <a:spcPct val="150000"/>
              </a:lnSpc>
              <a:spcBef>
                <a:spcPts val="0"/>
              </a:spcBef>
            </a:pPr>
            <a:r>
              <a:rPr lang="en-US" spc="-50" dirty="0"/>
              <a:t>Improvement </a:t>
            </a:r>
          </a:p>
          <a:p>
            <a:pPr lvl="1">
              <a:lnSpc>
                <a:spcPct val="150000"/>
              </a:lnSpc>
              <a:spcBef>
                <a:spcPts val="0"/>
              </a:spcBef>
            </a:pPr>
            <a:r>
              <a:rPr lang="en-US" spc="-50" dirty="0"/>
              <a:t>Task</a:t>
            </a:r>
          </a:p>
          <a:p>
            <a:pPr lvl="1">
              <a:lnSpc>
                <a:spcPct val="150000"/>
              </a:lnSpc>
              <a:spcBef>
                <a:spcPts val="0"/>
              </a:spcBef>
            </a:pPr>
            <a:r>
              <a:rPr lang="en-US" spc="-50" dirty="0"/>
              <a:t>New Feature</a:t>
            </a:r>
          </a:p>
          <a:p>
            <a:pPr lvl="1">
              <a:lnSpc>
                <a:spcPct val="150000"/>
              </a:lnSpc>
              <a:spcBef>
                <a:spcPts val="0"/>
              </a:spcBef>
            </a:pPr>
            <a:r>
              <a:rPr lang="en-US" spc="-50" dirty="0"/>
              <a:t>Risk</a:t>
            </a:r>
          </a:p>
          <a:p>
            <a:pPr lvl="1">
              <a:buNone/>
            </a:pPr>
            <a:endParaRPr lang="en-US" dirty="0"/>
          </a:p>
        </p:txBody>
      </p:sp>
      <p:sp>
        <p:nvSpPr>
          <p:cNvPr id="6" name="Content Placeholder 5"/>
          <p:cNvSpPr>
            <a:spLocks noGrp="1"/>
          </p:cNvSpPr>
          <p:nvPr>
            <p:ph sz="half" idx="2"/>
          </p:nvPr>
        </p:nvSpPr>
        <p:spPr/>
        <p:txBody>
          <a:bodyPr>
            <a:normAutofit/>
          </a:bodyPr>
          <a:lstStyle/>
          <a:p>
            <a:r>
              <a:rPr lang="en-US" b="1" dirty="0"/>
              <a:t>Sub-Issues</a:t>
            </a:r>
          </a:p>
          <a:p>
            <a:pPr lvl="1">
              <a:lnSpc>
                <a:spcPct val="150000"/>
              </a:lnSpc>
              <a:spcBef>
                <a:spcPts val="0"/>
              </a:spcBef>
            </a:pPr>
            <a:r>
              <a:rPr lang="en-US" spc="-50" dirty="0"/>
              <a:t>Technical Task</a:t>
            </a:r>
          </a:p>
          <a:p>
            <a:pPr lvl="1">
              <a:lnSpc>
                <a:spcPct val="150000"/>
              </a:lnSpc>
              <a:spcBef>
                <a:spcPts val="0"/>
              </a:spcBef>
            </a:pPr>
            <a:r>
              <a:rPr lang="en-US" spc="-50" dirty="0"/>
              <a:t>Sub-Bug</a:t>
            </a:r>
          </a:p>
        </p:txBody>
      </p:sp>
      <p:pic>
        <p:nvPicPr>
          <p:cNvPr id="1027" name="Picture 3"/>
          <p:cNvPicPr>
            <a:picLocks noChangeAspect="1" noChangeArrowheads="1"/>
          </p:cNvPicPr>
          <p:nvPr/>
        </p:nvPicPr>
        <p:blipFill>
          <a:blip r:embed="rId3" cstate="print"/>
          <a:srcRect/>
          <a:stretch>
            <a:fillRect/>
          </a:stretch>
        </p:blipFill>
        <p:spPr bwMode="auto">
          <a:xfrm>
            <a:off x="1905000" y="2044699"/>
            <a:ext cx="228600" cy="241301"/>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981200" y="2501899"/>
            <a:ext cx="228600" cy="241301"/>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2993952" y="3414722"/>
            <a:ext cx="206448" cy="242878"/>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flipV="1">
            <a:off x="1906517" y="4789500"/>
            <a:ext cx="227083" cy="23970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flipV="1">
            <a:off x="1828800" y="2928936"/>
            <a:ext cx="228600" cy="271464"/>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srcRect/>
          <a:stretch>
            <a:fillRect/>
          </a:stretch>
        </p:blipFill>
        <p:spPr bwMode="auto">
          <a:xfrm>
            <a:off x="7239000" y="1981200"/>
            <a:ext cx="315900" cy="299272"/>
          </a:xfrm>
          <a:prstGeom prst="rect">
            <a:avLst/>
          </a:prstGeom>
          <a:noFill/>
          <a:ln w="9525">
            <a:noFill/>
            <a:miter lim="800000"/>
            <a:headEnd/>
            <a:tailEnd/>
          </a:ln>
        </p:spPr>
      </p:pic>
      <p:pic>
        <p:nvPicPr>
          <p:cNvPr id="1034" name="Picture 10"/>
          <p:cNvPicPr>
            <a:picLocks noChangeAspect="1" noChangeArrowheads="1"/>
          </p:cNvPicPr>
          <p:nvPr/>
        </p:nvPicPr>
        <p:blipFill>
          <a:blip r:embed="rId9" cstate="print"/>
          <a:srcRect/>
          <a:stretch>
            <a:fillRect/>
          </a:stretch>
        </p:blipFill>
        <p:spPr bwMode="auto">
          <a:xfrm>
            <a:off x="6629400" y="2468880"/>
            <a:ext cx="259082" cy="304800"/>
          </a:xfrm>
          <a:prstGeom prst="rect">
            <a:avLst/>
          </a:prstGeom>
          <a:noFill/>
          <a:ln w="9525">
            <a:noFill/>
            <a:miter lim="800000"/>
            <a:headEnd/>
            <a:tailEnd/>
          </a:ln>
        </p:spPr>
      </p:pic>
      <p:pic>
        <p:nvPicPr>
          <p:cNvPr id="1026" name="Picture 2"/>
          <p:cNvPicPr>
            <a:picLocks noChangeAspect="1" noChangeArrowheads="1"/>
          </p:cNvPicPr>
          <p:nvPr/>
        </p:nvPicPr>
        <p:blipFill>
          <a:blip r:embed="rId10" cstate="print"/>
          <a:srcRect/>
          <a:stretch>
            <a:fillRect/>
          </a:stretch>
        </p:blipFill>
        <p:spPr bwMode="auto">
          <a:xfrm>
            <a:off x="1828800" y="3810000"/>
            <a:ext cx="304800" cy="331304"/>
          </a:xfrm>
          <a:prstGeom prst="rect">
            <a:avLst/>
          </a:prstGeom>
          <a:noFill/>
          <a:ln w="9525">
            <a:noFill/>
            <a:miter lim="800000"/>
            <a:headEnd/>
            <a:tailEnd/>
          </a:ln>
        </p:spPr>
      </p:pic>
      <p:pic>
        <p:nvPicPr>
          <p:cNvPr id="2" name="Picture 3"/>
          <p:cNvPicPr>
            <a:picLocks noChangeAspect="1" noChangeArrowheads="1"/>
          </p:cNvPicPr>
          <p:nvPr/>
        </p:nvPicPr>
        <p:blipFill>
          <a:blip r:embed="rId11" cstate="print"/>
          <a:srcRect/>
          <a:stretch>
            <a:fillRect/>
          </a:stretch>
        </p:blipFill>
        <p:spPr bwMode="auto">
          <a:xfrm>
            <a:off x="2819400" y="4343399"/>
            <a:ext cx="228600" cy="261257"/>
          </a:xfrm>
          <a:prstGeom prst="rect">
            <a:avLst/>
          </a:prstGeom>
          <a:noFill/>
          <a:ln w="9525">
            <a:noFill/>
            <a:miter lim="800000"/>
            <a:headEnd/>
            <a:tailEnd/>
          </a:ln>
        </p:spPr>
      </p:pic>
    </p:spTree>
    <p:extLst>
      <p:ext uri="{BB962C8B-B14F-4D97-AF65-F5344CB8AC3E}">
        <p14:creationId xmlns:p14="http://schemas.microsoft.com/office/powerpoint/2010/main" val="385506440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971800" y="3733800"/>
            <a:ext cx="3810000" cy="3124200"/>
          </a:xfrm>
        </p:spPr>
        <p:txBody>
          <a:bodyPr>
            <a:normAutofit fontScale="47500" lnSpcReduction="20000"/>
          </a:bodyPr>
          <a:lstStyle/>
          <a:p>
            <a:pPr marL="342900" indent="-342900" algn="just">
              <a:lnSpc>
                <a:spcPct val="200000"/>
              </a:lnSpc>
              <a:buFont typeface="Wingdings" pitchFamily="2" charset="2"/>
              <a:buChar char="§"/>
            </a:pPr>
            <a:r>
              <a:rPr lang="fr-CA" sz="3300" b="1" dirty="0" err="1">
                <a:ea typeface="Verdana" pitchFamily="34" charset="0"/>
                <a:cs typeface="Verdana" pitchFamily="34" charset="0"/>
              </a:rPr>
              <a:t>What</a:t>
            </a:r>
            <a:r>
              <a:rPr lang="fr-CA" sz="3300" b="1" dirty="0">
                <a:ea typeface="Verdana" pitchFamily="34" charset="0"/>
                <a:cs typeface="Verdana" pitchFamily="34" charset="0"/>
              </a:rPr>
              <a:t> </a:t>
            </a:r>
            <a:r>
              <a:rPr lang="fr-CA" sz="3300" b="1" dirty="0" err="1">
                <a:ea typeface="Verdana" pitchFamily="34" charset="0"/>
                <a:cs typeface="Verdana" pitchFamily="34" charset="0"/>
              </a:rPr>
              <a:t>is</a:t>
            </a:r>
            <a:r>
              <a:rPr lang="fr-CA" sz="3300" b="1" dirty="0">
                <a:ea typeface="Verdana" pitchFamily="34" charset="0"/>
                <a:cs typeface="Verdana" pitchFamily="34" charset="0"/>
              </a:rPr>
              <a:t> </a:t>
            </a:r>
            <a:r>
              <a:rPr lang="fr-CA" sz="3300" b="1" dirty="0" err="1">
                <a:ea typeface="Verdana" pitchFamily="34" charset="0"/>
                <a:cs typeface="Verdana" pitchFamily="34" charset="0"/>
              </a:rPr>
              <a:t>Jira</a:t>
            </a:r>
            <a:endParaRPr lang="fr-CA" sz="3300" b="1" dirty="0">
              <a:ea typeface="Verdana" pitchFamily="34" charset="0"/>
              <a:cs typeface="Verdana" pitchFamily="34" charset="0"/>
            </a:endParaRPr>
          </a:p>
          <a:p>
            <a:pPr marL="342900" indent="-342900" algn="just">
              <a:lnSpc>
                <a:spcPct val="200000"/>
              </a:lnSpc>
              <a:buFont typeface="Wingdings" pitchFamily="2" charset="2"/>
              <a:buChar char="§"/>
            </a:pPr>
            <a:r>
              <a:rPr lang="fr-CA" sz="3300" b="1" dirty="0" err="1">
                <a:ea typeface="Verdana" pitchFamily="34" charset="0"/>
                <a:cs typeface="Verdana" pitchFamily="34" charset="0"/>
              </a:rPr>
              <a:t>Defect</a:t>
            </a:r>
            <a:r>
              <a:rPr lang="fr-CA" sz="3300" b="1" dirty="0">
                <a:ea typeface="Verdana" pitchFamily="34" charset="0"/>
                <a:cs typeface="Verdana" pitchFamily="34" charset="0"/>
              </a:rPr>
              <a:t> </a:t>
            </a:r>
            <a:r>
              <a:rPr lang="fr-CA" sz="3300" b="1" dirty="0" err="1">
                <a:ea typeface="Verdana" pitchFamily="34" charset="0"/>
                <a:cs typeface="Verdana" pitchFamily="34" charset="0"/>
              </a:rPr>
              <a:t>tracking</a:t>
            </a:r>
            <a:r>
              <a:rPr lang="fr-CA" sz="3300" b="1" dirty="0">
                <a:ea typeface="Verdana" pitchFamily="34" charset="0"/>
                <a:cs typeface="Verdana" pitchFamily="34" charset="0"/>
              </a:rPr>
              <a:t> </a:t>
            </a:r>
            <a:r>
              <a:rPr lang="fr-CA" sz="3300" b="1" dirty="0" err="1">
                <a:ea typeface="Verdana" pitchFamily="34" charset="0"/>
                <a:cs typeface="Verdana" pitchFamily="34" charset="0"/>
              </a:rPr>
              <a:t>tools</a:t>
            </a:r>
            <a:endParaRPr lang="fr-CA" sz="3300" b="1" dirty="0">
              <a:ea typeface="Verdana" pitchFamily="34" charset="0"/>
              <a:cs typeface="Verdana" pitchFamily="34" charset="0"/>
            </a:endParaRPr>
          </a:p>
          <a:p>
            <a:pPr marL="342900" indent="-342900" algn="just">
              <a:lnSpc>
                <a:spcPct val="200000"/>
              </a:lnSpc>
              <a:buFont typeface="Wingdings" pitchFamily="2" charset="2"/>
              <a:buChar char="§"/>
            </a:pPr>
            <a:r>
              <a:rPr lang="en-US" sz="3300" b="1" dirty="0">
                <a:ea typeface="Verdana" pitchFamily="34" charset="0"/>
                <a:cs typeface="Verdana" pitchFamily="34" charset="0"/>
              </a:rPr>
              <a:t>Getting Started</a:t>
            </a:r>
          </a:p>
          <a:p>
            <a:pPr marL="342900" indent="-342900" algn="just">
              <a:lnSpc>
                <a:spcPct val="200000"/>
              </a:lnSpc>
              <a:buFont typeface="Wingdings" pitchFamily="2" charset="2"/>
              <a:buChar char="§"/>
            </a:pPr>
            <a:r>
              <a:rPr lang="en-US" b="1" dirty="0">
                <a:ea typeface="Verdana" pitchFamily="34" charset="0"/>
                <a:cs typeface="Verdana" pitchFamily="34" charset="0"/>
              </a:rPr>
              <a:t>JIRA Issue Types</a:t>
            </a:r>
          </a:p>
          <a:p>
            <a:pPr marL="342900" indent="-342900" algn="just">
              <a:lnSpc>
                <a:spcPct val="200000"/>
              </a:lnSpc>
              <a:buFont typeface="Wingdings" pitchFamily="2" charset="2"/>
              <a:buChar char="§"/>
            </a:pPr>
            <a:r>
              <a:rPr lang="en-US" b="1" dirty="0">
                <a:ea typeface="Verdana" pitchFamily="34" charset="0"/>
                <a:cs typeface="Verdana" pitchFamily="34" charset="0"/>
              </a:rPr>
              <a:t>Filters &amp; Dashboards</a:t>
            </a:r>
          </a:p>
          <a:p>
            <a:pPr marL="342900" indent="-342900" algn="just">
              <a:lnSpc>
                <a:spcPct val="200000"/>
              </a:lnSpc>
              <a:buFont typeface="Wingdings" pitchFamily="2" charset="2"/>
              <a:buChar char="§"/>
            </a:pPr>
            <a:r>
              <a:rPr lang="en-US" b="1" dirty="0" err="1">
                <a:ea typeface="Verdana" pitchFamily="34" charset="0"/>
                <a:cs typeface="Verdana" pitchFamily="34" charset="0"/>
              </a:rPr>
              <a:t>GreenHopper</a:t>
            </a:r>
            <a:r>
              <a:rPr lang="en-US" b="1" dirty="0">
                <a:ea typeface="Verdana" pitchFamily="34" charset="0"/>
                <a:cs typeface="Verdana" pitchFamily="34" charset="0"/>
              </a:rPr>
              <a:t> Extension</a:t>
            </a:r>
            <a:endParaRPr lang="en-CA" dirty="0"/>
          </a:p>
        </p:txBody>
      </p:sp>
      <p:sp>
        <p:nvSpPr>
          <p:cNvPr id="3" name="Rectangle 2"/>
          <p:cNvSpPr/>
          <p:nvPr/>
        </p:nvSpPr>
        <p:spPr>
          <a:xfrm>
            <a:off x="3352800" y="2819400"/>
            <a:ext cx="2667000" cy="584775"/>
          </a:xfrm>
          <a:prstGeom prst="rect">
            <a:avLst/>
          </a:prstGeom>
        </p:spPr>
        <p:txBody>
          <a:bodyPr wrap="square">
            <a:spAutoFit/>
          </a:bodyPr>
          <a:lstStyle/>
          <a:p>
            <a:pPr lvl="0">
              <a:spcBef>
                <a:spcPct val="20000"/>
              </a:spcBef>
              <a:defRPr/>
            </a:pPr>
            <a:r>
              <a:rPr lang="en-US" sz="3200" b="1" dirty="0">
                <a:solidFill>
                  <a:schemeClr val="bg1"/>
                </a:solidFill>
                <a:latin typeface="Verdana" pitchFamily="34" charset="0"/>
                <a:ea typeface="Verdana" pitchFamily="34" charset="0"/>
                <a:cs typeface="Verdana" pitchFamily="34" charset="0"/>
              </a:rPr>
              <a:t>Agenda:</a:t>
            </a:r>
          </a:p>
        </p:txBody>
      </p:sp>
      <p:pic>
        <p:nvPicPr>
          <p:cNvPr id="5" name="Content Placeholder 6" descr="scroll.gif"/>
          <p:cNvPicPr>
            <a:picLocks noChangeAspect="1"/>
          </p:cNvPicPr>
          <p:nvPr/>
        </p:nvPicPr>
        <p:blipFill>
          <a:blip r:embed="rId2" cstate="print"/>
          <a:stretch>
            <a:fillRect/>
          </a:stretch>
        </p:blipFill>
        <p:spPr>
          <a:xfrm>
            <a:off x="6539225" y="4495800"/>
            <a:ext cx="2604775" cy="2354316"/>
          </a:xfrm>
          <a:prstGeom prst="rect">
            <a:avLst/>
          </a:prstGeom>
        </p:spPr>
      </p:pic>
    </p:spTree>
    <p:extLst>
      <p:ext uri="{BB962C8B-B14F-4D97-AF65-F5344CB8AC3E}">
        <p14:creationId xmlns:p14="http://schemas.microsoft.com/office/powerpoint/2010/main" val="194628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Type: Epic, Story</a:t>
            </a:r>
          </a:p>
        </p:txBody>
      </p:sp>
      <p:sp>
        <p:nvSpPr>
          <p:cNvPr id="3" name="Content Placeholder 2"/>
          <p:cNvSpPr>
            <a:spLocks noGrp="1"/>
          </p:cNvSpPr>
          <p:nvPr>
            <p:ph idx="1"/>
          </p:nvPr>
        </p:nvSpPr>
        <p:spPr/>
        <p:txBody>
          <a:bodyPr/>
          <a:lstStyle/>
          <a:p>
            <a:r>
              <a:rPr lang="en-US" sz="2000" b="1" dirty="0"/>
              <a:t>Usage</a:t>
            </a:r>
          </a:p>
          <a:p>
            <a:pPr lvl="1"/>
            <a:r>
              <a:rPr lang="en-US" dirty="0"/>
              <a:t>Describes project’s SOW (scope of work) within Requirements Management process</a:t>
            </a:r>
          </a:p>
          <a:p>
            <a:pPr lvl="1"/>
            <a:endParaRPr lang="en-US" dirty="0"/>
          </a:p>
          <a:p>
            <a:r>
              <a:rPr lang="en-US" sz="2000" b="1" dirty="0"/>
              <a:t>Difference</a:t>
            </a:r>
          </a:p>
          <a:p>
            <a:pPr lvl="1"/>
            <a:r>
              <a:rPr lang="en-US" dirty="0"/>
              <a:t>None (all fields are similar)</a:t>
            </a:r>
          </a:p>
          <a:p>
            <a:pPr lvl="1"/>
            <a:endParaRPr lang="en-US" dirty="0"/>
          </a:p>
          <a:p>
            <a:r>
              <a:rPr lang="en-US" sz="2000" b="1" dirty="0"/>
              <a:t>Common</a:t>
            </a:r>
            <a:r>
              <a:rPr lang="en-US" sz="2000" dirty="0"/>
              <a:t> </a:t>
            </a:r>
          </a:p>
          <a:p>
            <a:pPr lvl="1"/>
            <a:r>
              <a:rPr lang="en-US" dirty="0"/>
              <a:t>States, Transitions and Workflow</a:t>
            </a:r>
          </a:p>
          <a:p>
            <a:endParaRPr lang="en-US" dirty="0"/>
          </a:p>
          <a:p>
            <a:endParaRPr lang="en-US" dirty="0"/>
          </a:p>
        </p:txBody>
      </p:sp>
    </p:spTree>
    <p:extLst>
      <p:ext uri="{BB962C8B-B14F-4D97-AF65-F5344CB8AC3E}">
        <p14:creationId xmlns:p14="http://schemas.microsoft.com/office/powerpoint/2010/main" val="332011373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4A5D-2AD4-2009-6C6F-ECD5A65F7023}"/>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C03D7074-A2C5-8E99-F630-4B54A7362915}"/>
              </a:ext>
            </a:extLst>
          </p:cNvPr>
          <p:cNvPicPr>
            <a:picLocks noGrp="1" noChangeAspect="1"/>
          </p:cNvPicPr>
          <p:nvPr>
            <p:ph idx="1"/>
          </p:nvPr>
        </p:nvPicPr>
        <p:blipFill>
          <a:blip r:embed="rId2"/>
          <a:stretch>
            <a:fillRect/>
          </a:stretch>
        </p:blipFill>
        <p:spPr>
          <a:xfrm>
            <a:off x="661077" y="1799506"/>
            <a:ext cx="7821846" cy="4127350"/>
          </a:xfrm>
          <a:prstGeom prst="rect">
            <a:avLst/>
          </a:prstGeom>
        </p:spPr>
      </p:pic>
    </p:spTree>
    <p:extLst>
      <p:ext uri="{BB962C8B-B14F-4D97-AF65-F5344CB8AC3E}">
        <p14:creationId xmlns:p14="http://schemas.microsoft.com/office/powerpoint/2010/main" val="2408282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Type: Task, Technical Task</a:t>
            </a:r>
          </a:p>
        </p:txBody>
      </p:sp>
      <p:sp>
        <p:nvSpPr>
          <p:cNvPr id="3" name="Content Placeholder 2"/>
          <p:cNvSpPr>
            <a:spLocks noGrp="1"/>
          </p:cNvSpPr>
          <p:nvPr>
            <p:ph idx="1"/>
          </p:nvPr>
        </p:nvSpPr>
        <p:spPr>
          <a:xfrm>
            <a:off x="457200" y="1600200"/>
            <a:ext cx="8229600" cy="5029200"/>
          </a:xfrm>
        </p:spPr>
        <p:txBody>
          <a:bodyPr vert="horz" lIns="91440" tIns="45720" rIns="91440" bIns="45720" rtlCol="0">
            <a:noAutofit/>
          </a:bodyPr>
          <a:lstStyle/>
          <a:p>
            <a:r>
              <a:rPr lang="en-US" sz="2000" b="1" dirty="0"/>
              <a:t>Usage</a:t>
            </a:r>
          </a:p>
          <a:p>
            <a:pPr lvl="1"/>
            <a:r>
              <a:rPr lang="en-US" dirty="0"/>
              <a:t>Communicates the need to do generic work for the project</a:t>
            </a:r>
          </a:p>
          <a:p>
            <a:pPr lvl="1"/>
            <a:endParaRPr lang="en-US" sz="2400" b="1" dirty="0"/>
          </a:p>
          <a:p>
            <a:r>
              <a:rPr lang="en-US" sz="2000" b="1" dirty="0"/>
              <a:t>Specifics</a:t>
            </a:r>
          </a:p>
          <a:p>
            <a:pPr lvl="1">
              <a:spcAft>
                <a:spcPts val="600"/>
              </a:spcAft>
            </a:pPr>
            <a:r>
              <a:rPr lang="en-US" dirty="0"/>
              <a:t>Technical Tasks can be associated with any “parent” JIRA issue type</a:t>
            </a:r>
          </a:p>
          <a:p>
            <a:pPr lvl="1">
              <a:spcAft>
                <a:spcPts val="3000"/>
              </a:spcAft>
            </a:pPr>
            <a:r>
              <a:rPr lang="en-US" dirty="0"/>
              <a:t>Task can represents any generic non user story related activity</a:t>
            </a:r>
          </a:p>
          <a:p>
            <a:pPr>
              <a:spcAft>
                <a:spcPts val="600"/>
              </a:spcAft>
            </a:pPr>
            <a:r>
              <a:rPr lang="en-US" sz="2000" b="1" dirty="0"/>
              <a:t>Recommendation</a:t>
            </a:r>
          </a:p>
          <a:p>
            <a:pPr lvl="1">
              <a:spcAft>
                <a:spcPts val="600"/>
              </a:spcAft>
            </a:pPr>
            <a:r>
              <a:rPr lang="en-US" dirty="0"/>
              <a:t>Makes the most sense when used together with Story issue type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557D-010D-BA98-1C66-1ADE78397A6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37BA05F-004B-A8BF-72AC-F1DE524ACF12}"/>
              </a:ext>
            </a:extLst>
          </p:cNvPr>
          <p:cNvSpPr>
            <a:spLocks noGrp="1"/>
          </p:cNvSpPr>
          <p:nvPr>
            <p:ph idx="1"/>
          </p:nvPr>
        </p:nvSpPr>
        <p:spPr/>
        <p:txBody>
          <a:bodyPr/>
          <a:lstStyle/>
          <a:p>
            <a:endParaRPr lang="en-CA"/>
          </a:p>
        </p:txBody>
      </p:sp>
      <p:sp>
        <p:nvSpPr>
          <p:cNvPr id="4" name="Folded Corner 3">
            <a:extLst>
              <a:ext uri="{FF2B5EF4-FFF2-40B4-BE49-F238E27FC236}">
                <a16:creationId xmlns:a16="http://schemas.microsoft.com/office/drawing/2014/main" id="{1F5051DC-4918-9CA2-C4A2-62C0BE266913}"/>
              </a:ext>
            </a:extLst>
          </p:cNvPr>
          <p:cNvSpPr/>
          <p:nvPr/>
        </p:nvSpPr>
        <p:spPr>
          <a:xfrm>
            <a:off x="457200" y="1524000"/>
            <a:ext cx="3048000" cy="2743200"/>
          </a:xfrm>
          <a:prstGeom prst="foldedCorner">
            <a:avLst/>
          </a:prstGeom>
          <a:solidFill>
            <a:srgbClr val="FFFF00"/>
          </a:solidFill>
          <a:ln>
            <a:solidFill>
              <a:srgbClr val="FFFF00"/>
            </a:solidFill>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20" dirty="0">
              <a:solidFill>
                <a:schemeClr val="tx1"/>
              </a:solidFill>
              <a:latin typeface="Comic Sans MS" pitchFamily="66" charset="0"/>
            </a:endParaRPr>
          </a:p>
          <a:p>
            <a:r>
              <a:rPr lang="en-US" sz="2400" b="1" u="sng" spc="20" dirty="0">
                <a:solidFill>
                  <a:schemeClr val="tx1"/>
                </a:solidFill>
                <a:latin typeface="Comic Sans MS" pitchFamily="66" charset="0"/>
              </a:rPr>
              <a:t>Technical Task</a:t>
            </a:r>
          </a:p>
          <a:p>
            <a:endParaRPr lang="en-US" sz="2400" b="1" u="sng" spc="20" dirty="0">
              <a:solidFill>
                <a:schemeClr val="tx1"/>
              </a:solidFill>
              <a:latin typeface="Comic Sans MS" pitchFamily="66" charset="0"/>
            </a:endParaRPr>
          </a:p>
          <a:p>
            <a:pPr algn="ctr"/>
            <a:r>
              <a:rPr lang="en-US" sz="2400" dirty="0">
                <a:solidFill>
                  <a:schemeClr val="tx1"/>
                </a:solidFill>
                <a:latin typeface="Comic Sans MS" pitchFamily="66" charset="0"/>
              </a:rPr>
              <a:t>“Design role-based security approach”</a:t>
            </a:r>
          </a:p>
          <a:p>
            <a:endParaRPr lang="en-US" sz="2400" b="1" u="sng" spc="20" dirty="0">
              <a:solidFill>
                <a:schemeClr val="tx1"/>
              </a:solidFill>
              <a:latin typeface="Comic Sans MS" pitchFamily="66" charset="0"/>
            </a:endParaRPr>
          </a:p>
        </p:txBody>
      </p:sp>
      <p:sp>
        <p:nvSpPr>
          <p:cNvPr id="5" name="Folded Corner 4">
            <a:extLst>
              <a:ext uri="{FF2B5EF4-FFF2-40B4-BE49-F238E27FC236}">
                <a16:creationId xmlns:a16="http://schemas.microsoft.com/office/drawing/2014/main" id="{6EC69FF8-5A8C-D150-4AB9-BFACBA5C548B}"/>
              </a:ext>
            </a:extLst>
          </p:cNvPr>
          <p:cNvSpPr/>
          <p:nvPr/>
        </p:nvSpPr>
        <p:spPr>
          <a:xfrm rot="20844117">
            <a:off x="5175292" y="1502090"/>
            <a:ext cx="3048000" cy="2743200"/>
          </a:xfrm>
          <a:prstGeom prst="foldedCorner">
            <a:avLst/>
          </a:prstGeom>
          <a:solidFill>
            <a:srgbClr val="FFFF00"/>
          </a:solidFill>
          <a:ln>
            <a:solidFill>
              <a:srgbClr val="FFFF00"/>
            </a:solidFill>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20" dirty="0">
              <a:solidFill>
                <a:schemeClr val="tx1"/>
              </a:solidFill>
              <a:latin typeface="Comic Sans MS" pitchFamily="66" charset="0"/>
            </a:endParaRPr>
          </a:p>
          <a:p>
            <a:r>
              <a:rPr lang="en-US" sz="2400" b="1" u="sng" spc="20" dirty="0">
                <a:solidFill>
                  <a:schemeClr val="tx1"/>
                </a:solidFill>
                <a:latin typeface="Comic Sans MS" pitchFamily="66" charset="0"/>
              </a:rPr>
              <a:t>Task</a:t>
            </a:r>
          </a:p>
          <a:p>
            <a:endParaRPr lang="en-US" sz="2400" b="1" u="sng" spc="20" dirty="0">
              <a:solidFill>
                <a:schemeClr val="tx1"/>
              </a:solidFill>
              <a:latin typeface="Comic Sans MS" pitchFamily="66" charset="0"/>
            </a:endParaRPr>
          </a:p>
          <a:p>
            <a:pPr algn="ctr"/>
            <a:r>
              <a:rPr lang="en-US" sz="2400" dirty="0">
                <a:solidFill>
                  <a:schemeClr val="tx1"/>
                </a:solidFill>
                <a:latin typeface="Comic Sans MS" pitchFamily="66" charset="0"/>
              </a:rPr>
              <a:t>“Re-factor test cases from Functional Test Suite”</a:t>
            </a:r>
          </a:p>
          <a:p>
            <a:endParaRPr lang="en-US" sz="2400" b="1" u="sng" spc="20" dirty="0">
              <a:solidFill>
                <a:schemeClr val="tx1"/>
              </a:solidFill>
              <a:latin typeface="Comic Sans MS" pitchFamily="66" charset="0"/>
            </a:endParaRPr>
          </a:p>
        </p:txBody>
      </p:sp>
      <p:sp>
        <p:nvSpPr>
          <p:cNvPr id="6" name="Folded Corner 5">
            <a:extLst>
              <a:ext uri="{FF2B5EF4-FFF2-40B4-BE49-F238E27FC236}">
                <a16:creationId xmlns:a16="http://schemas.microsoft.com/office/drawing/2014/main" id="{7914457B-C593-98B2-C0D9-C04489E2226F}"/>
              </a:ext>
            </a:extLst>
          </p:cNvPr>
          <p:cNvSpPr/>
          <p:nvPr/>
        </p:nvSpPr>
        <p:spPr>
          <a:xfrm rot="852463">
            <a:off x="2957027" y="3962399"/>
            <a:ext cx="3048000" cy="2743200"/>
          </a:xfrm>
          <a:prstGeom prst="foldedCorner">
            <a:avLst/>
          </a:prstGeom>
          <a:solidFill>
            <a:srgbClr val="FFFF00"/>
          </a:solidFill>
          <a:ln>
            <a:solidFill>
              <a:srgbClr val="FFFF00"/>
            </a:solidFill>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20" dirty="0">
              <a:solidFill>
                <a:schemeClr val="tx1"/>
              </a:solidFill>
              <a:latin typeface="Comic Sans MS" pitchFamily="66" charset="0"/>
            </a:endParaRPr>
          </a:p>
          <a:p>
            <a:r>
              <a:rPr lang="en-US" sz="2400" b="1" u="sng" spc="20" dirty="0">
                <a:solidFill>
                  <a:schemeClr val="tx1"/>
                </a:solidFill>
                <a:latin typeface="Comic Sans MS" pitchFamily="66" charset="0"/>
              </a:rPr>
              <a:t>Technical Task</a:t>
            </a:r>
          </a:p>
          <a:p>
            <a:endParaRPr lang="en-US" sz="2400" b="1" u="sng" spc="20" dirty="0">
              <a:solidFill>
                <a:schemeClr val="tx1"/>
              </a:solidFill>
              <a:latin typeface="Comic Sans MS" pitchFamily="66" charset="0"/>
            </a:endParaRPr>
          </a:p>
          <a:p>
            <a:pPr algn="ctr"/>
            <a:r>
              <a:rPr lang="en-US" sz="2400" dirty="0">
                <a:solidFill>
                  <a:schemeClr val="tx1"/>
                </a:solidFill>
                <a:latin typeface="Comic Sans MS" pitchFamily="66" charset="0"/>
              </a:rPr>
              <a:t>“Create test cases for this US”</a:t>
            </a:r>
          </a:p>
          <a:p>
            <a:endParaRPr lang="en-US" sz="2400" b="1" u="sng" spc="20" dirty="0">
              <a:solidFill>
                <a:schemeClr val="tx1"/>
              </a:solidFill>
              <a:latin typeface="Comic Sans MS" pitchFamily="66" charset="0"/>
            </a:endParaRPr>
          </a:p>
        </p:txBody>
      </p:sp>
    </p:spTree>
    <p:extLst>
      <p:ext uri="{BB962C8B-B14F-4D97-AF65-F5344CB8AC3E}">
        <p14:creationId xmlns:p14="http://schemas.microsoft.com/office/powerpoint/2010/main" val="13618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Type: Bug, Sub-Bug</a:t>
            </a:r>
          </a:p>
        </p:txBody>
      </p:sp>
      <p:sp>
        <p:nvSpPr>
          <p:cNvPr id="3" name="Content Placeholder 2"/>
          <p:cNvSpPr>
            <a:spLocks noGrp="1"/>
          </p:cNvSpPr>
          <p:nvPr>
            <p:ph idx="1"/>
          </p:nvPr>
        </p:nvSpPr>
        <p:spPr/>
        <p:txBody>
          <a:bodyPr/>
          <a:lstStyle/>
          <a:p>
            <a:r>
              <a:rPr lang="en-US" sz="2000" b="1" dirty="0"/>
              <a:t>Usage</a:t>
            </a:r>
          </a:p>
          <a:p>
            <a:pPr lvl="1"/>
            <a:r>
              <a:rPr lang="en-US" dirty="0"/>
              <a:t>Describes the problem which impairs or prevents functionality of the product</a:t>
            </a:r>
          </a:p>
          <a:p>
            <a:pPr lvl="1"/>
            <a:r>
              <a:rPr lang="en-US" dirty="0"/>
              <a:t>Sub-Bug supports Agile best practices on scope management</a:t>
            </a:r>
          </a:p>
          <a:p>
            <a:pPr lvl="1"/>
            <a:endParaRPr lang="en-US" dirty="0"/>
          </a:p>
          <a:p>
            <a:r>
              <a:rPr lang="en-US" sz="2000" b="1" dirty="0"/>
              <a:t>Difference</a:t>
            </a:r>
          </a:p>
          <a:p>
            <a:pPr lvl="1"/>
            <a:r>
              <a:rPr lang="en-US" dirty="0"/>
              <a:t>None (all fields are similar)</a:t>
            </a:r>
          </a:p>
          <a:p>
            <a:endParaRPr lang="en-US" dirty="0"/>
          </a:p>
          <a:p>
            <a:r>
              <a:rPr lang="en-US" sz="2000" b="1" dirty="0"/>
              <a:t>Common</a:t>
            </a:r>
            <a:r>
              <a:rPr lang="en-US" sz="2000" dirty="0"/>
              <a:t> </a:t>
            </a:r>
          </a:p>
          <a:p>
            <a:pPr lvl="1"/>
            <a:r>
              <a:rPr lang="en-US" dirty="0"/>
              <a:t>States, Transitions and Workflow</a:t>
            </a:r>
          </a:p>
          <a:p>
            <a:pPr>
              <a:buNone/>
            </a:pPr>
            <a:endParaRPr lang="en-US" dirty="0"/>
          </a:p>
          <a:p>
            <a:pPr>
              <a:buNone/>
            </a:pP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2660-A275-4574-C973-00482B62FDA0}"/>
              </a:ext>
            </a:extLst>
          </p:cNvPr>
          <p:cNvSpPr>
            <a:spLocks noGrp="1"/>
          </p:cNvSpPr>
          <p:nvPr>
            <p:ph type="title"/>
          </p:nvPr>
        </p:nvSpPr>
        <p:spPr/>
        <p:txBody>
          <a:bodyPr/>
          <a:lstStyle/>
          <a:p>
            <a:endParaRPr lang="en-CA"/>
          </a:p>
        </p:txBody>
      </p:sp>
      <p:sp>
        <p:nvSpPr>
          <p:cNvPr id="4" name="Folded Corner 3">
            <a:extLst>
              <a:ext uri="{FF2B5EF4-FFF2-40B4-BE49-F238E27FC236}">
                <a16:creationId xmlns:a16="http://schemas.microsoft.com/office/drawing/2014/main" id="{D4C448BE-B23C-F1B3-B5FF-FDAB41C82D5B}"/>
              </a:ext>
            </a:extLst>
          </p:cNvPr>
          <p:cNvSpPr>
            <a:spLocks noGrp="1"/>
          </p:cNvSpPr>
          <p:nvPr>
            <p:ph idx="1"/>
          </p:nvPr>
        </p:nvSpPr>
        <p:spPr>
          <a:xfrm rot="21127324">
            <a:off x="507442" y="1411012"/>
            <a:ext cx="4057053" cy="2124377"/>
          </a:xfrm>
          <a:prstGeom prst="foldedCorner">
            <a:avLst/>
          </a:prstGeom>
          <a:solidFill>
            <a:srgbClr val="FFFF00"/>
          </a:solidFill>
          <a:ln>
            <a:solidFill>
              <a:srgbClr val="FFFF00"/>
            </a:solidFill>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endParaRPr lang="en-US" sz="2400" spc="20" dirty="0">
              <a:solidFill>
                <a:schemeClr val="tx1"/>
              </a:solidFill>
              <a:latin typeface="Comic Sans MS" pitchFamily="66" charset="0"/>
            </a:endParaRPr>
          </a:p>
          <a:p>
            <a:r>
              <a:rPr lang="en-US" sz="2400" b="1" u="sng" spc="20" dirty="0">
                <a:solidFill>
                  <a:schemeClr val="tx1"/>
                </a:solidFill>
                <a:latin typeface="Comic Sans MS" pitchFamily="66" charset="0"/>
              </a:rPr>
              <a:t>Sub-Bug</a:t>
            </a:r>
          </a:p>
          <a:p>
            <a:pPr algn="ctr">
              <a:spcBef>
                <a:spcPts val="1200"/>
              </a:spcBef>
            </a:pPr>
            <a:r>
              <a:rPr lang="en-US" sz="2400" dirty="0">
                <a:solidFill>
                  <a:schemeClr val="tx1"/>
                </a:solidFill>
                <a:latin typeface="Comic Sans MS" pitchFamily="66" charset="0"/>
              </a:rPr>
              <a:t>“User in Medical Assistant role cannot be logged into Healthcare System”</a:t>
            </a:r>
          </a:p>
          <a:p>
            <a:endParaRPr lang="en-US" sz="2400" b="1" u="sng" spc="20" dirty="0">
              <a:solidFill>
                <a:schemeClr val="tx1"/>
              </a:solidFill>
              <a:latin typeface="Comic Sans MS" pitchFamily="66" charset="0"/>
            </a:endParaRPr>
          </a:p>
        </p:txBody>
      </p:sp>
      <p:sp>
        <p:nvSpPr>
          <p:cNvPr id="5" name="Folded Corner 4">
            <a:extLst>
              <a:ext uri="{FF2B5EF4-FFF2-40B4-BE49-F238E27FC236}">
                <a16:creationId xmlns:a16="http://schemas.microsoft.com/office/drawing/2014/main" id="{73A9EEAE-6686-1B59-CB90-F767388FAC88}"/>
              </a:ext>
            </a:extLst>
          </p:cNvPr>
          <p:cNvSpPr/>
          <p:nvPr/>
        </p:nvSpPr>
        <p:spPr>
          <a:xfrm rot="762483">
            <a:off x="5345827" y="2892456"/>
            <a:ext cx="3048000" cy="2743200"/>
          </a:xfrm>
          <a:prstGeom prst="foldedCorner">
            <a:avLst/>
          </a:prstGeom>
          <a:solidFill>
            <a:srgbClr val="FFFF00"/>
          </a:solidFill>
          <a:ln>
            <a:solidFill>
              <a:srgbClr val="FFFF00"/>
            </a:solidFill>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20" dirty="0">
              <a:solidFill>
                <a:schemeClr val="tx1"/>
              </a:solidFill>
              <a:latin typeface="Comic Sans MS" pitchFamily="66" charset="0"/>
            </a:endParaRPr>
          </a:p>
          <a:p>
            <a:r>
              <a:rPr lang="en-US" sz="2400" b="1" u="sng" spc="20" dirty="0">
                <a:solidFill>
                  <a:schemeClr val="tx1"/>
                </a:solidFill>
                <a:latin typeface="Comic Sans MS" pitchFamily="66" charset="0"/>
              </a:rPr>
              <a:t>Bug</a:t>
            </a:r>
          </a:p>
          <a:p>
            <a:pPr algn="ctr">
              <a:spcBef>
                <a:spcPts val="600"/>
              </a:spcBef>
            </a:pPr>
            <a:r>
              <a:rPr lang="en-US" sz="2400" dirty="0">
                <a:solidFill>
                  <a:schemeClr val="tx1"/>
                </a:solidFill>
                <a:latin typeface="Comic Sans MS" pitchFamily="66" charset="0"/>
              </a:rPr>
              <a:t>“Scheduler role is no more permitted to edit schedules of MA-</a:t>
            </a:r>
            <a:r>
              <a:rPr lang="en-US" sz="2400" dirty="0" err="1">
                <a:solidFill>
                  <a:schemeClr val="tx1"/>
                </a:solidFill>
                <a:latin typeface="Comic Sans MS" pitchFamily="66" charset="0"/>
              </a:rPr>
              <a:t>es</a:t>
            </a:r>
            <a:r>
              <a:rPr lang="en-US" sz="2400" dirty="0">
                <a:solidFill>
                  <a:schemeClr val="tx1"/>
                </a:solidFill>
                <a:latin typeface="Comic Sans MS" pitchFamily="66" charset="0"/>
              </a:rPr>
              <a:t> within his Territory”</a:t>
            </a:r>
          </a:p>
          <a:p>
            <a:endParaRPr lang="en-US" sz="2400" b="1" u="sng" spc="20" dirty="0">
              <a:solidFill>
                <a:schemeClr val="tx1"/>
              </a:solidFill>
              <a:latin typeface="Comic Sans MS" pitchFamily="66" charset="0"/>
            </a:endParaRPr>
          </a:p>
        </p:txBody>
      </p:sp>
    </p:spTree>
    <p:extLst>
      <p:ext uri="{BB962C8B-B14F-4D97-AF65-F5344CB8AC3E}">
        <p14:creationId xmlns:p14="http://schemas.microsoft.com/office/powerpoint/2010/main" val="18169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Workflow Overview</a:t>
            </a:r>
          </a:p>
        </p:txBody>
      </p:sp>
      <p:sp>
        <p:nvSpPr>
          <p:cNvPr id="4" name="Slide Number Placeholder 3"/>
          <p:cNvSpPr>
            <a:spLocks noGrp="1"/>
          </p:cNvSpPr>
          <p:nvPr>
            <p:ph type="sldNum" sz="quarter" idx="12"/>
          </p:nvPr>
        </p:nvSpPr>
        <p:spPr/>
        <p:txBody>
          <a:bodyPr/>
          <a:lstStyle/>
          <a:p>
            <a:fld id="{1BA42861-D8A4-4792-8AC4-889613E58CB2}" type="slidenum">
              <a:rPr lang="en-US" smtClean="0"/>
              <a:pPr/>
              <a:t>26</a:t>
            </a:fld>
            <a:endParaRPr lang="en-US"/>
          </a:p>
        </p:txBody>
      </p:sp>
      <p:sp>
        <p:nvSpPr>
          <p:cNvPr id="7" name="Content Placeholder 2"/>
          <p:cNvSpPr>
            <a:spLocks noGrp="1"/>
          </p:cNvSpPr>
          <p:nvPr>
            <p:ph idx="1"/>
          </p:nvPr>
        </p:nvSpPr>
        <p:spPr>
          <a:xfrm>
            <a:off x="457200" y="1600200"/>
            <a:ext cx="7848600" cy="4830763"/>
          </a:xfrm>
        </p:spPr>
        <p:txBody>
          <a:bodyPr>
            <a:noAutofit/>
          </a:bodyPr>
          <a:lstStyle/>
          <a:p>
            <a:pPr algn="just">
              <a:lnSpc>
                <a:spcPct val="130000"/>
              </a:lnSpc>
              <a:spcBef>
                <a:spcPts val="600"/>
              </a:spcBef>
            </a:pPr>
            <a:r>
              <a:rPr lang="en-US" sz="1800" b="1" dirty="0"/>
              <a:t>What is a Workflow?</a:t>
            </a:r>
          </a:p>
          <a:p>
            <a:pPr algn="just">
              <a:lnSpc>
                <a:spcPct val="130000"/>
              </a:lnSpc>
              <a:spcBef>
                <a:spcPts val="600"/>
              </a:spcBef>
              <a:buNone/>
            </a:pPr>
            <a:r>
              <a:rPr lang="en-US" sz="1800" dirty="0"/>
              <a:t>	Workflow is the movement (or </a:t>
            </a:r>
            <a:r>
              <a:rPr lang="en-US" sz="1800" b="1" dirty="0"/>
              <a:t>Transition</a:t>
            </a:r>
            <a:r>
              <a:rPr lang="en-US" sz="1800" dirty="0"/>
              <a:t>) of an Issue through various </a:t>
            </a:r>
            <a:r>
              <a:rPr lang="en-US" sz="1800" b="1" dirty="0"/>
              <a:t>Statuses</a:t>
            </a:r>
            <a:r>
              <a:rPr lang="en-US" sz="1800" dirty="0"/>
              <a:t> during its lifecycle</a:t>
            </a:r>
          </a:p>
          <a:p>
            <a:pPr algn="just">
              <a:lnSpc>
                <a:spcPct val="130000"/>
              </a:lnSpc>
              <a:spcBef>
                <a:spcPts val="600"/>
              </a:spcBef>
              <a:buNone/>
            </a:pPr>
            <a:endParaRPr lang="en-US" sz="1800" b="1" dirty="0"/>
          </a:p>
        </p:txBody>
      </p:sp>
      <p:sp>
        <p:nvSpPr>
          <p:cNvPr id="5" name="Content Placeholder 2"/>
          <p:cNvSpPr txBox="1">
            <a:spLocks/>
          </p:cNvSpPr>
          <p:nvPr/>
        </p:nvSpPr>
        <p:spPr>
          <a:xfrm>
            <a:off x="457200" y="3352800"/>
            <a:ext cx="3124200" cy="28194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30000"/>
              </a:lnSpc>
              <a:spcBef>
                <a:spcPts val="600"/>
              </a:spcBef>
              <a:spcAft>
                <a:spcPts val="0"/>
              </a:spcAft>
              <a:buClrTx/>
              <a:buSzTx/>
              <a:buFont typeface="Wingdings" pitchFamily="2" charset="2"/>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	Possible statuses:</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Open</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In Progress</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Resolved</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Closed</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Reopened</a:t>
            </a:r>
          </a:p>
        </p:txBody>
      </p:sp>
      <p:sp>
        <p:nvSpPr>
          <p:cNvPr id="6" name="Content Placeholder 2"/>
          <p:cNvSpPr txBox="1">
            <a:spLocks/>
          </p:cNvSpPr>
          <p:nvPr/>
        </p:nvSpPr>
        <p:spPr>
          <a:xfrm>
            <a:off x="4343400" y="3352800"/>
            <a:ext cx="3505200" cy="28194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30000"/>
              </a:lnSpc>
              <a:spcBef>
                <a:spcPts val="600"/>
              </a:spcBef>
              <a:spcAft>
                <a:spcPts val="0"/>
              </a:spcAft>
              <a:buClrTx/>
              <a:buSzTx/>
              <a:buFont typeface="Wingdings" pitchFamily="2" charset="2"/>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	Possible transitions:</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Start Progress</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Stop Progress</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Resolve</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lang="en-US" dirty="0">
                <a:solidFill>
                  <a:schemeClr val="tx1">
                    <a:lumMod val="75000"/>
                    <a:lumOff val="25000"/>
                  </a:schemeClr>
                </a:solidFill>
                <a:latin typeface="Verdana" pitchFamily="34" charset="0"/>
              </a:rPr>
              <a:t>Re-open</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Resolve &amp; Close</a:t>
            </a:r>
          </a:p>
          <a:p>
            <a:pPr marL="742950" marR="0" lvl="1" indent="-285750" algn="just" defTabSz="914400" rtl="0" eaLnBrk="1" fontAlgn="auto" latinLnBrk="0" hangingPunct="1">
              <a:lnSpc>
                <a:spcPct val="130000"/>
              </a:lnSpc>
              <a:spcBef>
                <a:spcPts val="600"/>
              </a:spcBef>
              <a:spcAft>
                <a:spcPts val="0"/>
              </a:spcAft>
              <a:buClrTx/>
              <a:buSzTx/>
              <a:buFont typeface="Courier New" pitchFamily="49" charset="0"/>
              <a:buChar char="o"/>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Issues Workflow</a:t>
            </a:r>
          </a:p>
        </p:txBody>
      </p:sp>
      <p:sp>
        <p:nvSpPr>
          <p:cNvPr id="4" name="Slide Number Placeholder 3"/>
          <p:cNvSpPr>
            <a:spLocks noGrp="1"/>
          </p:cNvSpPr>
          <p:nvPr>
            <p:ph type="sldNum" sz="quarter" idx="12"/>
          </p:nvPr>
        </p:nvSpPr>
        <p:spPr/>
        <p:txBody>
          <a:bodyPr/>
          <a:lstStyle/>
          <a:p>
            <a:fld id="{1BA42861-D8A4-4792-8AC4-889613E58CB2}" type="slidenum">
              <a:rPr lang="en-US" smtClean="0"/>
              <a:pPr/>
              <a:t>27</a:t>
            </a:fld>
            <a:endParaRPr lang="en-US"/>
          </a:p>
        </p:txBody>
      </p:sp>
      <p:pic>
        <p:nvPicPr>
          <p:cNvPr id="9" name="Picture 8" descr="issues_workflow.png"/>
          <p:cNvPicPr>
            <a:picLocks noChangeAspect="1"/>
          </p:cNvPicPr>
          <p:nvPr/>
        </p:nvPicPr>
        <p:blipFill>
          <a:blip r:embed="rId3" cstate="print"/>
          <a:stretch>
            <a:fillRect/>
          </a:stretch>
        </p:blipFill>
        <p:spPr>
          <a:xfrm>
            <a:off x="609600" y="1371600"/>
            <a:ext cx="8249583" cy="5334000"/>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Issues Workflow</a:t>
            </a:r>
          </a:p>
        </p:txBody>
      </p:sp>
      <p:sp>
        <p:nvSpPr>
          <p:cNvPr id="4" name="Slide Number Placeholder 3"/>
          <p:cNvSpPr>
            <a:spLocks noGrp="1"/>
          </p:cNvSpPr>
          <p:nvPr>
            <p:ph type="sldNum" sz="quarter" idx="12"/>
          </p:nvPr>
        </p:nvSpPr>
        <p:spPr/>
        <p:txBody>
          <a:bodyPr/>
          <a:lstStyle/>
          <a:p>
            <a:fld id="{1BA42861-D8A4-4792-8AC4-889613E58CB2}" type="slidenum">
              <a:rPr lang="en-US" smtClean="0"/>
              <a:pPr/>
              <a:t>28</a:t>
            </a:fld>
            <a:endParaRPr lang="en-US"/>
          </a:p>
        </p:txBody>
      </p:sp>
      <p:pic>
        <p:nvPicPr>
          <p:cNvPr id="3" name="Picture 2"/>
          <p:cNvPicPr>
            <a:picLocks noChangeAspect="1"/>
          </p:cNvPicPr>
          <p:nvPr/>
        </p:nvPicPr>
        <p:blipFill>
          <a:blip r:embed="rId3"/>
          <a:stretch>
            <a:fillRect/>
          </a:stretch>
        </p:blipFill>
        <p:spPr>
          <a:xfrm>
            <a:off x="1409700" y="1671637"/>
            <a:ext cx="5143500" cy="4867275"/>
          </a:xfrm>
          <a:prstGeom prst="rect">
            <a:avLst/>
          </a:prstGeom>
        </p:spPr>
      </p:pic>
    </p:spTree>
    <p:extLst>
      <p:ext uri="{BB962C8B-B14F-4D97-AF65-F5344CB8AC3E}">
        <p14:creationId xmlns:p14="http://schemas.microsoft.com/office/powerpoint/2010/main" val="217877690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Issues Workflow</a:t>
            </a:r>
          </a:p>
        </p:txBody>
      </p:sp>
      <p:sp>
        <p:nvSpPr>
          <p:cNvPr id="4" name="Slide Number Placeholder 3"/>
          <p:cNvSpPr>
            <a:spLocks noGrp="1"/>
          </p:cNvSpPr>
          <p:nvPr>
            <p:ph type="sldNum" sz="quarter" idx="12"/>
          </p:nvPr>
        </p:nvSpPr>
        <p:spPr/>
        <p:txBody>
          <a:bodyPr/>
          <a:lstStyle/>
          <a:p>
            <a:fld id="{1BA42861-D8A4-4792-8AC4-889613E58CB2}" type="slidenum">
              <a:rPr lang="en-US" smtClean="0"/>
              <a:pPr/>
              <a:t>29</a:t>
            </a:fld>
            <a:endParaRPr lang="en-US"/>
          </a:p>
        </p:txBody>
      </p:sp>
      <p:pic>
        <p:nvPicPr>
          <p:cNvPr id="5" name="Picture 2" descr="Resultado de imagen para issues and workflow jira"/>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752600"/>
            <a:ext cx="7520677" cy="423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430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533400" y="1524000"/>
            <a:ext cx="8229600" cy="762000"/>
          </a:xfrm>
          <a:prstGeom prst="rect">
            <a:avLst/>
          </a:prstGeom>
        </p:spPr>
        <p:txBody>
          <a:bodyPr vert="horz" lIns="91440" tIns="45720" rIns="91440" bIns="45720" rtlCol="0">
            <a:noAutofit/>
          </a:bodyPr>
          <a:lstStyle/>
          <a:p>
            <a:pPr marL="342900" lvl="0" indent="-342900">
              <a:spcBef>
                <a:spcPct val="20000"/>
              </a:spcBef>
            </a:pPr>
            <a:r>
              <a:rPr lang="en-US" sz="2200" b="1" dirty="0">
                <a:solidFill>
                  <a:schemeClr val="tx1">
                    <a:lumMod val="75000"/>
                    <a:lumOff val="25000"/>
                  </a:schemeClr>
                </a:solidFill>
                <a:latin typeface="Verdana" pitchFamily="34" charset="0"/>
              </a:rPr>
              <a:t>	Project Management and Issue Tracking are not easy tasks</a:t>
            </a:r>
          </a:p>
        </p:txBody>
      </p:sp>
      <p:pic>
        <p:nvPicPr>
          <p:cNvPr id="4" name="Picture 5"/>
          <p:cNvPicPr>
            <a:picLocks noGrp="1" noChangeAspect="1" noChangeArrowheads="1"/>
          </p:cNvPicPr>
          <p:nvPr>
            <p:ph idx="1"/>
          </p:nvPr>
        </p:nvPicPr>
        <p:blipFill>
          <a:blip r:embed="rId3" cstate="print"/>
          <a:srcRect/>
          <a:stretch>
            <a:fillRect/>
          </a:stretch>
        </p:blipFill>
        <p:spPr bwMode="auto">
          <a:xfrm>
            <a:off x="2209800" y="2743200"/>
            <a:ext cx="4569025" cy="3124200"/>
          </a:xfrm>
          <a:prstGeom prst="rect">
            <a:avLst/>
          </a:prstGeom>
          <a:noFill/>
          <a:ln w="9525">
            <a:noFill/>
            <a:miter lim="800000"/>
            <a:headEnd/>
            <a:tailEnd/>
          </a:ln>
        </p:spPr>
      </p:pic>
      <p:sp>
        <p:nvSpPr>
          <p:cNvPr id="5" name="Content Placeholder 3"/>
          <p:cNvSpPr txBox="1">
            <a:spLocks/>
          </p:cNvSpPr>
          <p:nvPr/>
        </p:nvSpPr>
        <p:spPr>
          <a:xfrm>
            <a:off x="2590800" y="1866900"/>
            <a:ext cx="5181600" cy="685800"/>
          </a:xfrm>
          <a:prstGeom prst="rect">
            <a:avLst/>
          </a:prstGeom>
        </p:spPr>
        <p:txBody>
          <a:bodyPr vert="horz" lIns="91440" tIns="45720" rIns="91440" bIns="45720" rtlCol="0">
            <a:noAutofit/>
          </a:bodyPr>
          <a:lstStyle/>
          <a:p>
            <a:pPr marL="342900" lvl="0" indent="-342900">
              <a:spcBef>
                <a:spcPct val="20000"/>
              </a:spcBef>
            </a:pPr>
            <a:r>
              <a:rPr lang="en-US" sz="2200" b="1" dirty="0">
                <a:solidFill>
                  <a:schemeClr val="tx1">
                    <a:lumMod val="75000"/>
                    <a:lumOff val="25000"/>
                  </a:schemeClr>
                </a:solidFill>
                <a:latin typeface="Verdana" pitchFamily="34" charset="0"/>
                <a:ea typeface="Verdana" pitchFamily="34" charset="0"/>
                <a:cs typeface="Verdana" pitchFamily="34" charset="0"/>
              </a:rPr>
              <a:t>But JIRA makes them easier!</a:t>
            </a:r>
            <a:endParaRPr kumimoji="0" lang="en-US" sz="2200" b="1" i="0" u="none" strike="noStrike" kern="1200" cap="none" spc="0" normalizeH="0" baseline="0" noProof="0" dirty="0">
              <a:ln>
                <a:noFill/>
              </a:ln>
              <a:solidFill>
                <a:schemeClr val="tx1">
                  <a:lumMod val="75000"/>
                  <a:lumOff val="25000"/>
                </a:schemeClr>
              </a:solidFill>
              <a:effectLst/>
              <a:uLnTx/>
              <a:uFillTx/>
              <a:latin typeface="Verdana" pitchFamily="34" charset="0"/>
              <a:ea typeface="Verdana" pitchFamily="34" charset="0"/>
              <a:cs typeface="Verdana" pitchFamily="34" charset="0"/>
            </a:endParaRPr>
          </a:p>
        </p:txBody>
      </p:sp>
      <p:pic>
        <p:nvPicPr>
          <p:cNvPr id="11" name="Picture 10" descr="child_with_computer.jpg"/>
          <p:cNvPicPr>
            <a:picLocks noChangeAspect="1"/>
          </p:cNvPicPr>
          <p:nvPr/>
        </p:nvPicPr>
        <p:blipFill>
          <a:blip r:embed="rId4" cstate="print"/>
          <a:stretch>
            <a:fillRect/>
          </a:stretch>
        </p:blipFill>
        <p:spPr>
          <a:xfrm>
            <a:off x="6172200" y="2743200"/>
            <a:ext cx="2590800" cy="1943100"/>
          </a:xfrm>
          <a:prstGeom prst="rect">
            <a:avLst/>
          </a:prstGeom>
        </p:spPr>
      </p:pic>
      <p:pic>
        <p:nvPicPr>
          <p:cNvPr id="16" name="Picture 15" descr="6817993-happy-child-with-a-loptop-in-hands.jpg"/>
          <p:cNvPicPr>
            <a:picLocks noChangeAspect="1"/>
          </p:cNvPicPr>
          <p:nvPr/>
        </p:nvPicPr>
        <p:blipFill>
          <a:blip r:embed="rId5" cstate="print"/>
          <a:stretch>
            <a:fillRect/>
          </a:stretch>
        </p:blipFill>
        <p:spPr>
          <a:xfrm>
            <a:off x="1066800" y="3200400"/>
            <a:ext cx="1178832" cy="1752600"/>
          </a:xfrm>
          <a:prstGeom prst="rect">
            <a:avLst/>
          </a:prstGeom>
        </p:spPr>
      </p:pic>
      <p:pic>
        <p:nvPicPr>
          <p:cNvPr id="17" name="Picture 16" descr="happy_child_computer.jpg"/>
          <p:cNvPicPr>
            <a:picLocks noChangeAspect="1"/>
          </p:cNvPicPr>
          <p:nvPr/>
        </p:nvPicPr>
        <p:blipFill>
          <a:blip r:embed="rId6" cstate="print"/>
          <a:stretch>
            <a:fillRect/>
          </a:stretch>
        </p:blipFill>
        <p:spPr>
          <a:xfrm>
            <a:off x="2895600" y="4419600"/>
            <a:ext cx="2870200" cy="2066544"/>
          </a:xfrm>
          <a:prstGeom prst="rect">
            <a:avLst/>
          </a:prstGeom>
        </p:spPr>
      </p:pic>
      <p:pic>
        <p:nvPicPr>
          <p:cNvPr id="18" name="Picture 17" descr="business-child-kid-computer-intern.jpg"/>
          <p:cNvPicPr>
            <a:picLocks noChangeAspect="1"/>
          </p:cNvPicPr>
          <p:nvPr/>
        </p:nvPicPr>
        <p:blipFill>
          <a:blip r:embed="rId7" cstate="print"/>
          <a:stretch>
            <a:fillRect/>
          </a:stretch>
        </p:blipFill>
        <p:spPr>
          <a:xfrm>
            <a:off x="3581400" y="2438400"/>
            <a:ext cx="1828800" cy="1371600"/>
          </a:xfrm>
          <a:prstGeom prst="rect">
            <a:avLst/>
          </a:prstGeom>
        </p:spPr>
      </p:pic>
      <p:sp>
        <p:nvSpPr>
          <p:cNvPr id="13" name="Title 2"/>
          <p:cNvSpPr txBox="1">
            <a:spLocks/>
          </p:cNvSpPr>
          <p:nvPr/>
        </p:nvSpPr>
        <p:spPr>
          <a:xfrm>
            <a:off x="548640" y="152400"/>
            <a:ext cx="84582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1"/>
                </a:solidFill>
                <a:effectLst/>
                <a:uLnTx/>
                <a:uFillTx/>
                <a:latin typeface="Verdana" pitchFamily="34" charset="0"/>
                <a:ea typeface="+mj-ea"/>
                <a:cs typeface="+mj-cs"/>
              </a:rPr>
              <a:t>Meet JIRA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hidden"/>
                                      </p:to>
                                    </p:set>
                                  </p:childTnLst>
                                </p:cTn>
                              </p:par>
                              <p:par>
                                <p:cTn id="16" presetID="53"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Effect transition="in" filter="fade">
                                      <p:cBhvr>
                                        <p:cTn id="20" dur="1000"/>
                                        <p:tgtEl>
                                          <p:spTgt spid="5"/>
                                        </p:tgtEl>
                                      </p:cBhvr>
                                    </p:animEffec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par>
                                <p:cTn id="27" presetID="9"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1000"/>
                                        <p:tgtEl>
                                          <p:spTgt spid="17"/>
                                        </p:tgtEl>
                                      </p:cBhvr>
                                    </p:animEffect>
                                  </p:childTnLst>
                                </p:cTn>
                              </p:par>
                              <p:par>
                                <p:cTn id="30" presetID="9"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1000"/>
                                        <p:tgtEl>
                                          <p:spTgt spid="16"/>
                                        </p:tgtEl>
                                      </p:cBhvr>
                                    </p:animEffect>
                                  </p:childTnLst>
                                </p:cTn>
                              </p:par>
                              <p:par>
                                <p:cTn id="33" presetID="9"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allAtOnce"/>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Type: Improvement </a:t>
            </a:r>
          </a:p>
        </p:txBody>
      </p:sp>
      <p:sp>
        <p:nvSpPr>
          <p:cNvPr id="3" name="Content Placeholder 2"/>
          <p:cNvSpPr>
            <a:spLocks noGrp="1"/>
          </p:cNvSpPr>
          <p:nvPr>
            <p:ph idx="1"/>
          </p:nvPr>
        </p:nvSpPr>
        <p:spPr/>
        <p:txBody>
          <a:bodyPr/>
          <a:lstStyle/>
          <a:p>
            <a:r>
              <a:rPr lang="en-US" sz="2000" b="1" dirty="0"/>
              <a:t>Usage</a:t>
            </a:r>
          </a:p>
          <a:p>
            <a:pPr lvl="1"/>
            <a:r>
              <a:rPr lang="en-US" dirty="0"/>
              <a:t>Communicates any change to </a:t>
            </a:r>
          </a:p>
          <a:p>
            <a:pPr lvl="2"/>
            <a:r>
              <a:rPr lang="en-US" dirty="0"/>
              <a:t>product </a:t>
            </a:r>
          </a:p>
          <a:p>
            <a:pPr lvl="2"/>
            <a:r>
              <a:rPr lang="en-US" dirty="0"/>
              <a:t>product development processes </a:t>
            </a:r>
          </a:p>
          <a:p>
            <a:pPr lvl="2"/>
            <a:r>
              <a:rPr lang="en-US" dirty="0"/>
              <a:t>environment configuration</a:t>
            </a:r>
          </a:p>
          <a:p>
            <a:pPr lvl="2"/>
            <a:r>
              <a:rPr lang="en-US" dirty="0"/>
              <a:t>project documentation, etc </a:t>
            </a:r>
          </a:p>
          <a:p>
            <a:pPr lvl="2"/>
            <a:endParaRPr lang="en-US" dirty="0"/>
          </a:p>
          <a:p>
            <a:r>
              <a:rPr lang="en-US" sz="2000" b="1" dirty="0"/>
              <a:t>Specifics</a:t>
            </a:r>
            <a:r>
              <a:rPr lang="en-US" sz="2000" dirty="0"/>
              <a:t> </a:t>
            </a:r>
          </a:p>
          <a:p>
            <a:pPr lvl="1"/>
            <a:r>
              <a:rPr lang="en-US" dirty="0"/>
              <a:t>Usually is either transformed into Story/Epic or closed after analysis</a:t>
            </a:r>
          </a:p>
          <a:p>
            <a:endParaRPr lang="en-US" dirty="0"/>
          </a:p>
        </p:txBody>
      </p:sp>
      <p:sp>
        <p:nvSpPr>
          <p:cNvPr id="5" name="Folded Corner 4"/>
          <p:cNvSpPr/>
          <p:nvPr/>
        </p:nvSpPr>
        <p:spPr>
          <a:xfrm>
            <a:off x="5541466" y="1606246"/>
            <a:ext cx="3144786" cy="2832401"/>
          </a:xfrm>
          <a:prstGeom prst="foldedCorner">
            <a:avLst/>
          </a:prstGeom>
          <a:solidFill>
            <a:srgbClr val="FFFF00"/>
          </a:solidFill>
          <a:ln>
            <a:solidFill>
              <a:srgbClr val="FFFF00"/>
            </a:solidFill>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20" dirty="0">
              <a:solidFill>
                <a:schemeClr val="tx1"/>
              </a:solidFill>
              <a:latin typeface="Comic Sans MS" pitchFamily="66" charset="0"/>
            </a:endParaRPr>
          </a:p>
          <a:p>
            <a:r>
              <a:rPr lang="en-US" sz="2400" b="1" u="sng" spc="20" dirty="0">
                <a:solidFill>
                  <a:schemeClr val="tx1"/>
                </a:solidFill>
                <a:latin typeface="Comic Sans MS" pitchFamily="66" charset="0"/>
              </a:rPr>
              <a:t>Improvement</a:t>
            </a:r>
          </a:p>
          <a:p>
            <a:pPr>
              <a:spcBef>
                <a:spcPts val="1200"/>
              </a:spcBef>
            </a:pPr>
            <a:r>
              <a:rPr lang="en-US" sz="2400" dirty="0">
                <a:solidFill>
                  <a:schemeClr val="tx1"/>
                </a:solidFill>
                <a:latin typeface="Comic Sans MS" pitchFamily="66" charset="0"/>
              </a:rPr>
              <a:t>“Need to document application configuration &amp; install processes so that it takes less time for newbie ”</a:t>
            </a:r>
            <a:endParaRPr lang="en-US" sz="2400" b="1" u="sng" spc="20" dirty="0">
              <a:solidFill>
                <a:schemeClr val="tx1"/>
              </a:solidFill>
              <a:latin typeface="Comic Sans MS"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Type: New Feature</a:t>
            </a:r>
          </a:p>
        </p:txBody>
      </p:sp>
      <p:sp>
        <p:nvSpPr>
          <p:cNvPr id="3" name="Content Placeholder 2"/>
          <p:cNvSpPr>
            <a:spLocks noGrp="1"/>
          </p:cNvSpPr>
          <p:nvPr>
            <p:ph idx="1"/>
          </p:nvPr>
        </p:nvSpPr>
        <p:spPr/>
        <p:txBody>
          <a:bodyPr/>
          <a:lstStyle/>
          <a:p>
            <a:pPr algn="just"/>
            <a:r>
              <a:rPr lang="en-US" sz="2000" b="1" dirty="0"/>
              <a:t>Usage</a:t>
            </a:r>
          </a:p>
          <a:p>
            <a:pPr lvl="1" algn="just"/>
            <a:r>
              <a:rPr lang="en-US" dirty="0"/>
              <a:t>Comparing to the Improvement (which is an enhancement to an existing feature), it’s a completely new feature to the product. </a:t>
            </a:r>
          </a:p>
          <a:p>
            <a:pPr lvl="2" algn="just"/>
            <a:endParaRPr lang="en-US" dirty="0"/>
          </a:p>
          <a:p>
            <a:pPr algn="just"/>
            <a:r>
              <a:rPr lang="en-US" sz="2000" b="1" dirty="0"/>
              <a:t>Specifics</a:t>
            </a:r>
            <a:endParaRPr lang="en-US" sz="2000" dirty="0"/>
          </a:p>
          <a:p>
            <a:pPr lvl="1" algn="just"/>
            <a:r>
              <a:rPr lang="en-US" dirty="0"/>
              <a:t>Usually is either transformed into Story/Epic for further work </a:t>
            </a:r>
          </a:p>
          <a:p>
            <a:pPr algn="just"/>
            <a:endParaRPr lang="en-US" dirty="0"/>
          </a:p>
        </p:txBody>
      </p:sp>
      <p:sp>
        <p:nvSpPr>
          <p:cNvPr id="6" name="Folded Corner 5"/>
          <p:cNvSpPr/>
          <p:nvPr/>
        </p:nvSpPr>
        <p:spPr>
          <a:xfrm>
            <a:off x="2108933" y="4419600"/>
            <a:ext cx="4835745" cy="2058128"/>
          </a:xfrm>
          <a:prstGeom prst="foldedCorner">
            <a:avLst/>
          </a:prstGeom>
          <a:solidFill>
            <a:srgbClr val="FFFF00"/>
          </a:solidFill>
          <a:ln>
            <a:solidFill>
              <a:srgbClr val="FFFF00"/>
            </a:solidFill>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20" dirty="0">
              <a:solidFill>
                <a:schemeClr val="tx1"/>
              </a:solidFill>
              <a:latin typeface="Comic Sans MS" pitchFamily="66" charset="0"/>
            </a:endParaRPr>
          </a:p>
          <a:p>
            <a:r>
              <a:rPr lang="en-US" sz="2400" b="1" u="sng" spc="20" dirty="0">
                <a:solidFill>
                  <a:schemeClr val="tx1"/>
                </a:solidFill>
                <a:latin typeface="Comic Sans MS" pitchFamily="66" charset="0"/>
              </a:rPr>
              <a:t>Feature</a:t>
            </a:r>
          </a:p>
          <a:p>
            <a:pPr>
              <a:spcBef>
                <a:spcPts val="1200"/>
              </a:spcBef>
            </a:pPr>
            <a:r>
              <a:rPr lang="en-US" sz="2400" dirty="0">
                <a:solidFill>
                  <a:schemeClr val="tx1"/>
                </a:solidFill>
                <a:latin typeface="Comic Sans MS" pitchFamily="66" charset="0"/>
              </a:rPr>
              <a:t>“Great to have implemented one more role similar to Medical Assistance, but with restricted responsibilities”</a:t>
            </a:r>
            <a:endParaRPr lang="en-US" sz="2400" b="1" u="sng" spc="20" dirty="0">
              <a:solidFill>
                <a:schemeClr val="tx1"/>
              </a:solidFill>
              <a:latin typeface="Comic Sans MS"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Type: Risk</a:t>
            </a:r>
          </a:p>
        </p:txBody>
      </p:sp>
      <p:sp>
        <p:nvSpPr>
          <p:cNvPr id="4"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1"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Usage</a:t>
            </a:r>
          </a:p>
          <a:p>
            <a:pPr marL="742950" lvl="1" indent="-285750">
              <a:lnSpc>
                <a:spcPct val="110000"/>
              </a:lnSpc>
              <a:spcBef>
                <a:spcPct val="20000"/>
              </a:spcBef>
              <a:buFont typeface="Arial" pitchFamily="34" charset="0"/>
              <a:buChar char="–"/>
            </a:pPr>
            <a:r>
              <a:rPr lang="en-US" sz="1900" dirty="0">
                <a:solidFill>
                  <a:schemeClr val="tx1">
                    <a:lumMod val="75000"/>
                    <a:lumOff val="25000"/>
                  </a:schemeClr>
                </a:solidFill>
                <a:latin typeface="Verdana" pitchFamily="34" charset="0"/>
              </a:rPr>
              <a:t>Concerns potential</a:t>
            </a:r>
            <a:r>
              <a:rPr lang="en-US" sz="1900" dirty="0"/>
              <a:t> </a:t>
            </a:r>
            <a:r>
              <a:rPr lang="en-US" sz="1900" dirty="0">
                <a:solidFill>
                  <a:schemeClr val="tx1">
                    <a:lumMod val="75000"/>
                    <a:lumOff val="25000"/>
                  </a:schemeClr>
                </a:solidFill>
                <a:latin typeface="Verdana" pitchFamily="34" charset="0"/>
              </a:rPr>
              <a:t>events of chosen activities/actions (</a:t>
            </a:r>
            <a:r>
              <a:rPr lang="en-US" sz="1900" i="1" dirty="0">
                <a:solidFill>
                  <a:schemeClr val="tx1">
                    <a:lumMod val="75000"/>
                    <a:lumOff val="25000"/>
                  </a:schemeClr>
                </a:solidFill>
                <a:latin typeface="Verdana" pitchFamily="34" charset="0"/>
              </a:rPr>
              <a:t>including inactivity too</a:t>
            </a:r>
            <a:r>
              <a:rPr lang="en-US" sz="1900" dirty="0">
                <a:solidFill>
                  <a:schemeClr val="tx1">
                    <a:lumMod val="75000"/>
                    <a:lumOff val="25000"/>
                  </a:schemeClr>
                </a:solidFill>
                <a:latin typeface="Verdana" pitchFamily="34" charset="0"/>
              </a:rPr>
              <a:t>), that can be avoided or mitigated, rather than current ones that must be immediately addressed (</a:t>
            </a:r>
            <a:r>
              <a:rPr lang="en-US" sz="1900" i="1" dirty="0">
                <a:solidFill>
                  <a:schemeClr val="tx1">
                    <a:lumMod val="75000"/>
                    <a:lumOff val="25000"/>
                  </a:schemeClr>
                </a:solidFill>
                <a:latin typeface="Verdana" pitchFamily="34" charset="0"/>
              </a:rPr>
              <a:t>issues</a:t>
            </a:r>
            <a:r>
              <a:rPr lang="en-US" sz="1900" dirty="0">
                <a:solidFill>
                  <a:schemeClr val="tx1">
                    <a:lumMod val="75000"/>
                    <a:lumOff val="25000"/>
                  </a:schemeClr>
                </a:solidFill>
                <a:latin typeface="Verdana" pitchFamily="34" charset="0"/>
              </a:rPr>
              <a:t>)</a:t>
            </a:r>
          </a:p>
          <a:p>
            <a:pPr marL="742950" lvl="1" indent="-285750">
              <a:lnSpc>
                <a:spcPct val="110000"/>
              </a:lnSpc>
              <a:spcBef>
                <a:spcPct val="20000"/>
              </a:spcBef>
              <a:buFont typeface="Arial" pitchFamily="34" charset="0"/>
              <a:buChar char="–"/>
            </a:pPr>
            <a:r>
              <a:rPr lang="en-US" sz="1900" dirty="0">
                <a:solidFill>
                  <a:schemeClr val="tx1">
                    <a:lumMod val="75000"/>
                    <a:lumOff val="25000"/>
                  </a:schemeClr>
                </a:solidFill>
                <a:latin typeface="Verdana" pitchFamily="34" charset="0"/>
              </a:rPr>
              <a:t>Technically, events might be either </a:t>
            </a:r>
            <a:r>
              <a:rPr lang="en-US" sz="1900" i="1" dirty="0">
                <a:solidFill>
                  <a:schemeClr val="tx1">
                    <a:lumMod val="75000"/>
                    <a:lumOff val="25000"/>
                  </a:schemeClr>
                </a:solidFill>
                <a:latin typeface="Verdana" pitchFamily="34" charset="0"/>
              </a:rPr>
              <a:t>Positive</a:t>
            </a:r>
            <a:r>
              <a:rPr lang="en-US" sz="1900" dirty="0">
                <a:solidFill>
                  <a:schemeClr val="tx1">
                    <a:lumMod val="75000"/>
                    <a:lumOff val="25000"/>
                  </a:schemeClr>
                </a:solidFill>
                <a:latin typeface="Verdana" pitchFamily="34" charset="0"/>
              </a:rPr>
              <a:t> or </a:t>
            </a:r>
            <a:r>
              <a:rPr lang="en-US" sz="1900" i="1" dirty="0">
                <a:solidFill>
                  <a:schemeClr val="tx1">
                    <a:lumMod val="75000"/>
                    <a:lumOff val="25000"/>
                  </a:schemeClr>
                </a:solidFill>
                <a:latin typeface="Verdana" pitchFamily="34" charset="0"/>
              </a:rPr>
              <a:t>Negative</a:t>
            </a:r>
            <a:r>
              <a:rPr lang="en-US" sz="1900" dirty="0">
                <a:solidFill>
                  <a:schemeClr val="tx1">
                    <a:lumMod val="75000"/>
                    <a:lumOff val="25000"/>
                  </a:schemeClr>
                </a:solidFill>
                <a:latin typeface="Verdana" pitchFamily="34" charset="0"/>
              </a:rPr>
              <a:t> </a:t>
            </a:r>
          </a:p>
          <a:p>
            <a:pPr marL="1143000" marR="0" lvl="2" indent="-228600" algn="l"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1"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Specifics</a:t>
            </a:r>
            <a:endParaRPr lang="en-US" sz="2000" dirty="0">
              <a:solidFill>
                <a:schemeClr val="tx1">
                  <a:lumMod val="75000"/>
                  <a:lumOff val="25000"/>
                </a:schemeClr>
              </a:solidFill>
              <a:latin typeface="Verdana" pitchFamily="34" charset="0"/>
            </a:endParaRPr>
          </a:p>
          <a:p>
            <a:pPr marL="742950" lvl="1" indent="-285750">
              <a:lnSpc>
                <a:spcPct val="110000"/>
              </a:lnSpc>
              <a:spcBef>
                <a:spcPct val="20000"/>
              </a:spcBef>
              <a:buFont typeface="Arial" pitchFamily="34" charset="0"/>
              <a:buChar char="–"/>
            </a:pPr>
            <a:r>
              <a:rPr lang="en-US" sz="1900" dirty="0">
                <a:solidFill>
                  <a:schemeClr val="tx1">
                    <a:lumMod val="75000"/>
                    <a:lumOff val="25000"/>
                  </a:schemeClr>
                </a:solidFill>
                <a:latin typeface="Verdana" pitchFamily="34" charset="0"/>
              </a:rPr>
              <a:t>General usage tends to focus only on potential harm that may arise from a future event</a:t>
            </a:r>
          </a:p>
          <a:p>
            <a:pPr marL="742950" lvl="1" indent="-285750">
              <a:lnSpc>
                <a:spcPct val="110000"/>
              </a:lnSpc>
              <a:spcBef>
                <a:spcPct val="20000"/>
              </a:spcBef>
              <a:buFont typeface="Arial" pitchFamily="34" charset="0"/>
              <a:buChar char="–"/>
            </a:pPr>
            <a:r>
              <a:rPr lang="en-US" sz="1900" dirty="0">
                <a:solidFill>
                  <a:schemeClr val="tx1">
                    <a:lumMod val="75000"/>
                    <a:lumOff val="25000"/>
                  </a:schemeClr>
                </a:solidFill>
                <a:latin typeface="Verdana" pitchFamily="34" charset="0"/>
              </a:rPr>
              <a:t>Risk workflow is configured to meet risk management process requirements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400"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endParaRPr>
          </a:p>
        </p:txBody>
      </p:sp>
      <p:sp>
        <p:nvSpPr>
          <p:cNvPr id="6" name="Folded Corner 5"/>
          <p:cNvSpPr/>
          <p:nvPr/>
        </p:nvSpPr>
        <p:spPr>
          <a:xfrm>
            <a:off x="499682" y="5671318"/>
            <a:ext cx="8144635" cy="1034282"/>
          </a:xfrm>
          <a:prstGeom prst="foldedCorner">
            <a:avLst/>
          </a:prstGeom>
          <a:solidFill>
            <a:srgbClr val="FFFF00"/>
          </a:solidFill>
          <a:ln>
            <a:solidFill>
              <a:srgbClr val="FFFF00"/>
            </a:solidFill>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20" dirty="0">
              <a:solidFill>
                <a:schemeClr val="tx1"/>
              </a:solidFill>
              <a:latin typeface="Comic Sans MS" pitchFamily="66" charset="0"/>
            </a:endParaRPr>
          </a:p>
          <a:p>
            <a:r>
              <a:rPr lang="en-US" sz="2400" b="1" u="sng" spc="20" dirty="0">
                <a:solidFill>
                  <a:schemeClr val="tx1"/>
                </a:solidFill>
                <a:latin typeface="Comic Sans MS" pitchFamily="66" charset="0"/>
              </a:rPr>
              <a:t>Risk</a:t>
            </a:r>
          </a:p>
          <a:p>
            <a:pPr algn="ctr">
              <a:spcBef>
                <a:spcPts val="1200"/>
              </a:spcBef>
            </a:pPr>
            <a:r>
              <a:rPr lang="en-US" sz="2400" dirty="0">
                <a:solidFill>
                  <a:schemeClr val="tx1"/>
                </a:solidFill>
                <a:latin typeface="Comic Sans MS" pitchFamily="66" charset="0"/>
              </a:rPr>
              <a:t>“Product scalability metrics do not represent the production load”</a:t>
            </a:r>
          </a:p>
          <a:p>
            <a:endParaRPr lang="en-US" sz="2400" b="1" u="sng" spc="20" dirty="0">
              <a:solidFill>
                <a:schemeClr val="tx1"/>
              </a:solidFill>
              <a:latin typeface="Comic Sans MS" pitchFamily="66" charset="0"/>
            </a:endParaRPr>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Bug Issue Type: Creation</a:t>
            </a:r>
          </a:p>
        </p:txBody>
      </p:sp>
      <p:sp>
        <p:nvSpPr>
          <p:cNvPr id="4" name="Slide Number Placeholder 3"/>
          <p:cNvSpPr>
            <a:spLocks noGrp="1"/>
          </p:cNvSpPr>
          <p:nvPr>
            <p:ph type="sldNum" sz="quarter" idx="12"/>
          </p:nvPr>
        </p:nvSpPr>
        <p:spPr/>
        <p:txBody>
          <a:bodyPr/>
          <a:lstStyle/>
          <a:p>
            <a:fld id="{1BA42861-D8A4-4792-8AC4-889613E58CB2}" type="slidenum">
              <a:rPr lang="en-US" smtClean="0"/>
              <a:pPr/>
              <a:t>33</a:t>
            </a:fld>
            <a:endParaRPr lang="en-US"/>
          </a:p>
        </p:txBody>
      </p:sp>
      <p:pic>
        <p:nvPicPr>
          <p:cNvPr id="2051" name="Picture 3"/>
          <p:cNvPicPr>
            <a:picLocks noChangeAspect="1" noChangeArrowheads="1"/>
          </p:cNvPicPr>
          <p:nvPr/>
        </p:nvPicPr>
        <p:blipFill>
          <a:blip r:embed="rId3" cstate="print"/>
          <a:srcRect/>
          <a:stretch>
            <a:fillRect/>
          </a:stretch>
        </p:blipFill>
        <p:spPr bwMode="auto">
          <a:xfrm>
            <a:off x="4572000" y="1524000"/>
            <a:ext cx="4238625" cy="4467225"/>
          </a:xfrm>
          <a:prstGeom prst="rect">
            <a:avLst/>
          </a:prstGeom>
          <a:noFill/>
          <a:ln w="9525">
            <a:noFill/>
            <a:miter lim="800000"/>
            <a:headEnd/>
            <a:tailEnd/>
          </a:ln>
        </p:spPr>
      </p:pic>
      <p:sp>
        <p:nvSpPr>
          <p:cNvPr id="9" name="Content Placeholder 2"/>
          <p:cNvSpPr>
            <a:spLocks noGrp="1"/>
          </p:cNvSpPr>
          <p:nvPr>
            <p:ph idx="1"/>
          </p:nvPr>
        </p:nvSpPr>
        <p:spPr>
          <a:xfrm>
            <a:off x="762000" y="3200400"/>
            <a:ext cx="4343400" cy="914400"/>
          </a:xfrm>
        </p:spPr>
        <p:txBody>
          <a:bodyPr>
            <a:noAutofit/>
          </a:bodyPr>
          <a:lstStyle/>
          <a:p>
            <a:pPr algn="just">
              <a:lnSpc>
                <a:spcPct val="130000"/>
              </a:lnSpc>
              <a:spcBef>
                <a:spcPts val="600"/>
              </a:spcBef>
            </a:pPr>
            <a:r>
              <a:rPr lang="en-US" sz="1800" b="1" dirty="0"/>
              <a:t>To create a new issue select</a:t>
            </a:r>
          </a:p>
          <a:p>
            <a:pPr algn="just">
              <a:lnSpc>
                <a:spcPct val="130000"/>
              </a:lnSpc>
              <a:spcBef>
                <a:spcPts val="600"/>
              </a:spcBef>
              <a:buNone/>
            </a:pPr>
            <a:r>
              <a:rPr lang="en-US" sz="1800" b="1" dirty="0"/>
              <a:t>	“Issues &gt; Create Issue”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Bug Issue Type: Creation</a:t>
            </a:r>
          </a:p>
        </p:txBody>
      </p:sp>
      <p:sp>
        <p:nvSpPr>
          <p:cNvPr id="4" name="Slide Number Placeholder 3"/>
          <p:cNvSpPr>
            <a:spLocks noGrp="1"/>
          </p:cNvSpPr>
          <p:nvPr>
            <p:ph type="sldNum" sz="quarter" idx="12"/>
          </p:nvPr>
        </p:nvSpPr>
        <p:spPr/>
        <p:txBody>
          <a:bodyPr/>
          <a:lstStyle/>
          <a:p>
            <a:fld id="{1BA42861-D8A4-4792-8AC4-889613E58CB2}" type="slidenum">
              <a:rPr lang="en-US" smtClean="0"/>
              <a:pPr/>
              <a:t>34</a:t>
            </a:fld>
            <a:endParaRPr lang="en-US"/>
          </a:p>
        </p:txBody>
      </p:sp>
      <p:sp>
        <p:nvSpPr>
          <p:cNvPr id="7" name="Content Placeholder 2"/>
          <p:cNvSpPr>
            <a:spLocks noGrp="1"/>
          </p:cNvSpPr>
          <p:nvPr>
            <p:ph idx="1"/>
          </p:nvPr>
        </p:nvSpPr>
        <p:spPr>
          <a:xfrm>
            <a:off x="457200" y="1600200"/>
            <a:ext cx="7848600" cy="4830763"/>
          </a:xfrm>
        </p:spPr>
        <p:txBody>
          <a:bodyPr>
            <a:noAutofit/>
          </a:bodyPr>
          <a:lstStyle/>
          <a:p>
            <a:pPr algn="just">
              <a:lnSpc>
                <a:spcPct val="130000"/>
              </a:lnSpc>
              <a:spcBef>
                <a:spcPts val="600"/>
              </a:spcBef>
            </a:pPr>
            <a:r>
              <a:rPr lang="en-US" sz="1800" b="1" dirty="0"/>
              <a:t>Project</a:t>
            </a:r>
            <a:r>
              <a:rPr lang="en-US" sz="1800" dirty="0"/>
              <a:t> – the 'parent' project to which the issue belongs</a:t>
            </a:r>
          </a:p>
          <a:p>
            <a:pPr algn="just">
              <a:lnSpc>
                <a:spcPct val="130000"/>
              </a:lnSpc>
              <a:spcBef>
                <a:spcPts val="600"/>
              </a:spcBef>
            </a:pPr>
            <a:r>
              <a:rPr lang="en-US" sz="1800" b="1" dirty="0"/>
              <a:t>Issue Type</a:t>
            </a:r>
            <a:r>
              <a:rPr lang="en-US" sz="1800" dirty="0"/>
              <a:t> – selected issue type (e.g.: Story, Bug, Task, etc)</a:t>
            </a:r>
          </a:p>
          <a:p>
            <a:pPr algn="just">
              <a:lnSpc>
                <a:spcPct val="130000"/>
              </a:lnSpc>
              <a:spcBef>
                <a:spcPts val="600"/>
              </a:spcBef>
            </a:pPr>
            <a:endParaRPr lang="en-US" sz="1800" b="1" dirty="0"/>
          </a:p>
          <a:p>
            <a:pPr algn="just">
              <a:lnSpc>
                <a:spcPct val="130000"/>
              </a:lnSpc>
              <a:spcBef>
                <a:spcPts val="600"/>
              </a:spcBef>
              <a:buNone/>
            </a:pPr>
            <a:endParaRPr lang="en-US" sz="1800" b="1" dirty="0"/>
          </a:p>
        </p:txBody>
      </p:sp>
      <p:pic>
        <p:nvPicPr>
          <p:cNvPr id="3" name="Picture 2"/>
          <p:cNvPicPr>
            <a:picLocks noChangeAspect="1" noChangeArrowheads="1"/>
          </p:cNvPicPr>
          <p:nvPr/>
        </p:nvPicPr>
        <p:blipFill>
          <a:blip r:embed="rId3" cstate="print"/>
          <a:srcRect/>
          <a:stretch>
            <a:fillRect/>
          </a:stretch>
        </p:blipFill>
        <p:spPr bwMode="auto">
          <a:xfrm>
            <a:off x="1752600" y="2895600"/>
            <a:ext cx="5543550" cy="310515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Bug Issue Type: Creation</a:t>
            </a:r>
          </a:p>
        </p:txBody>
      </p:sp>
      <p:sp>
        <p:nvSpPr>
          <p:cNvPr id="4" name="Slide Number Placeholder 3"/>
          <p:cNvSpPr>
            <a:spLocks noGrp="1"/>
          </p:cNvSpPr>
          <p:nvPr>
            <p:ph type="sldNum" sz="quarter" idx="12"/>
          </p:nvPr>
        </p:nvSpPr>
        <p:spPr/>
        <p:txBody>
          <a:bodyPr/>
          <a:lstStyle/>
          <a:p>
            <a:fld id="{1BA42861-D8A4-4792-8AC4-889613E58CB2}" type="slidenum">
              <a:rPr lang="en-US" smtClean="0"/>
              <a:pPr/>
              <a:t>35</a:t>
            </a:fld>
            <a:endParaRPr lang="en-US"/>
          </a:p>
        </p:txBody>
      </p:sp>
      <p:pic>
        <p:nvPicPr>
          <p:cNvPr id="8" name="Picture 7" descr="bug_fields.png"/>
          <p:cNvPicPr>
            <a:picLocks noChangeAspect="1"/>
          </p:cNvPicPr>
          <p:nvPr/>
        </p:nvPicPr>
        <p:blipFill>
          <a:blip r:embed="rId3" cstate="print"/>
          <a:stretch>
            <a:fillRect/>
          </a:stretch>
        </p:blipFill>
        <p:spPr>
          <a:xfrm>
            <a:off x="3962400" y="1371600"/>
            <a:ext cx="5038912" cy="5410200"/>
          </a:xfrm>
          <a:prstGeom prst="rect">
            <a:avLst/>
          </a:prstGeom>
        </p:spPr>
      </p:pic>
      <p:graphicFrame>
        <p:nvGraphicFramePr>
          <p:cNvPr id="9" name="Object 8"/>
          <p:cNvGraphicFramePr>
            <a:graphicFrameLocks noChangeAspect="1"/>
          </p:cNvGraphicFramePr>
          <p:nvPr/>
        </p:nvGraphicFramePr>
        <p:xfrm>
          <a:off x="1600200" y="3429000"/>
          <a:ext cx="1371600" cy="1157287"/>
        </p:xfrm>
        <a:graphic>
          <a:graphicData uri="http://schemas.openxmlformats.org/presentationml/2006/ole">
            <mc:AlternateContent xmlns:mc="http://schemas.openxmlformats.org/markup-compatibility/2006">
              <mc:Choice xmlns:v="urn:schemas-microsoft-com:vml" Requires="v">
                <p:oleObj name="Bitmap Image" showAsIcon="1" r:id="rId4" imgW="914400" imgH="771480" progId="Paint.Picture">
                  <p:embed/>
                </p:oleObj>
              </mc:Choice>
              <mc:Fallback>
                <p:oleObj name="Bitmap Image" showAsIcon="1" r:id="rId4" imgW="914400" imgH="771480" progId="Paint.Picture">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429000"/>
                        <a:ext cx="1371600" cy="115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Bug Issue Type: Fields</a:t>
            </a:r>
          </a:p>
        </p:txBody>
      </p:sp>
      <p:sp>
        <p:nvSpPr>
          <p:cNvPr id="4" name="Slide Number Placeholder 3"/>
          <p:cNvSpPr>
            <a:spLocks noGrp="1"/>
          </p:cNvSpPr>
          <p:nvPr>
            <p:ph type="sldNum" sz="quarter" idx="12"/>
          </p:nvPr>
        </p:nvSpPr>
        <p:spPr/>
        <p:txBody>
          <a:bodyPr/>
          <a:lstStyle/>
          <a:p>
            <a:fld id="{1BA42861-D8A4-4792-8AC4-889613E58CB2}" type="slidenum">
              <a:rPr lang="en-US" smtClean="0"/>
              <a:pPr/>
              <a:t>36</a:t>
            </a:fld>
            <a:endParaRPr lang="en-US"/>
          </a:p>
        </p:txBody>
      </p:sp>
      <p:sp>
        <p:nvSpPr>
          <p:cNvPr id="7" name="Content Placeholder 2"/>
          <p:cNvSpPr>
            <a:spLocks noGrp="1"/>
          </p:cNvSpPr>
          <p:nvPr>
            <p:ph idx="1"/>
          </p:nvPr>
        </p:nvSpPr>
        <p:spPr>
          <a:xfrm>
            <a:off x="457200" y="1600200"/>
            <a:ext cx="8382000" cy="4830763"/>
          </a:xfrm>
        </p:spPr>
        <p:txBody>
          <a:bodyPr>
            <a:noAutofit/>
          </a:bodyPr>
          <a:lstStyle/>
          <a:p>
            <a:pPr algn="just">
              <a:lnSpc>
                <a:spcPct val="130000"/>
              </a:lnSpc>
              <a:spcBef>
                <a:spcPts val="600"/>
              </a:spcBef>
            </a:pPr>
            <a:r>
              <a:rPr lang="en-US" sz="1800" b="1" dirty="0"/>
              <a:t>Summary</a:t>
            </a:r>
            <a:r>
              <a:rPr lang="en-US" sz="1800" dirty="0"/>
              <a:t> – a brief one-line summary of the issue</a:t>
            </a:r>
          </a:p>
          <a:p>
            <a:pPr algn="just">
              <a:lnSpc>
                <a:spcPct val="130000"/>
              </a:lnSpc>
              <a:spcBef>
                <a:spcPts val="600"/>
              </a:spcBef>
              <a:buNone/>
            </a:pPr>
            <a:r>
              <a:rPr lang="en-US" sz="1600" i="1" dirty="0"/>
              <a:t>	</a:t>
            </a:r>
            <a:r>
              <a:rPr lang="en-US" sz="1400" i="1" dirty="0"/>
              <a:t>Example: </a:t>
            </a:r>
          </a:p>
          <a:p>
            <a:pPr algn="just">
              <a:lnSpc>
                <a:spcPct val="130000"/>
              </a:lnSpc>
              <a:spcBef>
                <a:spcPts val="600"/>
              </a:spcBef>
              <a:buNone/>
            </a:pPr>
            <a:r>
              <a:rPr lang="en-US" sz="1400" i="1" dirty="0"/>
              <a:t>	“Medical Assistance cannot create an appointment due to exception on the page”</a:t>
            </a:r>
          </a:p>
          <a:p>
            <a:pPr algn="just">
              <a:lnSpc>
                <a:spcPct val="130000"/>
              </a:lnSpc>
              <a:spcBef>
                <a:spcPts val="600"/>
              </a:spcBef>
              <a:spcAft>
                <a:spcPts val="1200"/>
              </a:spcAft>
            </a:pPr>
            <a:r>
              <a:rPr lang="en-US" sz="1800" b="1" dirty="0"/>
              <a:t>Priority</a:t>
            </a:r>
            <a:r>
              <a:rPr lang="en-US" sz="1800" dirty="0"/>
              <a:t> – the importance of the issue in relation to other issues</a:t>
            </a:r>
          </a:p>
          <a:p>
            <a:pPr algn="just">
              <a:spcBef>
                <a:spcPts val="0"/>
              </a:spcBef>
              <a:spcAft>
                <a:spcPts val="600"/>
              </a:spcAft>
              <a:buNone/>
            </a:pPr>
            <a:r>
              <a:rPr lang="en-US" sz="1400" i="1" dirty="0"/>
              <a:t>	Example: </a:t>
            </a:r>
          </a:p>
          <a:p>
            <a:pPr lvl="1" algn="just">
              <a:spcBef>
                <a:spcPts val="0"/>
              </a:spcBef>
              <a:spcAft>
                <a:spcPts val="600"/>
              </a:spcAft>
              <a:buFont typeface="Courier New" pitchFamily="49" charset="0"/>
              <a:buChar char="o"/>
            </a:pPr>
            <a:r>
              <a:rPr lang="en-US" sz="1400" i="1" dirty="0"/>
              <a:t>Blocker – </a:t>
            </a:r>
            <a:r>
              <a:rPr lang="en-US" sz="1400" dirty="0"/>
              <a:t>Indicates that this issue takes precedence over all others</a:t>
            </a:r>
            <a:endParaRPr lang="en-US" sz="1400" i="1" dirty="0"/>
          </a:p>
          <a:p>
            <a:pPr lvl="1" algn="just">
              <a:spcBef>
                <a:spcPts val="0"/>
              </a:spcBef>
              <a:spcAft>
                <a:spcPts val="600"/>
              </a:spcAft>
              <a:buFont typeface="Courier New" pitchFamily="49" charset="0"/>
              <a:buChar char="o"/>
            </a:pPr>
            <a:r>
              <a:rPr lang="en-US" sz="1400" i="1" dirty="0"/>
              <a:t>Critical – </a:t>
            </a:r>
            <a:r>
              <a:rPr lang="en-US" sz="1400" dirty="0"/>
              <a:t>Indicates that this issue requires urgent attention</a:t>
            </a:r>
            <a:endParaRPr lang="en-US" sz="1400" i="1" dirty="0"/>
          </a:p>
          <a:p>
            <a:pPr lvl="1" algn="just">
              <a:spcBef>
                <a:spcPts val="0"/>
              </a:spcBef>
              <a:spcAft>
                <a:spcPts val="600"/>
              </a:spcAft>
              <a:buFont typeface="Courier New" pitchFamily="49" charset="0"/>
              <a:buChar char="o"/>
            </a:pPr>
            <a:r>
              <a:rPr lang="en-US" sz="1400" i="1" dirty="0"/>
              <a:t>Major – </a:t>
            </a:r>
            <a:r>
              <a:rPr lang="en-US" sz="1400" dirty="0"/>
              <a:t>Indicates that this issue has a significant impact</a:t>
            </a:r>
            <a:endParaRPr lang="en-US" sz="1400" i="1" dirty="0"/>
          </a:p>
          <a:p>
            <a:pPr lvl="1" algn="just">
              <a:spcBef>
                <a:spcPts val="0"/>
              </a:spcBef>
              <a:spcAft>
                <a:spcPts val="600"/>
              </a:spcAft>
              <a:buFont typeface="Courier New" pitchFamily="49" charset="0"/>
              <a:buChar char="o"/>
            </a:pPr>
            <a:r>
              <a:rPr lang="en-US" sz="1400" i="1" dirty="0"/>
              <a:t>Minor – </a:t>
            </a:r>
            <a:r>
              <a:rPr lang="en-US" sz="1400" dirty="0"/>
              <a:t>Indicates that this issue has a relatively minor impact</a:t>
            </a:r>
            <a:endParaRPr lang="en-US" sz="1400" i="1" dirty="0"/>
          </a:p>
          <a:p>
            <a:pPr lvl="1" algn="just">
              <a:spcBef>
                <a:spcPts val="0"/>
              </a:spcBef>
              <a:spcAft>
                <a:spcPts val="600"/>
              </a:spcAft>
              <a:buFont typeface="Courier New" pitchFamily="49" charset="0"/>
              <a:buChar char="o"/>
            </a:pPr>
            <a:r>
              <a:rPr lang="en-US" sz="1400" i="1" dirty="0"/>
              <a:t>Trivial – </a:t>
            </a:r>
            <a:r>
              <a:rPr lang="en-US" sz="1400" dirty="0"/>
              <a:t>Lowest priority (often is not fixed at all)</a:t>
            </a:r>
            <a:endParaRPr lang="en-US" sz="1400" i="1" dirty="0"/>
          </a:p>
          <a:p>
            <a:pPr algn="just">
              <a:lnSpc>
                <a:spcPct val="130000"/>
              </a:lnSpc>
              <a:spcBef>
                <a:spcPts val="600"/>
              </a:spcBef>
            </a:pPr>
            <a:r>
              <a:rPr lang="en-US" sz="1800" b="1" dirty="0"/>
              <a:t>Due Date</a:t>
            </a:r>
            <a:r>
              <a:rPr lang="en-US" sz="1800" dirty="0"/>
              <a:t> – the date by which this issue is scheduled to be completed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Bug Issue Type: Fields</a:t>
            </a:r>
          </a:p>
        </p:txBody>
      </p:sp>
      <p:sp>
        <p:nvSpPr>
          <p:cNvPr id="4" name="Slide Number Placeholder 3"/>
          <p:cNvSpPr>
            <a:spLocks noGrp="1"/>
          </p:cNvSpPr>
          <p:nvPr>
            <p:ph type="sldNum" sz="quarter" idx="12"/>
          </p:nvPr>
        </p:nvSpPr>
        <p:spPr/>
        <p:txBody>
          <a:bodyPr/>
          <a:lstStyle/>
          <a:p>
            <a:fld id="{1BA42861-D8A4-4792-8AC4-889613E58CB2}" type="slidenum">
              <a:rPr lang="en-US" smtClean="0"/>
              <a:pPr/>
              <a:t>37</a:t>
            </a:fld>
            <a:endParaRPr lang="en-US"/>
          </a:p>
        </p:txBody>
      </p:sp>
      <p:sp>
        <p:nvSpPr>
          <p:cNvPr id="7" name="Content Placeholder 2"/>
          <p:cNvSpPr>
            <a:spLocks noGrp="1"/>
          </p:cNvSpPr>
          <p:nvPr>
            <p:ph idx="1"/>
          </p:nvPr>
        </p:nvSpPr>
        <p:spPr>
          <a:xfrm>
            <a:off x="457200" y="1600200"/>
            <a:ext cx="7848600" cy="4830763"/>
          </a:xfrm>
        </p:spPr>
        <p:txBody>
          <a:bodyPr>
            <a:noAutofit/>
          </a:bodyPr>
          <a:lstStyle/>
          <a:p>
            <a:pPr algn="just">
              <a:lnSpc>
                <a:spcPct val="130000"/>
              </a:lnSpc>
              <a:spcBef>
                <a:spcPts val="600"/>
              </a:spcBef>
            </a:pPr>
            <a:r>
              <a:rPr lang="en-US" sz="1800" b="1" dirty="0"/>
              <a:t>Component/s – </a:t>
            </a:r>
            <a:r>
              <a:rPr lang="en-US" sz="1800" dirty="0"/>
              <a:t>project component(s) to which this issue relates</a:t>
            </a:r>
          </a:p>
          <a:p>
            <a:pPr algn="just">
              <a:lnSpc>
                <a:spcPct val="130000"/>
              </a:lnSpc>
              <a:spcBef>
                <a:spcPts val="600"/>
              </a:spcBef>
              <a:buNone/>
            </a:pPr>
            <a:r>
              <a:rPr lang="en-US" sz="1800" i="1" dirty="0"/>
              <a:t>	</a:t>
            </a:r>
            <a:r>
              <a:rPr lang="en-US" sz="1400" i="1" dirty="0"/>
              <a:t>Example: UI, Middleware, Backend</a:t>
            </a:r>
          </a:p>
          <a:p>
            <a:pPr algn="just">
              <a:lnSpc>
                <a:spcPct val="130000"/>
              </a:lnSpc>
              <a:spcBef>
                <a:spcPts val="600"/>
              </a:spcBef>
              <a:buNone/>
            </a:pPr>
            <a:r>
              <a:rPr lang="en-US" sz="1800" i="1" dirty="0"/>
              <a:t>	</a:t>
            </a:r>
            <a:r>
              <a:rPr lang="en-US" sz="1800" b="1" dirty="0"/>
              <a:t>Affects Version/s</a:t>
            </a:r>
            <a:r>
              <a:rPr lang="en-US" sz="1800" dirty="0"/>
              <a:t> – project version(s) for which the issue is (or was) manifesting</a:t>
            </a:r>
          </a:p>
          <a:p>
            <a:pPr algn="just">
              <a:lnSpc>
                <a:spcPct val="130000"/>
              </a:lnSpc>
              <a:spcBef>
                <a:spcPts val="600"/>
              </a:spcBef>
              <a:buNone/>
            </a:pPr>
            <a:r>
              <a:rPr lang="en-US" sz="1800" i="1" dirty="0"/>
              <a:t>	</a:t>
            </a:r>
            <a:r>
              <a:rPr lang="en-US" sz="1400" i="1" dirty="0"/>
              <a:t>Example: Sprint 1</a:t>
            </a:r>
          </a:p>
          <a:p>
            <a:pPr algn="just">
              <a:lnSpc>
                <a:spcPct val="130000"/>
              </a:lnSpc>
              <a:spcBef>
                <a:spcPts val="600"/>
              </a:spcBef>
            </a:pPr>
            <a:r>
              <a:rPr lang="en-US" sz="1800" b="1" dirty="0"/>
              <a:t>Fix Version/s</a:t>
            </a:r>
            <a:r>
              <a:rPr lang="en-US" sz="1800" dirty="0"/>
              <a:t> – project version(s) in which the issue was (or will be) fixed</a:t>
            </a:r>
          </a:p>
          <a:p>
            <a:pPr algn="just">
              <a:lnSpc>
                <a:spcPct val="130000"/>
              </a:lnSpc>
              <a:spcBef>
                <a:spcPts val="600"/>
              </a:spcBef>
              <a:buNone/>
            </a:pPr>
            <a:r>
              <a:rPr lang="en-US" sz="1800" i="1" dirty="0"/>
              <a:t>	</a:t>
            </a:r>
            <a:r>
              <a:rPr lang="en-US" sz="1400" i="1" dirty="0"/>
              <a:t>Example: Sprint 2</a:t>
            </a:r>
          </a:p>
          <a:p>
            <a:pPr algn="just">
              <a:lnSpc>
                <a:spcPct val="130000"/>
              </a:lnSpc>
              <a:spcBef>
                <a:spcPts val="600"/>
              </a:spcBef>
            </a:pPr>
            <a:r>
              <a:rPr lang="en-US" sz="1800" b="1" dirty="0"/>
              <a:t>Assignee </a:t>
            </a:r>
            <a:r>
              <a:rPr lang="en-US" sz="1800" dirty="0"/>
              <a:t>–</a:t>
            </a:r>
            <a:r>
              <a:rPr lang="en-US" sz="1800" b="1" dirty="0"/>
              <a:t> </a:t>
            </a:r>
            <a:r>
              <a:rPr lang="en-US" sz="1800" dirty="0"/>
              <a:t>the person to whom the issue is currently assigned</a:t>
            </a:r>
            <a:endParaRPr lang="en-US" sz="1800" b="1"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Bug Issue Type: Fields</a:t>
            </a:r>
          </a:p>
        </p:txBody>
      </p:sp>
      <p:sp>
        <p:nvSpPr>
          <p:cNvPr id="4" name="Slide Number Placeholder 3"/>
          <p:cNvSpPr>
            <a:spLocks noGrp="1"/>
          </p:cNvSpPr>
          <p:nvPr>
            <p:ph type="sldNum" sz="quarter" idx="12"/>
          </p:nvPr>
        </p:nvSpPr>
        <p:spPr/>
        <p:txBody>
          <a:bodyPr/>
          <a:lstStyle/>
          <a:p>
            <a:fld id="{1BA42861-D8A4-4792-8AC4-889613E58CB2}" type="slidenum">
              <a:rPr lang="en-US" smtClean="0"/>
              <a:pPr/>
              <a:t>38</a:t>
            </a:fld>
            <a:endParaRPr lang="en-US"/>
          </a:p>
        </p:txBody>
      </p:sp>
      <p:sp>
        <p:nvSpPr>
          <p:cNvPr id="7" name="Content Placeholder 2"/>
          <p:cNvSpPr>
            <a:spLocks noGrp="1"/>
          </p:cNvSpPr>
          <p:nvPr>
            <p:ph idx="1"/>
          </p:nvPr>
        </p:nvSpPr>
        <p:spPr>
          <a:xfrm>
            <a:off x="457200" y="1600200"/>
            <a:ext cx="7848600" cy="4830763"/>
          </a:xfrm>
        </p:spPr>
        <p:txBody>
          <a:bodyPr>
            <a:noAutofit/>
          </a:bodyPr>
          <a:lstStyle/>
          <a:p>
            <a:pPr algn="just">
              <a:lnSpc>
                <a:spcPct val="130000"/>
              </a:lnSpc>
              <a:spcBef>
                <a:spcPts val="600"/>
              </a:spcBef>
              <a:spcAft>
                <a:spcPts val="600"/>
              </a:spcAft>
            </a:pPr>
            <a:r>
              <a:rPr lang="en-US" sz="1800" b="1" dirty="0"/>
              <a:t>Reporter</a:t>
            </a:r>
            <a:r>
              <a:rPr lang="en-US" sz="1800" dirty="0"/>
              <a:t> – the person who entered the issue into the system.</a:t>
            </a:r>
          </a:p>
          <a:p>
            <a:pPr algn="just">
              <a:lnSpc>
                <a:spcPct val="130000"/>
              </a:lnSpc>
              <a:spcBef>
                <a:spcPts val="600"/>
              </a:spcBef>
              <a:spcAft>
                <a:spcPts val="600"/>
              </a:spcAft>
            </a:pPr>
            <a:r>
              <a:rPr lang="en-US" sz="1800" b="1" dirty="0"/>
              <a:t>Environment</a:t>
            </a:r>
            <a:r>
              <a:rPr lang="en-US" sz="1800" dirty="0"/>
              <a:t> – the hardware or software environment to which the issue relates</a:t>
            </a:r>
          </a:p>
          <a:p>
            <a:pPr algn="just">
              <a:lnSpc>
                <a:spcPct val="130000"/>
              </a:lnSpc>
              <a:spcBef>
                <a:spcPts val="600"/>
              </a:spcBef>
              <a:spcAft>
                <a:spcPts val="600"/>
              </a:spcAft>
              <a:buNone/>
            </a:pPr>
            <a:r>
              <a:rPr lang="en-US" sz="2000" i="1" dirty="0"/>
              <a:t>	</a:t>
            </a:r>
            <a:r>
              <a:rPr lang="en-US" sz="1400" i="1" dirty="0"/>
              <a:t>Example: Windows 7, IE 8, JRE 6 update 10</a:t>
            </a:r>
          </a:p>
          <a:p>
            <a:pPr algn="just">
              <a:lnSpc>
                <a:spcPct val="130000"/>
              </a:lnSpc>
              <a:spcBef>
                <a:spcPts val="600"/>
              </a:spcBef>
              <a:spcAft>
                <a:spcPts val="600"/>
              </a:spcAft>
              <a:buNone/>
            </a:pPr>
            <a:r>
              <a:rPr lang="en-US" sz="1400" i="1" dirty="0"/>
              <a:t>	</a:t>
            </a:r>
            <a:r>
              <a:rPr lang="en-US" sz="1800" b="1" dirty="0"/>
              <a:t>Description</a:t>
            </a:r>
            <a:r>
              <a:rPr lang="en-US" sz="1800" dirty="0"/>
              <a:t> – a detailed description of the issue</a:t>
            </a:r>
          </a:p>
          <a:p>
            <a:pPr algn="just">
              <a:lnSpc>
                <a:spcPct val="130000"/>
              </a:lnSpc>
              <a:spcBef>
                <a:spcPts val="600"/>
              </a:spcBef>
              <a:spcAft>
                <a:spcPts val="600"/>
              </a:spcAft>
              <a:buNone/>
            </a:pPr>
            <a:r>
              <a:rPr lang="en-US" sz="1400" i="1" dirty="0"/>
              <a:t>	Example: steps to reproduce for the particular issue</a:t>
            </a:r>
          </a:p>
          <a:p>
            <a:pPr algn="just">
              <a:lnSpc>
                <a:spcPct val="130000"/>
              </a:lnSpc>
              <a:spcBef>
                <a:spcPts val="600"/>
              </a:spcBef>
              <a:spcAft>
                <a:spcPts val="600"/>
              </a:spcAft>
            </a:pPr>
            <a:r>
              <a:rPr lang="en-US" sz="1800" b="1" dirty="0"/>
              <a:t>Original Estimate</a:t>
            </a:r>
            <a:r>
              <a:rPr lang="en-US" sz="1800" dirty="0"/>
              <a:t> – the</a:t>
            </a:r>
            <a:r>
              <a:rPr lang="en-US" sz="1800" b="1" dirty="0"/>
              <a:t> </a:t>
            </a:r>
            <a:r>
              <a:rPr lang="en-US" sz="1800" dirty="0"/>
              <a:t>estimate of the total amount of time required to resolve the issue, as estimated when the issue was created</a:t>
            </a:r>
          </a:p>
          <a:p>
            <a:pPr algn="just">
              <a:lnSpc>
                <a:spcPct val="130000"/>
              </a:lnSpc>
              <a:spcBef>
                <a:spcPts val="600"/>
              </a:spcBef>
              <a:spcAft>
                <a:spcPts val="600"/>
              </a:spcAft>
              <a:buNone/>
            </a:pPr>
            <a:r>
              <a:rPr lang="en-US" sz="1400" i="1" dirty="0"/>
              <a:t>	Example: 4 hours (will take to fix the issue) – should be set by developer</a:t>
            </a:r>
            <a:endParaRPr lang="en-US" sz="1800" b="1"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56616"/>
            <a:ext cx="8229600" cy="715962"/>
          </a:xfrm>
        </p:spPr>
        <p:txBody>
          <a:bodyPr>
            <a:normAutofit/>
          </a:bodyPr>
          <a:lstStyle/>
          <a:p>
            <a:r>
              <a:rPr lang="en-US" dirty="0"/>
              <a:t>Bug Issue Type: Fields</a:t>
            </a:r>
          </a:p>
        </p:txBody>
      </p:sp>
      <p:sp>
        <p:nvSpPr>
          <p:cNvPr id="4" name="Slide Number Placeholder 3"/>
          <p:cNvSpPr>
            <a:spLocks noGrp="1"/>
          </p:cNvSpPr>
          <p:nvPr>
            <p:ph type="sldNum" sz="quarter" idx="12"/>
          </p:nvPr>
        </p:nvSpPr>
        <p:spPr/>
        <p:txBody>
          <a:bodyPr/>
          <a:lstStyle/>
          <a:p>
            <a:fld id="{1BA42861-D8A4-4792-8AC4-889613E58CB2}" type="slidenum">
              <a:rPr lang="en-US" smtClean="0"/>
              <a:pPr/>
              <a:t>39</a:t>
            </a:fld>
            <a:endParaRPr lang="en-US"/>
          </a:p>
        </p:txBody>
      </p:sp>
      <p:sp>
        <p:nvSpPr>
          <p:cNvPr id="7" name="Content Placeholder 2"/>
          <p:cNvSpPr>
            <a:spLocks noGrp="1"/>
          </p:cNvSpPr>
          <p:nvPr>
            <p:ph idx="1"/>
          </p:nvPr>
        </p:nvSpPr>
        <p:spPr>
          <a:xfrm>
            <a:off x="457200" y="1600200"/>
            <a:ext cx="7848600" cy="4830763"/>
          </a:xfrm>
        </p:spPr>
        <p:txBody>
          <a:bodyPr>
            <a:noAutofit/>
          </a:bodyPr>
          <a:lstStyle/>
          <a:p>
            <a:pPr algn="just">
              <a:lnSpc>
                <a:spcPct val="130000"/>
              </a:lnSpc>
              <a:spcBef>
                <a:spcPts val="600"/>
              </a:spcBef>
              <a:spcAft>
                <a:spcPts val="600"/>
              </a:spcAft>
            </a:pPr>
            <a:r>
              <a:rPr lang="en-US" sz="1800" b="1" dirty="0"/>
              <a:t>Attachment</a:t>
            </a:r>
            <a:r>
              <a:rPr lang="en-US" sz="1800" dirty="0"/>
              <a:t> – the attachment which has relation to the issue</a:t>
            </a:r>
          </a:p>
          <a:p>
            <a:pPr algn="just">
              <a:lnSpc>
                <a:spcPct val="130000"/>
              </a:lnSpc>
              <a:spcBef>
                <a:spcPts val="600"/>
              </a:spcBef>
              <a:spcAft>
                <a:spcPts val="600"/>
              </a:spcAft>
              <a:buNone/>
            </a:pPr>
            <a:r>
              <a:rPr lang="en-US" sz="1400" i="1" dirty="0"/>
              <a:t>	Example: screenshot of the application page with highlighted issue</a:t>
            </a:r>
          </a:p>
          <a:p>
            <a:pPr algn="just">
              <a:lnSpc>
                <a:spcPct val="130000"/>
              </a:lnSpc>
              <a:spcBef>
                <a:spcPts val="600"/>
              </a:spcBef>
              <a:spcAft>
                <a:spcPts val="600"/>
              </a:spcAft>
            </a:pPr>
            <a:r>
              <a:rPr lang="en-US" sz="1800" b="1" dirty="0"/>
              <a:t>Epic/Theme</a:t>
            </a:r>
            <a:r>
              <a:rPr lang="en-US" sz="1800" dirty="0"/>
              <a:t> – epic or theme to which issue belongs</a:t>
            </a:r>
          </a:p>
          <a:p>
            <a:pPr algn="just">
              <a:lnSpc>
                <a:spcPct val="130000"/>
              </a:lnSpc>
              <a:spcBef>
                <a:spcPts val="600"/>
              </a:spcBef>
              <a:spcAft>
                <a:spcPts val="600"/>
              </a:spcAft>
            </a:pPr>
            <a:r>
              <a:rPr lang="en-US" sz="1800" b="1" dirty="0"/>
              <a:t>Documentation Link</a:t>
            </a:r>
            <a:r>
              <a:rPr lang="en-US" sz="1800" dirty="0"/>
              <a:t> – link to issue related documentation</a:t>
            </a:r>
          </a:p>
          <a:p>
            <a:pPr algn="just">
              <a:lnSpc>
                <a:spcPct val="130000"/>
              </a:lnSpc>
              <a:spcBef>
                <a:spcPts val="600"/>
              </a:spcBef>
              <a:spcAft>
                <a:spcPts val="600"/>
              </a:spcAft>
            </a:pPr>
            <a:r>
              <a:rPr lang="en-US" sz="1800" b="1" dirty="0"/>
              <a:t>Labels</a:t>
            </a:r>
            <a:r>
              <a:rPr lang="en-US" sz="1800" dirty="0"/>
              <a:t> – allows to categorize issues in more informal way than assigning versions / components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t1.gstatic.com/images?q=tbn:ANd9GcSfjmmwzW5gntbMiVzEepc22PmA7K3gdRRZ7DwOz2MlwQPQqHf0_lw845w"/>
          <p:cNvPicPr>
            <a:picLocks noGrp="1" noChangeAspect="1" noChangeArrowheads="1"/>
          </p:cNvPicPr>
          <p:nvPr>
            <p:ph idx="1"/>
          </p:nvPr>
        </p:nvPicPr>
        <p:blipFill>
          <a:blip r:embed="rId3" cstate="print"/>
          <a:srcRect/>
          <a:stretch>
            <a:fillRect/>
          </a:stretch>
        </p:blipFill>
        <p:spPr bwMode="auto">
          <a:xfrm>
            <a:off x="6912654" y="1349252"/>
            <a:ext cx="2057400" cy="954912"/>
          </a:xfrm>
          <a:prstGeom prst="rect">
            <a:avLst/>
          </a:prstGeom>
          <a:noFill/>
        </p:spPr>
      </p:pic>
      <p:sp>
        <p:nvSpPr>
          <p:cNvPr id="3" name="Title 2"/>
          <p:cNvSpPr>
            <a:spLocks noGrp="1"/>
          </p:cNvSpPr>
          <p:nvPr>
            <p:ph type="title"/>
          </p:nvPr>
        </p:nvSpPr>
        <p:spPr>
          <a:xfrm>
            <a:off x="548640" y="152400"/>
            <a:ext cx="8458200" cy="1143000"/>
          </a:xfrm>
        </p:spPr>
        <p:txBody>
          <a:bodyPr>
            <a:normAutofit/>
          </a:bodyPr>
          <a:lstStyle/>
          <a:p>
            <a:r>
              <a:rPr lang="en-US" dirty="0"/>
              <a:t>Meet JIRA</a:t>
            </a:r>
          </a:p>
        </p:txBody>
      </p:sp>
      <p:sp>
        <p:nvSpPr>
          <p:cNvPr id="2" name="Rectangle 1"/>
          <p:cNvSpPr/>
          <p:nvPr/>
        </p:nvSpPr>
        <p:spPr>
          <a:xfrm>
            <a:off x="748863" y="1719389"/>
            <a:ext cx="5715000" cy="584775"/>
          </a:xfrm>
          <a:prstGeom prst="rect">
            <a:avLst/>
          </a:prstGeom>
        </p:spPr>
        <p:txBody>
          <a:bodyPr wrap="square">
            <a:spAutoFit/>
          </a:bodyPr>
          <a:lstStyle/>
          <a:p>
            <a:r>
              <a:rPr lang="en-CA" sz="3200" b="1" dirty="0"/>
              <a:t>What is JIRA?</a:t>
            </a:r>
          </a:p>
        </p:txBody>
      </p:sp>
      <p:sp>
        <p:nvSpPr>
          <p:cNvPr id="8" name="Rectangle 7"/>
          <p:cNvSpPr/>
          <p:nvPr/>
        </p:nvSpPr>
        <p:spPr>
          <a:xfrm>
            <a:off x="733097" y="2453328"/>
            <a:ext cx="8001000" cy="3416320"/>
          </a:xfrm>
          <a:prstGeom prst="rect">
            <a:avLst/>
          </a:prstGeom>
        </p:spPr>
        <p:txBody>
          <a:bodyPr wrap="square">
            <a:spAutoFit/>
          </a:bodyPr>
          <a:lstStyle/>
          <a:p>
            <a:r>
              <a:rPr lang="en-CA" sz="2400" dirty="0"/>
              <a:t>JIRA is a tool developed by Australian Company </a:t>
            </a:r>
            <a:r>
              <a:rPr lang="en-CA" sz="2400" dirty="0" err="1"/>
              <a:t>Atlassian</a:t>
            </a:r>
            <a:r>
              <a:rPr lang="en-CA" sz="2400" dirty="0"/>
              <a:t> in 2002. </a:t>
            </a:r>
          </a:p>
          <a:p>
            <a:endParaRPr lang="en-CA" sz="2400" dirty="0"/>
          </a:p>
          <a:p>
            <a:r>
              <a:rPr lang="en-CA" sz="2400" dirty="0"/>
              <a:t>It is used for </a:t>
            </a:r>
            <a:r>
              <a:rPr lang="en-CA" sz="2400" b="1" dirty="0"/>
              <a:t>bug tracking, issue tracking,</a:t>
            </a:r>
            <a:r>
              <a:rPr lang="en-CA" sz="2400" dirty="0"/>
              <a:t> and </a:t>
            </a:r>
            <a:r>
              <a:rPr lang="en-CA" sz="2400" b="1" dirty="0"/>
              <a:t>project management </a:t>
            </a:r>
            <a:r>
              <a:rPr lang="en-CA" sz="2400" dirty="0"/>
              <a:t>functions. </a:t>
            </a:r>
          </a:p>
          <a:p>
            <a:endParaRPr lang="en-CA" sz="2400" dirty="0"/>
          </a:p>
          <a:p>
            <a:r>
              <a:rPr lang="en-CA" sz="2400" dirty="0"/>
              <a:t>The name "JIRA" is actually inherited from the Japanese word "</a:t>
            </a:r>
            <a:r>
              <a:rPr lang="en-CA" sz="2400" dirty="0" err="1"/>
              <a:t>Gojira</a:t>
            </a:r>
            <a:r>
              <a:rPr lang="en-CA" sz="2400" dirty="0"/>
              <a:t>" which means "Godzilla". Instead of its competitor "Bugzilla"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Typical Actions on Issues</a:t>
            </a:r>
          </a:p>
        </p:txBody>
      </p:sp>
      <p:sp>
        <p:nvSpPr>
          <p:cNvPr id="3" name="Content Placeholder 2"/>
          <p:cNvSpPr>
            <a:spLocks noGrp="1"/>
          </p:cNvSpPr>
          <p:nvPr>
            <p:ph idx="1"/>
          </p:nvPr>
        </p:nvSpPr>
        <p:spPr>
          <a:xfrm>
            <a:off x="990600" y="1600200"/>
            <a:ext cx="3048000" cy="4525963"/>
          </a:xfrm>
        </p:spPr>
        <p:txBody>
          <a:bodyPr>
            <a:normAutofit fontScale="92500" lnSpcReduction="10000"/>
          </a:bodyPr>
          <a:lstStyle/>
          <a:p>
            <a:pPr>
              <a:spcBef>
                <a:spcPts val="600"/>
              </a:spcBef>
              <a:spcAft>
                <a:spcPts val="600"/>
              </a:spcAft>
            </a:pPr>
            <a:r>
              <a:rPr lang="en-US" sz="2200" spc="20" dirty="0"/>
              <a:t>Create</a:t>
            </a:r>
          </a:p>
          <a:p>
            <a:pPr>
              <a:spcBef>
                <a:spcPts val="600"/>
              </a:spcBef>
              <a:spcAft>
                <a:spcPts val="600"/>
              </a:spcAft>
            </a:pPr>
            <a:r>
              <a:rPr lang="en-US" sz="2200" spc="20" dirty="0"/>
              <a:t>Edit	</a:t>
            </a:r>
          </a:p>
          <a:p>
            <a:pPr>
              <a:spcBef>
                <a:spcPts val="600"/>
              </a:spcBef>
              <a:spcAft>
                <a:spcPts val="600"/>
              </a:spcAft>
            </a:pPr>
            <a:r>
              <a:rPr lang="en-US" sz="2200" spc="20" dirty="0"/>
              <a:t>Assign</a:t>
            </a:r>
          </a:p>
          <a:p>
            <a:pPr>
              <a:spcBef>
                <a:spcPts val="600"/>
              </a:spcBef>
              <a:spcAft>
                <a:spcPts val="600"/>
              </a:spcAft>
            </a:pPr>
            <a:r>
              <a:rPr lang="en-US" sz="2200" spc="20" dirty="0"/>
              <a:t>Comment</a:t>
            </a:r>
          </a:p>
          <a:p>
            <a:pPr>
              <a:spcBef>
                <a:spcPts val="600"/>
              </a:spcBef>
              <a:spcAft>
                <a:spcPts val="600"/>
              </a:spcAft>
            </a:pPr>
            <a:r>
              <a:rPr lang="en-US" sz="2200" spc="20" dirty="0"/>
              <a:t>Log Work</a:t>
            </a:r>
          </a:p>
          <a:p>
            <a:pPr>
              <a:spcBef>
                <a:spcPts val="600"/>
              </a:spcBef>
              <a:spcAft>
                <a:spcPts val="600"/>
              </a:spcAft>
            </a:pPr>
            <a:r>
              <a:rPr lang="en-US" sz="2200" spc="20" dirty="0"/>
              <a:t>Attach Files</a:t>
            </a:r>
          </a:p>
          <a:p>
            <a:pPr>
              <a:spcBef>
                <a:spcPts val="600"/>
              </a:spcBef>
              <a:spcAft>
                <a:spcPts val="600"/>
              </a:spcAft>
            </a:pPr>
            <a:r>
              <a:rPr lang="en-US" sz="2200" spc="20" dirty="0"/>
              <a:t>Move</a:t>
            </a:r>
          </a:p>
          <a:p>
            <a:pPr>
              <a:spcBef>
                <a:spcPts val="600"/>
              </a:spcBef>
              <a:spcAft>
                <a:spcPts val="600"/>
              </a:spcAft>
            </a:pPr>
            <a:r>
              <a:rPr lang="en-US" sz="2200" spc="20" dirty="0"/>
              <a:t>Link</a:t>
            </a:r>
          </a:p>
          <a:p>
            <a:pPr>
              <a:spcBef>
                <a:spcPts val="600"/>
              </a:spcBef>
              <a:spcAft>
                <a:spcPts val="600"/>
              </a:spcAft>
            </a:pPr>
            <a:r>
              <a:rPr lang="en-US" sz="2200" spc="20" dirty="0"/>
              <a:t>Clone</a:t>
            </a:r>
          </a:p>
          <a:p>
            <a:pPr>
              <a:spcBef>
                <a:spcPts val="600"/>
              </a:spcBef>
              <a:spcAft>
                <a:spcPts val="600"/>
              </a:spcAft>
            </a:pPr>
            <a:r>
              <a:rPr lang="en-US" sz="2200" spc="20" dirty="0"/>
              <a:t>Convert </a:t>
            </a:r>
          </a:p>
          <a:p>
            <a:endParaRPr lang="en-US" dirty="0"/>
          </a:p>
        </p:txBody>
      </p:sp>
      <p:pic>
        <p:nvPicPr>
          <p:cNvPr id="13313" name="Picture 1"/>
          <p:cNvPicPr>
            <a:picLocks noChangeAspect="1" noChangeArrowheads="1"/>
          </p:cNvPicPr>
          <p:nvPr/>
        </p:nvPicPr>
        <p:blipFill>
          <a:blip r:embed="rId3" cstate="print"/>
          <a:srcRect/>
          <a:stretch>
            <a:fillRect/>
          </a:stretch>
        </p:blipFill>
        <p:spPr bwMode="auto">
          <a:xfrm>
            <a:off x="3886200" y="1266825"/>
            <a:ext cx="4940618" cy="5067300"/>
          </a:xfrm>
          <a:prstGeom prst="rect">
            <a:avLst/>
          </a:prstGeom>
          <a:noFill/>
          <a:ln w="3175">
            <a:solidFill>
              <a:schemeClr val="accent1">
                <a:shade val="95000"/>
                <a:satMod val="105000"/>
              </a:schemeClr>
            </a:solidFill>
            <a:miter lim="800000"/>
            <a:headEnd/>
            <a:tailEnd/>
          </a:ln>
        </p:spPr>
      </p:pic>
      <p:pic>
        <p:nvPicPr>
          <p:cNvPr id="13314" name="Picture 2"/>
          <p:cNvPicPr>
            <a:picLocks noChangeAspect="1" noChangeArrowheads="1"/>
          </p:cNvPicPr>
          <p:nvPr/>
        </p:nvPicPr>
        <p:blipFill>
          <a:blip r:embed="rId4" cstate="print"/>
          <a:srcRect/>
          <a:stretch>
            <a:fillRect/>
          </a:stretch>
        </p:blipFill>
        <p:spPr bwMode="auto">
          <a:xfrm>
            <a:off x="3419475" y="3009900"/>
            <a:ext cx="3219450" cy="2924175"/>
          </a:xfrm>
          <a:prstGeom prst="rect">
            <a:avLst/>
          </a:prstGeom>
          <a:noFill/>
          <a:ln w="3175">
            <a:solidFill>
              <a:schemeClr val="accent1">
                <a:shade val="95000"/>
                <a:satMod val="105000"/>
              </a:schemeClr>
            </a:solidFill>
            <a:miter lim="800000"/>
            <a:headEnd/>
            <a:tailEnd/>
          </a:ln>
        </p:spPr>
      </p:pic>
      <p:sp>
        <p:nvSpPr>
          <p:cNvPr id="5" name="Oval 4"/>
          <p:cNvSpPr/>
          <p:nvPr/>
        </p:nvSpPr>
        <p:spPr>
          <a:xfrm>
            <a:off x="4124325" y="2552700"/>
            <a:ext cx="609600" cy="2286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743450" y="2552700"/>
            <a:ext cx="609600" cy="2286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229350" y="2552700"/>
            <a:ext cx="685800" cy="2286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6905625" y="3333750"/>
            <a:ext cx="685800" cy="2286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6819900" y="5381625"/>
            <a:ext cx="685800" cy="2286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6829425" y="5610225"/>
            <a:ext cx="685800" cy="2286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6838950" y="5829300"/>
            <a:ext cx="685800" cy="2286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6915150" y="3619500"/>
            <a:ext cx="685800" cy="2286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6934200" y="5057775"/>
            <a:ext cx="1143000" cy="3048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724525" y="3305175"/>
            <a:ext cx="990600" cy="30480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8000"/>
                            </p:stCondLst>
                            <p:childTnLst>
                              <p:par>
                                <p:cTn id="21" presetID="21"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2000"/>
                                        <p:tgtEl>
                                          <p:spTgt spid="9"/>
                                        </p:tgtEl>
                                      </p:cBhvr>
                                    </p:animEffect>
                                  </p:childTnLst>
                                </p:cTn>
                              </p:par>
                            </p:childTnLst>
                          </p:cTn>
                        </p:par>
                        <p:par>
                          <p:cTn id="24" fill="hold">
                            <p:stCondLst>
                              <p:cond delay="10000"/>
                            </p:stCondLst>
                            <p:childTnLst>
                              <p:par>
                                <p:cTn id="25" presetID="21"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2000"/>
                                        <p:tgtEl>
                                          <p:spTgt spid="17"/>
                                        </p:tgtEl>
                                      </p:cBhvr>
                                    </p:animEffect>
                                  </p:childTnLst>
                                </p:cTn>
                              </p:par>
                            </p:childTnLst>
                          </p:cTn>
                        </p:par>
                        <p:par>
                          <p:cTn id="28" fill="hold">
                            <p:stCondLst>
                              <p:cond delay="12000"/>
                            </p:stCondLst>
                            <p:childTnLst>
                              <p:par>
                                <p:cTn id="29" presetID="21" presetClass="entr" presetSubtype="1"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childTnLst>
                          </p:cTn>
                        </p:par>
                        <p:par>
                          <p:cTn id="32" fill="hold">
                            <p:stCondLst>
                              <p:cond delay="14000"/>
                            </p:stCondLst>
                            <p:childTnLst>
                              <p:par>
                                <p:cTn id="33" presetID="21"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heel(1)">
                                      <p:cBhvr>
                                        <p:cTn id="35" dur="2000"/>
                                        <p:tgtEl>
                                          <p:spTgt spid="11"/>
                                        </p:tgtEl>
                                      </p:cBhvr>
                                    </p:animEffect>
                                  </p:childTnLst>
                                </p:cTn>
                              </p:par>
                            </p:childTnLst>
                          </p:cTn>
                        </p:par>
                        <p:par>
                          <p:cTn id="36" fill="hold">
                            <p:stCondLst>
                              <p:cond delay="16000"/>
                            </p:stCondLst>
                            <p:childTnLst>
                              <p:par>
                                <p:cTn id="37" presetID="21"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heel(1)">
                                      <p:cBhvr>
                                        <p:cTn id="39" dur="2000"/>
                                        <p:tgtEl>
                                          <p:spTgt spid="12"/>
                                        </p:tgtEl>
                                      </p:cBhvr>
                                    </p:animEffect>
                                  </p:childTnLst>
                                </p:cTn>
                              </p:par>
                            </p:childTnLst>
                          </p:cTn>
                        </p:par>
                        <p:par>
                          <p:cTn id="40" fill="hold">
                            <p:stCondLst>
                              <p:cond delay="18000"/>
                            </p:stCondLst>
                            <p:childTnLst>
                              <p:par>
                                <p:cTn id="41" presetID="21" presetClass="entr" presetSubtype="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heel(1)">
                                      <p:cBhvr>
                                        <p:cTn id="4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7" grpId="0" animBg="1"/>
      <p:bldP spid="18"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1752600"/>
            <a:ext cx="7772400" cy="533400"/>
          </a:xfrm>
        </p:spPr>
        <p:txBody>
          <a:bodyPr>
            <a:noAutofit/>
          </a:bodyPr>
          <a:lstStyle/>
          <a:p>
            <a:pPr algn="r"/>
            <a:r>
              <a:rPr lang="en-US" sz="3000" dirty="0">
                <a:solidFill>
                  <a:schemeClr val="bg1"/>
                </a:solidFill>
              </a:rPr>
              <a:t>Filters &amp; Dashboards</a:t>
            </a:r>
          </a:p>
        </p:txBody>
      </p:sp>
      <p:sp>
        <p:nvSpPr>
          <p:cNvPr id="6" name="Content Placeholder 2"/>
          <p:cNvSpPr txBox="1">
            <a:spLocks/>
          </p:cNvSpPr>
          <p:nvPr/>
        </p:nvSpPr>
        <p:spPr>
          <a:xfrm>
            <a:off x="762000" y="3962400"/>
            <a:ext cx="5791200" cy="2362200"/>
          </a:xfrm>
          <a:prstGeom prst="rect">
            <a:avLst/>
          </a:prstGeom>
        </p:spPr>
        <p:txBody>
          <a:bodyPr vert="horz" lIns="91440" tIns="45720" rIns="91440" bIns="45720" rtlCol="0" anchor="t" anchorCtr="0">
            <a:normAutofit fontScale="92500" lnSpcReduction="10000"/>
          </a:bodyPr>
          <a:lstStyle/>
          <a:p>
            <a:pPr marL="342900" marR="0" lvl="0" indent="-342900" fontAlgn="auto">
              <a:lnSpc>
                <a:spcPct val="150000"/>
              </a:lnSpc>
              <a:spcAft>
                <a:spcPts val="0"/>
              </a:spcAft>
              <a:buClrTx/>
              <a:buSzTx/>
              <a:buFont typeface="Wingdings" pitchFamily="2" charset="2"/>
              <a:buChar char="§"/>
              <a:tabLst/>
              <a:defRPr/>
            </a:pPr>
            <a:r>
              <a:rPr lang="en-US" dirty="0">
                <a:latin typeface="Verdana" pitchFamily="34" charset="0"/>
              </a:rPr>
              <a:t>Searching</a:t>
            </a:r>
          </a:p>
          <a:p>
            <a:pPr marL="800100" lvl="1" indent="-342900">
              <a:lnSpc>
                <a:spcPct val="150000"/>
              </a:lnSpc>
              <a:buFont typeface="Wingdings" pitchFamily="2" charset="2"/>
              <a:buChar char="§"/>
              <a:defRPr/>
            </a:pPr>
            <a:r>
              <a:rPr lang="en-US" dirty="0">
                <a:latin typeface="Verdana" pitchFamily="34" charset="0"/>
              </a:rPr>
              <a:t>Simple</a:t>
            </a:r>
          </a:p>
          <a:p>
            <a:pPr marL="800100" lvl="1" indent="-342900">
              <a:lnSpc>
                <a:spcPct val="150000"/>
              </a:lnSpc>
              <a:buFont typeface="Wingdings" pitchFamily="2" charset="2"/>
              <a:buChar char="§"/>
              <a:defRPr/>
            </a:pPr>
            <a:r>
              <a:rPr lang="en-US" dirty="0">
                <a:latin typeface="Verdana" pitchFamily="34" charset="0"/>
              </a:rPr>
              <a:t>Advanced</a:t>
            </a:r>
          </a:p>
          <a:p>
            <a:pPr marL="800100" lvl="1" indent="-342900">
              <a:lnSpc>
                <a:spcPct val="150000"/>
              </a:lnSpc>
              <a:buFont typeface="Wingdings" pitchFamily="2" charset="2"/>
              <a:buChar char="§"/>
              <a:defRPr/>
            </a:pPr>
            <a:r>
              <a:rPr lang="en-US" dirty="0">
                <a:latin typeface="Verdana" pitchFamily="34" charset="0"/>
              </a:rPr>
              <a:t>Quick</a:t>
            </a:r>
          </a:p>
          <a:p>
            <a:pPr marL="342900" marR="0" lvl="0" indent="-342900" fontAlgn="auto">
              <a:lnSpc>
                <a:spcPct val="150000"/>
              </a:lnSpc>
              <a:spcAft>
                <a:spcPts val="0"/>
              </a:spcAft>
              <a:buClrTx/>
              <a:buSzTx/>
              <a:buFont typeface="Wingdings" pitchFamily="2" charset="2"/>
              <a:buChar char="§"/>
              <a:tabLst/>
              <a:defRPr/>
            </a:pPr>
            <a:r>
              <a:rPr lang="en-US" dirty="0">
                <a:latin typeface="Verdana" pitchFamily="34" charset="0"/>
              </a:rPr>
              <a:t>Filtering</a:t>
            </a:r>
          </a:p>
          <a:p>
            <a:pPr marL="342900" marR="0" lvl="0" indent="-342900" fontAlgn="auto">
              <a:lnSpc>
                <a:spcPct val="150000"/>
              </a:lnSpc>
              <a:spcAft>
                <a:spcPts val="0"/>
              </a:spcAft>
              <a:buClrTx/>
              <a:buSzTx/>
              <a:buFont typeface="Wingdings" pitchFamily="2" charset="2"/>
              <a:buChar char="§"/>
              <a:tabLst/>
              <a:defRPr/>
            </a:pPr>
            <a:r>
              <a:rPr lang="en-US" dirty="0">
                <a:latin typeface="Verdana" pitchFamily="34" charset="0"/>
              </a:rPr>
              <a:t>Dashboards</a:t>
            </a:r>
          </a:p>
          <a:p>
            <a:pPr marL="342900" marR="0" lvl="0" indent="-342900" fontAlgn="auto">
              <a:lnSpc>
                <a:spcPct val="150000"/>
              </a:lnSpc>
              <a:spcAft>
                <a:spcPts val="0"/>
              </a:spcAft>
              <a:buClrTx/>
              <a:buSzTx/>
              <a:buFont typeface="Wingdings" pitchFamily="2" charset="2"/>
              <a:buChar char="§"/>
              <a:tabLst/>
              <a:defRPr/>
            </a:pPr>
            <a:endParaRPr kumimoji="0" lang="en-US" b="0" i="0" u="none" strike="noStrike" kern="1200" cap="none" spc="0" normalizeH="0" baseline="0" noProof="0" dirty="0">
              <a:ln>
                <a:noFill/>
              </a:ln>
              <a:solidFill>
                <a:schemeClr val="tx1">
                  <a:tint val="75000"/>
                </a:schemeClr>
              </a:solidFill>
              <a:effectLst/>
              <a:uLnTx/>
              <a:uFillTx/>
              <a:latin typeface="Verdana" pitchFamily="34" charset="0"/>
              <a:ea typeface="+mn-ea"/>
              <a:cs typeface="+mn-cs"/>
            </a:endParaRPr>
          </a:p>
        </p:txBody>
      </p:sp>
      <p:pic>
        <p:nvPicPr>
          <p:cNvPr id="8" name="Picture 2" descr="http://t1.gstatic.com/images?q=tbn:ANd9GcSfjmmwzW5gntbMiVzEepc22PmA7K3gdRRZ7DwOz2MlwQPQqHf0_lw845w"/>
          <p:cNvPicPr>
            <a:picLocks noChangeAspect="1" noChangeArrowheads="1"/>
          </p:cNvPicPr>
          <p:nvPr/>
        </p:nvPicPr>
        <p:blipFill>
          <a:blip r:embed="rId2" cstate="print"/>
          <a:srcRect/>
          <a:stretch>
            <a:fillRect/>
          </a:stretch>
        </p:blipFill>
        <p:spPr bwMode="auto">
          <a:xfrm>
            <a:off x="6616931" y="4038600"/>
            <a:ext cx="2298469" cy="1066800"/>
          </a:xfrm>
          <a:prstGeom prst="rect">
            <a:avLst/>
          </a:prstGeom>
          <a:noFill/>
        </p:spPr>
      </p:pic>
    </p:spTree>
    <p:extLst>
      <p:ext uri="{BB962C8B-B14F-4D97-AF65-F5344CB8AC3E}">
        <p14:creationId xmlns:p14="http://schemas.microsoft.com/office/powerpoint/2010/main" val="29768930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JIRA Capabilities</a:t>
            </a:r>
          </a:p>
        </p:txBody>
      </p:sp>
      <p:sp>
        <p:nvSpPr>
          <p:cNvPr id="3" name="Content Placeholder 2"/>
          <p:cNvSpPr>
            <a:spLocks noGrp="1"/>
          </p:cNvSpPr>
          <p:nvPr>
            <p:ph idx="1"/>
          </p:nvPr>
        </p:nvSpPr>
        <p:spPr>
          <a:xfrm>
            <a:off x="457200" y="1673352"/>
            <a:ext cx="8534400" cy="533399"/>
          </a:xfrm>
        </p:spPr>
        <p:txBody>
          <a:bodyPr>
            <a:normAutofit/>
          </a:bodyPr>
          <a:lstStyle/>
          <a:p>
            <a:r>
              <a:rPr lang="en-US" sz="2200" b="1" dirty="0"/>
              <a:t>JIRA has the following capabilities:</a:t>
            </a:r>
          </a:p>
        </p:txBody>
      </p:sp>
      <p:pic>
        <p:nvPicPr>
          <p:cNvPr id="4098" name="Picture 2"/>
          <p:cNvPicPr>
            <a:picLocks noChangeAspect="1" noChangeArrowheads="1"/>
          </p:cNvPicPr>
          <p:nvPr/>
        </p:nvPicPr>
        <p:blipFill>
          <a:blip r:embed="rId3" cstate="print"/>
          <a:srcRect/>
          <a:stretch>
            <a:fillRect/>
          </a:stretch>
        </p:blipFill>
        <p:spPr bwMode="auto">
          <a:xfrm>
            <a:off x="4953001" y="2057399"/>
            <a:ext cx="4038600" cy="4275531"/>
          </a:xfrm>
          <a:prstGeom prst="rect">
            <a:avLst/>
          </a:prstGeom>
          <a:noFill/>
          <a:ln w="9525">
            <a:noFill/>
            <a:miter lim="800000"/>
            <a:headEnd/>
            <a:tailEnd/>
          </a:ln>
        </p:spPr>
      </p:pic>
      <p:sp>
        <p:nvSpPr>
          <p:cNvPr id="6" name="Content Placeholder 2"/>
          <p:cNvSpPr txBox="1">
            <a:spLocks/>
          </p:cNvSpPr>
          <p:nvPr/>
        </p:nvSpPr>
        <p:spPr>
          <a:xfrm>
            <a:off x="457200" y="2332037"/>
            <a:ext cx="4648200" cy="3154363"/>
          </a:xfrm>
          <a:prstGeom prst="rect">
            <a:avLst/>
          </a:prstGeom>
        </p:spPr>
        <p:txBody>
          <a:bodyPr vert="horz" lIns="91440" tIns="45720" rIns="91440" bIns="45720" rtlCol="0">
            <a:normAutofit/>
          </a:bodyPr>
          <a:lstStyle/>
          <a:p>
            <a:pPr marL="800100" marR="0" lvl="1" indent="-342900" algn="l" defTabSz="914400" rtl="0" eaLnBrk="1" fontAlgn="auto" latinLnBrk="0" hangingPunct="1">
              <a:lnSpc>
                <a:spcPct val="150000"/>
              </a:lnSpc>
              <a:spcBef>
                <a:spcPts val="1200"/>
              </a:spcBef>
              <a:spcAft>
                <a:spcPts val="0"/>
              </a:spcAft>
              <a:buClrTx/>
              <a:buSzTx/>
              <a:buFont typeface="+mj-lt"/>
              <a:buAutoNum type="arabicPeriod"/>
              <a:tabLst/>
              <a:defRPr/>
            </a:pPr>
            <a:r>
              <a:rPr kumimoji="0" lang="en-US"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Simple, Advances &amp; Quick Search</a:t>
            </a:r>
          </a:p>
          <a:p>
            <a:pPr marL="800100" marR="0" lvl="1" indent="-342900" algn="l" defTabSz="914400" rtl="0" eaLnBrk="1" fontAlgn="auto" latinLnBrk="0" hangingPunct="1">
              <a:lnSpc>
                <a:spcPct val="150000"/>
              </a:lnSpc>
              <a:spcBef>
                <a:spcPts val="1200"/>
              </a:spcBef>
              <a:spcAft>
                <a:spcPts val="0"/>
              </a:spcAft>
              <a:buClrTx/>
              <a:buSzTx/>
              <a:buFont typeface="+mj-lt"/>
              <a:buAutoNum type="arabicPeriod"/>
              <a:tabLst/>
              <a:defRPr/>
            </a:pPr>
            <a:r>
              <a:rPr kumimoji="0" lang="en-US"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Powerful Predefined and Custom Filters</a:t>
            </a:r>
          </a:p>
          <a:p>
            <a:pPr marL="800100" marR="0" lvl="1" indent="-342900" algn="l" defTabSz="914400" rtl="0" eaLnBrk="1" fontAlgn="auto" latinLnBrk="0" hangingPunct="1">
              <a:lnSpc>
                <a:spcPct val="150000"/>
              </a:lnSpc>
              <a:spcBef>
                <a:spcPts val="1200"/>
              </a:spcBef>
              <a:spcAft>
                <a:spcPts val="0"/>
              </a:spcAft>
              <a:buClrTx/>
              <a:buSzTx/>
              <a:buFont typeface="+mj-lt"/>
              <a:buAutoNum type="arabicPeriod"/>
              <a:tabLst/>
              <a:defRPr/>
            </a:pPr>
            <a:r>
              <a:rPr kumimoji="0" lang="en-US"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Issues Bulk Operations</a:t>
            </a:r>
          </a:p>
          <a:p>
            <a:pPr marL="800100" marR="0" lvl="1" indent="-342900" algn="l" defTabSz="914400" rtl="0" eaLnBrk="1" fontAlgn="auto" latinLnBrk="0" hangingPunct="1">
              <a:lnSpc>
                <a:spcPct val="150000"/>
              </a:lnSpc>
              <a:spcBef>
                <a:spcPts val="1200"/>
              </a:spcBef>
              <a:spcAft>
                <a:spcPts val="0"/>
              </a:spcAft>
              <a:buClrTx/>
              <a:buSzTx/>
              <a:buFont typeface="+mj-lt"/>
              <a:buAutoNum type="arabicPeriod"/>
              <a:tabLst/>
              <a:defRPr/>
            </a:pPr>
            <a:r>
              <a:rPr kumimoji="0" lang="en-US" b="0"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Issues Navigators</a:t>
            </a:r>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2" end="2"/>
                                            </p:txEl>
                                          </p:spTgt>
                                        </p:tgtEl>
                                        <p:attrNameLst>
                                          <p:attrName>style.color</p:attrName>
                                        </p:attrNameLst>
                                      </p:cBhvr>
                                      <p:to>
                                        <a:srgbClr val="C6C6C8"/>
                                      </p:to>
                                    </p:animClr>
                                  </p:childTnLst>
                                </p:cTn>
                              </p:par>
                              <p:par>
                                <p:cTn id="7" presetID="3" presetClass="emph" presetSubtype="2" fill="hold" nodeType="withEffect">
                                  <p:stCondLst>
                                    <p:cond delay="0"/>
                                  </p:stCondLst>
                                  <p:childTnLst>
                                    <p:animClr clrSpc="rgb" dir="cw">
                                      <p:cBhvr override="childStyle">
                                        <p:cTn id="8" dur="2000" fill="hold"/>
                                        <p:tgtEl>
                                          <p:spTgt spid="6">
                                            <p:txEl>
                                              <p:pRg st="3" end="3"/>
                                            </p:txEl>
                                          </p:spTgt>
                                        </p:tgtEl>
                                        <p:attrNameLst>
                                          <p:attrName>style.color</p:attrName>
                                        </p:attrNameLst>
                                      </p:cBhvr>
                                      <p:to>
                                        <a:srgbClr val="C6C6C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JIRA Search</a:t>
            </a:r>
          </a:p>
        </p:txBody>
      </p:sp>
      <p:graphicFrame>
        <p:nvGraphicFramePr>
          <p:cNvPr id="8" name="Diagram 7"/>
          <p:cNvGraphicFramePr/>
          <p:nvPr/>
        </p:nvGraphicFramePr>
        <p:xfrm>
          <a:off x="990600" y="2667000"/>
          <a:ext cx="6934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p:cNvSpPr>
            <a:spLocks noGrp="1"/>
          </p:cNvSpPr>
          <p:nvPr>
            <p:ph idx="1"/>
          </p:nvPr>
        </p:nvSpPr>
        <p:spPr>
          <a:xfrm>
            <a:off x="457200" y="1600200"/>
            <a:ext cx="8534400" cy="1146048"/>
          </a:xfrm>
        </p:spPr>
        <p:txBody>
          <a:bodyPr>
            <a:normAutofit fontScale="85000" lnSpcReduction="10000"/>
          </a:bodyPr>
          <a:lstStyle/>
          <a:p>
            <a:pPr>
              <a:lnSpc>
                <a:spcPct val="160000"/>
              </a:lnSpc>
            </a:pPr>
            <a:r>
              <a:rPr lang="en-US" sz="2200" b="1" dirty="0"/>
              <a:t>Sometimes you just want to be able to get particular issue</a:t>
            </a:r>
          </a:p>
          <a:p>
            <a:pPr>
              <a:lnSpc>
                <a:spcPct val="160000"/>
              </a:lnSpc>
            </a:pPr>
            <a:r>
              <a:rPr lang="en-US" sz="2200" b="1" dirty="0"/>
              <a:t>Other times you can’t remember what the issues was</a:t>
            </a:r>
          </a:p>
          <a:p>
            <a:pPr>
              <a:lnSpc>
                <a:spcPct val="160000"/>
              </a:lnSpc>
            </a:pPr>
            <a:endParaRPr lang="en-US" sz="2200" b="1" dirty="0"/>
          </a:p>
        </p:txBody>
      </p:sp>
    </p:spTree>
    <p:extLst>
      <p:ext uri="{BB962C8B-B14F-4D97-AF65-F5344CB8AC3E}">
        <p14:creationId xmlns:p14="http://schemas.microsoft.com/office/powerpoint/2010/main" val="3320113738"/>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Simple Search</a:t>
            </a:r>
          </a:p>
        </p:txBody>
      </p:sp>
      <p:sp>
        <p:nvSpPr>
          <p:cNvPr id="3" name="Content Placeholder 2"/>
          <p:cNvSpPr>
            <a:spLocks noGrp="1"/>
          </p:cNvSpPr>
          <p:nvPr>
            <p:ph idx="1"/>
          </p:nvPr>
        </p:nvSpPr>
        <p:spPr>
          <a:xfrm>
            <a:off x="457200" y="1570037"/>
            <a:ext cx="7696200" cy="4525963"/>
          </a:xfrm>
        </p:spPr>
        <p:txBody>
          <a:bodyPr>
            <a:normAutofit/>
          </a:bodyPr>
          <a:lstStyle/>
          <a:p>
            <a:pPr>
              <a:lnSpc>
                <a:spcPct val="150000"/>
              </a:lnSpc>
            </a:pPr>
            <a:r>
              <a:rPr lang="en-US" sz="2200" b="1" dirty="0"/>
              <a:t>Performing a Simple Issue Search:</a:t>
            </a:r>
          </a:p>
          <a:p>
            <a:pPr lvl="1">
              <a:lnSpc>
                <a:spcPct val="150000"/>
              </a:lnSpc>
            </a:pPr>
            <a:r>
              <a:rPr lang="en-US" sz="1800" dirty="0"/>
              <a:t>Specifying a Query (searching through descriptive Fields)</a:t>
            </a:r>
          </a:p>
          <a:p>
            <a:pPr lvl="1">
              <a:lnSpc>
                <a:spcPct val="150000"/>
              </a:lnSpc>
            </a:pPr>
            <a:r>
              <a:rPr lang="en-US" sz="1800" dirty="0"/>
              <a:t>Searching particular Projects or Issue Types</a:t>
            </a:r>
          </a:p>
          <a:p>
            <a:pPr lvl="1">
              <a:lnSpc>
                <a:spcPct val="150000"/>
              </a:lnSpc>
            </a:pPr>
            <a:r>
              <a:rPr lang="en-US" sz="1800" dirty="0"/>
              <a:t>Using the 'Components/Versions' section</a:t>
            </a:r>
          </a:p>
          <a:p>
            <a:pPr lvl="1">
              <a:lnSpc>
                <a:spcPct val="150000"/>
              </a:lnSpc>
            </a:pPr>
            <a:r>
              <a:rPr lang="en-US" sz="1800" dirty="0"/>
              <a:t>Using the 'Issue Attributes' section</a:t>
            </a:r>
          </a:p>
          <a:p>
            <a:pPr lvl="1">
              <a:lnSpc>
                <a:spcPct val="150000"/>
              </a:lnSpc>
            </a:pPr>
            <a:r>
              <a:rPr lang="en-US" sz="1800" dirty="0"/>
              <a:t>Using the 'Dates and Times' section</a:t>
            </a:r>
          </a:p>
          <a:p>
            <a:pPr lvl="1">
              <a:lnSpc>
                <a:spcPct val="150000"/>
              </a:lnSpc>
            </a:pPr>
            <a:r>
              <a:rPr lang="en-US" sz="1800" dirty="0"/>
              <a:t>Using the 'Work Ratio' section</a:t>
            </a:r>
          </a:p>
          <a:p>
            <a:pPr lvl="1">
              <a:lnSpc>
                <a:spcPct val="150000"/>
              </a:lnSpc>
            </a:pPr>
            <a:r>
              <a:rPr lang="en-US" sz="1800" dirty="0"/>
              <a:t>Using the 'Custom Fields' section</a:t>
            </a:r>
            <a:endParaRPr lang="en-US" sz="1800" b="1" dirty="0"/>
          </a:p>
        </p:txBody>
      </p:sp>
      <p:pic>
        <p:nvPicPr>
          <p:cNvPr id="5" name="Picture 4" descr="dog-smelling.jpg"/>
          <p:cNvPicPr>
            <a:picLocks noChangeAspect="1"/>
          </p:cNvPicPr>
          <p:nvPr/>
        </p:nvPicPr>
        <p:blipFill>
          <a:blip r:embed="rId3" cstate="print"/>
          <a:stretch>
            <a:fillRect/>
          </a:stretch>
        </p:blipFill>
        <p:spPr>
          <a:xfrm>
            <a:off x="7034500" y="4038600"/>
            <a:ext cx="1880900" cy="2209800"/>
          </a:xfrm>
          <a:prstGeom prst="rect">
            <a:avLst/>
          </a:prstGeom>
        </p:spPr>
      </p:pic>
    </p:spTree>
    <p:extLst>
      <p:ext uri="{BB962C8B-B14F-4D97-AF65-F5344CB8AC3E}">
        <p14:creationId xmlns:p14="http://schemas.microsoft.com/office/powerpoint/2010/main" val="332011373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Simple Search</a:t>
            </a:r>
          </a:p>
        </p:txBody>
      </p:sp>
      <p:pic>
        <p:nvPicPr>
          <p:cNvPr id="3074" name="Picture 2"/>
          <p:cNvPicPr>
            <a:picLocks noChangeAspect="1" noChangeArrowheads="1"/>
          </p:cNvPicPr>
          <p:nvPr/>
        </p:nvPicPr>
        <p:blipFill>
          <a:blip r:embed="rId3" cstate="print"/>
          <a:srcRect/>
          <a:stretch>
            <a:fillRect/>
          </a:stretch>
        </p:blipFill>
        <p:spPr bwMode="auto">
          <a:xfrm>
            <a:off x="4419600" y="1524000"/>
            <a:ext cx="4276725" cy="4495800"/>
          </a:xfrm>
          <a:prstGeom prst="rect">
            <a:avLst/>
          </a:prstGeom>
          <a:noFill/>
          <a:ln w="9525">
            <a:noFill/>
            <a:miter lim="800000"/>
            <a:headEnd/>
            <a:tailEnd/>
          </a:ln>
        </p:spPr>
      </p:pic>
      <p:sp>
        <p:nvSpPr>
          <p:cNvPr id="7" name="Content Placeholder 2"/>
          <p:cNvSpPr>
            <a:spLocks noGrp="1"/>
          </p:cNvSpPr>
          <p:nvPr>
            <p:ph idx="1"/>
          </p:nvPr>
        </p:nvSpPr>
        <p:spPr>
          <a:xfrm>
            <a:off x="762000" y="3200400"/>
            <a:ext cx="4343400" cy="914400"/>
          </a:xfrm>
        </p:spPr>
        <p:txBody>
          <a:bodyPr>
            <a:noAutofit/>
          </a:bodyPr>
          <a:lstStyle/>
          <a:p>
            <a:pPr algn="just">
              <a:lnSpc>
                <a:spcPct val="130000"/>
              </a:lnSpc>
              <a:spcBef>
                <a:spcPts val="600"/>
              </a:spcBef>
            </a:pPr>
            <a:r>
              <a:rPr lang="en-US" sz="1800" b="1" dirty="0"/>
              <a:t>To search for Issues select</a:t>
            </a:r>
          </a:p>
          <a:p>
            <a:pPr algn="just">
              <a:lnSpc>
                <a:spcPct val="130000"/>
              </a:lnSpc>
              <a:spcBef>
                <a:spcPts val="600"/>
              </a:spcBef>
              <a:buNone/>
            </a:pPr>
            <a:r>
              <a:rPr lang="en-US" sz="1800" b="1" dirty="0"/>
              <a:t>	“Issues &gt; Search for Issues”</a:t>
            </a:r>
          </a:p>
        </p:txBody>
      </p:sp>
    </p:spTree>
    <p:extLst>
      <p:ext uri="{BB962C8B-B14F-4D97-AF65-F5344CB8AC3E}">
        <p14:creationId xmlns:p14="http://schemas.microsoft.com/office/powerpoint/2010/main" val="332011373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Simple Search</a:t>
            </a:r>
          </a:p>
        </p:txBody>
      </p:sp>
      <p:pic>
        <p:nvPicPr>
          <p:cNvPr id="93186" name="Picture 2"/>
          <p:cNvPicPr>
            <a:picLocks noChangeAspect="1" noChangeArrowheads="1"/>
          </p:cNvPicPr>
          <p:nvPr/>
        </p:nvPicPr>
        <p:blipFill>
          <a:blip r:embed="rId3" cstate="print"/>
          <a:srcRect/>
          <a:stretch>
            <a:fillRect/>
          </a:stretch>
        </p:blipFill>
        <p:spPr bwMode="auto">
          <a:xfrm>
            <a:off x="438692" y="1371600"/>
            <a:ext cx="8552908" cy="5334000"/>
          </a:xfrm>
          <a:prstGeom prst="rect">
            <a:avLst/>
          </a:prstGeom>
          <a:noFill/>
          <a:ln w="9525">
            <a:noFill/>
            <a:miter lim="800000"/>
            <a:headEnd/>
            <a:tailEnd/>
          </a:ln>
        </p:spPr>
      </p:pic>
      <p:sp>
        <p:nvSpPr>
          <p:cNvPr id="7" name="Oval 6"/>
          <p:cNvSpPr/>
          <p:nvPr/>
        </p:nvSpPr>
        <p:spPr>
          <a:xfrm>
            <a:off x="228600" y="1905000"/>
            <a:ext cx="2133600" cy="48768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3429000" y="6019800"/>
            <a:ext cx="1981200" cy="685800"/>
          </a:xfrm>
          <a:prstGeom prst="wedgeRoundRectCallout">
            <a:avLst>
              <a:gd name="adj1" fmla="val -117383"/>
              <a:gd name="adj2" fmla="val -41035"/>
              <a:gd name="adj3" fmla="val 16667"/>
            </a:avLst>
          </a:prstGeom>
          <a:solidFill>
            <a:schemeClr val="accent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Issue Navigator: </a:t>
            </a:r>
          </a:p>
          <a:p>
            <a:pPr algn="ctr"/>
            <a:r>
              <a:rPr lang="en-US" dirty="0">
                <a:solidFill>
                  <a:schemeClr val="accent2"/>
                </a:solidFill>
              </a:rPr>
              <a:t>Simple Search</a:t>
            </a:r>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37"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anim calcmode="lin" valueType="num">
                                      <p:cBhvr>
                                        <p:cTn id="12" dur="2000" fill="hold"/>
                                        <p:tgtEl>
                                          <p:spTgt spid="8"/>
                                        </p:tgtEl>
                                        <p:attrNameLst>
                                          <p:attrName>ppt_x</p:attrName>
                                        </p:attrNameLst>
                                      </p:cBhvr>
                                      <p:tavLst>
                                        <p:tav tm="0">
                                          <p:val>
                                            <p:strVal val="#ppt_x"/>
                                          </p:val>
                                        </p:tav>
                                        <p:tav tm="100000">
                                          <p:val>
                                            <p:strVal val="#ppt_x"/>
                                          </p:val>
                                        </p:tav>
                                      </p:tavLst>
                                    </p:anim>
                                    <p:anim calcmode="lin" valueType="num">
                                      <p:cBhvr>
                                        <p:cTn id="13" dur="1800" decel="100000" fill="hold"/>
                                        <p:tgtEl>
                                          <p:spTgt spid="8"/>
                                        </p:tgtEl>
                                        <p:attrNameLst>
                                          <p:attrName>ppt_y</p:attrName>
                                        </p:attrNameLst>
                                      </p:cBhvr>
                                      <p:tavLst>
                                        <p:tav tm="0">
                                          <p:val>
                                            <p:strVal val="#ppt_y+1"/>
                                          </p:val>
                                        </p:tav>
                                        <p:tav tm="100000">
                                          <p:val>
                                            <p:strVal val="#ppt_y-.03"/>
                                          </p:val>
                                        </p:tav>
                                      </p:tavLst>
                                    </p:anim>
                                    <p:anim calcmode="lin" valueType="num">
                                      <p:cBhvr>
                                        <p:cTn id="14" dur="200" accel="100000" fill="hold">
                                          <p:stCondLst>
                                            <p:cond delay="18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Advanced Search</a:t>
            </a:r>
          </a:p>
        </p:txBody>
      </p:sp>
      <p:sp>
        <p:nvSpPr>
          <p:cNvPr id="3" name="Content Placeholder 2"/>
          <p:cNvSpPr>
            <a:spLocks noGrp="1"/>
          </p:cNvSpPr>
          <p:nvPr>
            <p:ph idx="1"/>
          </p:nvPr>
        </p:nvSpPr>
        <p:spPr>
          <a:xfrm>
            <a:off x="457200" y="1600200"/>
            <a:ext cx="8305800" cy="4953000"/>
          </a:xfrm>
        </p:spPr>
        <p:txBody>
          <a:bodyPr>
            <a:noAutofit/>
          </a:bodyPr>
          <a:lstStyle/>
          <a:p>
            <a:pPr algn="just">
              <a:lnSpc>
                <a:spcPct val="130000"/>
              </a:lnSpc>
              <a:spcBef>
                <a:spcPts val="600"/>
              </a:spcBef>
              <a:spcAft>
                <a:spcPts val="600"/>
              </a:spcAft>
            </a:pPr>
            <a:r>
              <a:rPr lang="en-US" sz="1800" b="1" dirty="0"/>
              <a:t>Advanced Search allows to use Structured Queries</a:t>
            </a:r>
          </a:p>
          <a:p>
            <a:pPr algn="just">
              <a:lnSpc>
                <a:spcPct val="130000"/>
              </a:lnSpc>
              <a:spcBef>
                <a:spcPts val="0"/>
              </a:spcBef>
            </a:pPr>
            <a:r>
              <a:rPr lang="en-US" sz="1800" b="1" dirty="0"/>
              <a:t>JIRA Query Language (JQL) gives some SQL-like statements</a:t>
            </a:r>
          </a:p>
          <a:p>
            <a:pPr algn="just">
              <a:lnSpc>
                <a:spcPct val="130000"/>
              </a:lnSpc>
              <a:spcBef>
                <a:spcPts val="0"/>
              </a:spcBef>
              <a:buNone/>
            </a:pPr>
            <a:endParaRPr lang="en-US" sz="1400" b="1" i="1" dirty="0"/>
          </a:p>
          <a:p>
            <a:pPr algn="just">
              <a:lnSpc>
                <a:spcPct val="130000"/>
              </a:lnSpc>
              <a:spcBef>
                <a:spcPts val="600"/>
              </a:spcBef>
              <a:spcAft>
                <a:spcPts val="600"/>
              </a:spcAft>
              <a:buNone/>
            </a:pPr>
            <a:r>
              <a:rPr lang="en-US" sz="1400" b="1" i="1" dirty="0"/>
              <a:t>	Examples: </a:t>
            </a:r>
          </a:p>
          <a:p>
            <a:pPr lvl="2">
              <a:lnSpc>
                <a:spcPct val="130000"/>
              </a:lnSpc>
              <a:spcBef>
                <a:spcPts val="600"/>
              </a:spcBef>
              <a:spcAft>
                <a:spcPts val="600"/>
              </a:spcAft>
              <a:buFont typeface="Wingdings" pitchFamily="2" charset="2"/>
              <a:buChar char="ü"/>
            </a:pPr>
            <a:r>
              <a:rPr lang="en-US" sz="1400" i="1" dirty="0"/>
              <a:t>project = "TEST“</a:t>
            </a:r>
          </a:p>
          <a:p>
            <a:pPr lvl="2">
              <a:lnSpc>
                <a:spcPct val="130000"/>
              </a:lnSpc>
              <a:spcBef>
                <a:spcPts val="600"/>
              </a:spcBef>
              <a:spcAft>
                <a:spcPts val="600"/>
              </a:spcAft>
              <a:buFont typeface="Wingdings" pitchFamily="2" charset="2"/>
              <a:buChar char="ü"/>
            </a:pPr>
            <a:r>
              <a:rPr lang="en-US" sz="1400" i="1" dirty="0"/>
              <a:t>status = open and priority = high and assignee = </a:t>
            </a:r>
            <a:r>
              <a:rPr lang="en-US" sz="1400" i="1" dirty="0" err="1"/>
              <a:t>osavchyn</a:t>
            </a:r>
            <a:endParaRPr lang="en-US" sz="1400" i="1" dirty="0"/>
          </a:p>
          <a:p>
            <a:pPr lvl="2">
              <a:lnSpc>
                <a:spcPct val="130000"/>
              </a:lnSpc>
              <a:spcBef>
                <a:spcPts val="600"/>
              </a:spcBef>
              <a:spcAft>
                <a:spcPts val="600"/>
              </a:spcAft>
              <a:buFont typeface="Wingdings" pitchFamily="2" charset="2"/>
              <a:buChar char="ü"/>
            </a:pPr>
            <a:r>
              <a:rPr lang="en-US" sz="1400" i="1" dirty="0"/>
              <a:t>project in (JRA,CONF) and </a:t>
            </a:r>
            <a:r>
              <a:rPr lang="en-US" sz="1400" i="1" dirty="0" err="1"/>
              <a:t>fixVersion</a:t>
            </a:r>
            <a:r>
              <a:rPr lang="en-US" sz="1400" i="1" dirty="0"/>
              <a:t> = "3.14“</a:t>
            </a:r>
          </a:p>
          <a:p>
            <a:pPr lvl="2">
              <a:lnSpc>
                <a:spcPct val="130000"/>
              </a:lnSpc>
              <a:spcBef>
                <a:spcPts val="600"/>
              </a:spcBef>
              <a:spcAft>
                <a:spcPts val="600"/>
              </a:spcAft>
              <a:buFont typeface="Wingdings" pitchFamily="2" charset="2"/>
              <a:buChar char="ü"/>
            </a:pPr>
            <a:r>
              <a:rPr lang="en-US" sz="1400" i="1" dirty="0" err="1"/>
              <a:t>remainingEstimate</a:t>
            </a:r>
            <a:r>
              <a:rPr lang="en-US" sz="1400" i="1" dirty="0"/>
              <a:t> &gt; 4h order by priority</a:t>
            </a:r>
          </a:p>
          <a:p>
            <a:pPr algn="just">
              <a:lnSpc>
                <a:spcPct val="130000"/>
              </a:lnSpc>
              <a:spcBef>
                <a:spcPts val="600"/>
              </a:spcBef>
              <a:spcAft>
                <a:spcPts val="600"/>
              </a:spcAft>
              <a:buNone/>
            </a:pPr>
            <a:endParaRPr lang="en-US" sz="1400" dirty="0"/>
          </a:p>
          <a:p>
            <a:pPr algn="just">
              <a:lnSpc>
                <a:spcPct val="130000"/>
              </a:lnSpc>
              <a:spcBef>
                <a:spcPts val="600"/>
              </a:spcBef>
              <a:spcAft>
                <a:spcPts val="600"/>
              </a:spcAft>
              <a:buNone/>
            </a:pPr>
            <a:endParaRPr lang="en-US" sz="1400" dirty="0"/>
          </a:p>
          <a:p>
            <a:pPr algn="just">
              <a:lnSpc>
                <a:spcPct val="130000"/>
              </a:lnSpc>
              <a:spcBef>
                <a:spcPts val="600"/>
              </a:spcBef>
              <a:buNone/>
            </a:pPr>
            <a:r>
              <a:rPr lang="en-US" sz="1400" i="1" dirty="0"/>
              <a:t>More details can be found here: </a:t>
            </a:r>
          </a:p>
          <a:p>
            <a:pPr algn="just">
              <a:lnSpc>
                <a:spcPct val="130000"/>
              </a:lnSpc>
              <a:spcBef>
                <a:spcPts val="600"/>
              </a:spcBef>
              <a:buNone/>
            </a:pPr>
            <a:r>
              <a:rPr lang="en-US" sz="1400" dirty="0">
                <a:hlinkClick r:id="rId2"/>
              </a:rPr>
              <a:t>Advanced Search</a:t>
            </a:r>
            <a:r>
              <a:rPr lang="en-US" sz="1400" dirty="0"/>
              <a:t> </a:t>
            </a:r>
          </a:p>
        </p:txBody>
      </p:sp>
      <p:pic>
        <p:nvPicPr>
          <p:cNvPr id="2049" name="Picture 1"/>
          <p:cNvPicPr>
            <a:picLocks noChangeAspect="1" noChangeArrowheads="1"/>
          </p:cNvPicPr>
          <p:nvPr/>
        </p:nvPicPr>
        <p:blipFill>
          <a:blip r:embed="rId3" cstate="print"/>
          <a:srcRect/>
          <a:stretch>
            <a:fillRect/>
          </a:stretch>
        </p:blipFill>
        <p:spPr bwMode="auto">
          <a:xfrm>
            <a:off x="6781800" y="4343400"/>
            <a:ext cx="2133600" cy="1752600"/>
          </a:xfrm>
          <a:prstGeom prst="rect">
            <a:avLst/>
          </a:prstGeom>
          <a:noFill/>
          <a:ln w="9525">
            <a:noFill/>
            <a:miter lim="800000"/>
            <a:headEnd/>
            <a:tailEnd/>
          </a:ln>
        </p:spPr>
      </p:pic>
    </p:spTree>
    <p:extLst>
      <p:ext uri="{BB962C8B-B14F-4D97-AF65-F5344CB8AC3E}">
        <p14:creationId xmlns:p14="http://schemas.microsoft.com/office/powerpoint/2010/main" val="332011373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Advanced Search</a:t>
            </a:r>
          </a:p>
        </p:txBody>
      </p:sp>
      <p:pic>
        <p:nvPicPr>
          <p:cNvPr id="93186" name="Picture 2"/>
          <p:cNvPicPr>
            <a:picLocks noChangeAspect="1" noChangeArrowheads="1"/>
          </p:cNvPicPr>
          <p:nvPr/>
        </p:nvPicPr>
        <p:blipFill>
          <a:blip r:embed="rId3" cstate="print"/>
          <a:srcRect/>
          <a:stretch>
            <a:fillRect/>
          </a:stretch>
        </p:blipFill>
        <p:spPr bwMode="auto">
          <a:xfrm>
            <a:off x="438692" y="1371600"/>
            <a:ext cx="8552908" cy="5334000"/>
          </a:xfrm>
          <a:prstGeom prst="rect">
            <a:avLst/>
          </a:prstGeom>
          <a:noFill/>
          <a:ln w="9525">
            <a:noFill/>
            <a:miter lim="800000"/>
            <a:headEnd/>
            <a:tailEnd/>
          </a:ln>
        </p:spPr>
      </p:pic>
      <p:sp>
        <p:nvSpPr>
          <p:cNvPr id="7" name="Oval 6"/>
          <p:cNvSpPr/>
          <p:nvPr/>
        </p:nvSpPr>
        <p:spPr>
          <a:xfrm>
            <a:off x="685800" y="2362200"/>
            <a:ext cx="990600" cy="2286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Advanced Search</a:t>
            </a:r>
          </a:p>
        </p:txBody>
      </p:sp>
      <p:pic>
        <p:nvPicPr>
          <p:cNvPr id="94211" name="Picture 3"/>
          <p:cNvPicPr>
            <a:picLocks noChangeAspect="1" noChangeArrowheads="1"/>
          </p:cNvPicPr>
          <p:nvPr/>
        </p:nvPicPr>
        <p:blipFill>
          <a:blip r:embed="rId2" cstate="print"/>
          <a:srcRect/>
          <a:stretch>
            <a:fillRect/>
          </a:stretch>
        </p:blipFill>
        <p:spPr bwMode="auto">
          <a:xfrm>
            <a:off x="304800" y="1600200"/>
            <a:ext cx="8768815" cy="4524375"/>
          </a:xfrm>
          <a:prstGeom prst="rect">
            <a:avLst/>
          </a:prstGeom>
          <a:noFill/>
          <a:ln w="9525">
            <a:noFill/>
            <a:miter lim="800000"/>
            <a:headEnd/>
            <a:tailEnd/>
          </a:ln>
        </p:spPr>
      </p:pic>
      <p:sp>
        <p:nvSpPr>
          <p:cNvPr id="8" name="Oval 7"/>
          <p:cNvSpPr/>
          <p:nvPr/>
        </p:nvSpPr>
        <p:spPr>
          <a:xfrm>
            <a:off x="228600" y="3733800"/>
            <a:ext cx="2209800" cy="13716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2286000"/>
            <a:ext cx="3733800" cy="13716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p:cNvSpPr/>
          <p:nvPr/>
        </p:nvSpPr>
        <p:spPr>
          <a:xfrm>
            <a:off x="6934200" y="2895600"/>
            <a:ext cx="1981200" cy="685800"/>
          </a:xfrm>
          <a:prstGeom prst="wedgeRoundRectCallout">
            <a:avLst>
              <a:gd name="adj1" fmla="val -107768"/>
              <a:gd name="adj2" fmla="val -47979"/>
              <a:gd name="adj3" fmla="val 16667"/>
            </a:avLst>
          </a:prstGeom>
          <a:solidFill>
            <a:schemeClr val="accent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Advanced Search: Query area</a:t>
            </a:r>
          </a:p>
        </p:txBody>
      </p:sp>
      <p:sp>
        <p:nvSpPr>
          <p:cNvPr id="11" name="Rounded Rectangular Callout 10"/>
          <p:cNvSpPr/>
          <p:nvPr/>
        </p:nvSpPr>
        <p:spPr>
          <a:xfrm>
            <a:off x="1905000" y="5867400"/>
            <a:ext cx="1981200" cy="685800"/>
          </a:xfrm>
          <a:prstGeom prst="wedgeRoundRectCallout">
            <a:avLst>
              <a:gd name="adj1" fmla="val -51999"/>
              <a:gd name="adj2" fmla="val -170201"/>
              <a:gd name="adj3" fmla="val 16667"/>
            </a:avLst>
          </a:prstGeom>
          <a:solidFill>
            <a:schemeClr val="accent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Advanced Search: History</a:t>
            </a:r>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37"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anim calcmode="lin" valueType="num">
                                      <p:cBhvr>
                                        <p:cTn id="12" dur="2000" fill="hold"/>
                                        <p:tgtEl>
                                          <p:spTgt spid="10"/>
                                        </p:tgtEl>
                                        <p:attrNameLst>
                                          <p:attrName>ppt_x</p:attrName>
                                        </p:attrNameLst>
                                      </p:cBhvr>
                                      <p:tavLst>
                                        <p:tav tm="0">
                                          <p:val>
                                            <p:strVal val="#ppt_x"/>
                                          </p:val>
                                        </p:tav>
                                        <p:tav tm="100000">
                                          <p:val>
                                            <p:strVal val="#ppt_x"/>
                                          </p:val>
                                        </p:tav>
                                      </p:tavLst>
                                    </p:anim>
                                    <p:anim calcmode="lin" valueType="num">
                                      <p:cBhvr>
                                        <p:cTn id="13" dur="1800" decel="100000" fill="hold"/>
                                        <p:tgtEl>
                                          <p:spTgt spid="10"/>
                                        </p:tgtEl>
                                        <p:attrNameLst>
                                          <p:attrName>ppt_y</p:attrName>
                                        </p:attrNameLst>
                                      </p:cBhvr>
                                      <p:tavLst>
                                        <p:tav tm="0">
                                          <p:val>
                                            <p:strVal val="#ppt_y+1"/>
                                          </p:val>
                                        </p:tav>
                                        <p:tav tm="100000">
                                          <p:val>
                                            <p:strVal val="#ppt_y-.03"/>
                                          </p:val>
                                        </p:tav>
                                      </p:tavLst>
                                    </p:anim>
                                    <p:anim calcmode="lin" valueType="num">
                                      <p:cBhvr>
                                        <p:cTn id="14" dur="200" accel="100000" fill="hold">
                                          <p:stCondLst>
                                            <p:cond delay="18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anim calcmode="lin" valueType="num">
                                      <p:cBhvr>
                                        <p:cTn id="24" dur="2000" fill="hold"/>
                                        <p:tgtEl>
                                          <p:spTgt spid="11"/>
                                        </p:tgtEl>
                                        <p:attrNameLst>
                                          <p:attrName>ppt_x</p:attrName>
                                        </p:attrNameLst>
                                      </p:cBhvr>
                                      <p:tavLst>
                                        <p:tav tm="0">
                                          <p:val>
                                            <p:strVal val="#ppt_x"/>
                                          </p:val>
                                        </p:tav>
                                        <p:tav tm="100000">
                                          <p:val>
                                            <p:strVal val="#ppt_x"/>
                                          </p:val>
                                        </p:tav>
                                      </p:tavLst>
                                    </p:anim>
                                    <p:anim calcmode="lin" valueType="num">
                                      <p:cBhvr>
                                        <p:cTn id="25" dur="1800" decel="100000" fill="hold"/>
                                        <p:tgtEl>
                                          <p:spTgt spid="11"/>
                                        </p:tgtEl>
                                        <p:attrNameLst>
                                          <p:attrName>ppt_y</p:attrName>
                                        </p:attrNameLst>
                                      </p:cBhvr>
                                      <p:tavLst>
                                        <p:tav tm="0">
                                          <p:val>
                                            <p:strVal val="#ppt_y+1"/>
                                          </p:val>
                                        </p:tav>
                                        <p:tav tm="100000">
                                          <p:val>
                                            <p:strVal val="#ppt_y-.03"/>
                                          </p:val>
                                        </p:tav>
                                      </p:tavLst>
                                    </p:anim>
                                    <p:anim calcmode="lin" valueType="num">
                                      <p:cBhvr>
                                        <p:cTn id="26" dur="200" accel="100000" fill="hold">
                                          <p:stCondLst>
                                            <p:cond delay="18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t1.gstatic.com/images?q=tbn:ANd9GcSfjmmwzW5gntbMiVzEepc22PmA7K3gdRRZ7DwOz2MlwQPQqHf0_lw845w"/>
          <p:cNvPicPr>
            <a:picLocks noGrp="1" noChangeAspect="1" noChangeArrowheads="1"/>
          </p:cNvPicPr>
          <p:nvPr>
            <p:ph idx="1"/>
          </p:nvPr>
        </p:nvPicPr>
        <p:blipFill>
          <a:blip r:embed="rId3" cstate="print"/>
          <a:srcRect/>
          <a:stretch>
            <a:fillRect/>
          </a:stretch>
        </p:blipFill>
        <p:spPr bwMode="auto">
          <a:xfrm>
            <a:off x="6912654" y="1349252"/>
            <a:ext cx="2057400" cy="954912"/>
          </a:xfrm>
          <a:prstGeom prst="rect">
            <a:avLst/>
          </a:prstGeom>
          <a:noFill/>
        </p:spPr>
      </p:pic>
      <p:sp>
        <p:nvSpPr>
          <p:cNvPr id="3" name="Title 2"/>
          <p:cNvSpPr>
            <a:spLocks noGrp="1"/>
          </p:cNvSpPr>
          <p:nvPr>
            <p:ph type="title"/>
          </p:nvPr>
        </p:nvSpPr>
        <p:spPr>
          <a:xfrm>
            <a:off x="548640" y="152400"/>
            <a:ext cx="8458200" cy="1143000"/>
          </a:xfrm>
        </p:spPr>
        <p:txBody>
          <a:bodyPr>
            <a:normAutofit/>
          </a:bodyPr>
          <a:lstStyle/>
          <a:p>
            <a:r>
              <a:rPr lang="en-US" dirty="0"/>
              <a:t>Meet JIRA</a:t>
            </a:r>
          </a:p>
        </p:txBody>
      </p:sp>
      <p:sp>
        <p:nvSpPr>
          <p:cNvPr id="2" name="Rectangle 1"/>
          <p:cNvSpPr/>
          <p:nvPr/>
        </p:nvSpPr>
        <p:spPr>
          <a:xfrm>
            <a:off x="733097" y="1743991"/>
            <a:ext cx="5715000" cy="584775"/>
          </a:xfrm>
          <a:prstGeom prst="rect">
            <a:avLst/>
          </a:prstGeom>
        </p:spPr>
        <p:txBody>
          <a:bodyPr wrap="square">
            <a:spAutoFit/>
          </a:bodyPr>
          <a:lstStyle/>
          <a:p>
            <a:r>
              <a:rPr lang="en-CA" sz="3200" b="1" dirty="0"/>
              <a:t>What is JIRA?</a:t>
            </a:r>
          </a:p>
        </p:txBody>
      </p:sp>
      <p:sp>
        <p:nvSpPr>
          <p:cNvPr id="8" name="Rectangle 7"/>
          <p:cNvSpPr/>
          <p:nvPr/>
        </p:nvSpPr>
        <p:spPr>
          <a:xfrm>
            <a:off x="777240" y="2590800"/>
            <a:ext cx="8001000" cy="3785652"/>
          </a:xfrm>
          <a:prstGeom prst="rect">
            <a:avLst/>
          </a:prstGeom>
        </p:spPr>
        <p:txBody>
          <a:bodyPr wrap="square">
            <a:spAutoFit/>
          </a:bodyPr>
          <a:lstStyle/>
          <a:p>
            <a:r>
              <a:rPr lang="en-CA" sz="2400" dirty="0"/>
              <a:t>The basic use of this tool is to track issue and bugs related to software and </a:t>
            </a:r>
            <a:r>
              <a:rPr lang="en-CA" sz="2400" dirty="0">
                <a:hlinkClick r:id="rId4"/>
              </a:rPr>
              <a:t>Mobile </a:t>
            </a:r>
            <a:r>
              <a:rPr lang="en-CA" sz="2400" dirty="0"/>
              <a:t>apps. </a:t>
            </a:r>
          </a:p>
          <a:p>
            <a:endParaRPr lang="en-CA" sz="2400" dirty="0"/>
          </a:p>
          <a:p>
            <a:r>
              <a:rPr lang="en-CA" sz="2400" dirty="0"/>
              <a:t>It is also used for </a:t>
            </a:r>
            <a:r>
              <a:rPr lang="en-CA" sz="2400" dirty="0">
                <a:effectLst>
                  <a:outerShdw blurRad="38100" dist="38100" dir="2700000" algn="tl">
                    <a:srgbClr val="000000">
                      <a:alpha val="43137"/>
                    </a:srgbClr>
                  </a:outerShdw>
                </a:effectLst>
              </a:rPr>
              <a:t>project management</a:t>
            </a:r>
            <a:r>
              <a:rPr lang="en-CA" sz="2400" dirty="0"/>
              <a:t>. </a:t>
            </a:r>
          </a:p>
          <a:p>
            <a:endParaRPr lang="en-CA" sz="2400" dirty="0"/>
          </a:p>
          <a:p>
            <a:r>
              <a:rPr lang="en-CA" sz="2400" dirty="0"/>
              <a:t>The JIRA dashboard consists of many useful functions and features which make handling of issues easy. </a:t>
            </a:r>
          </a:p>
          <a:p>
            <a:endParaRPr lang="fr-CA" sz="2400" dirty="0"/>
          </a:p>
          <a:p>
            <a:r>
              <a:rPr lang="en-CA" sz="2400" dirty="0"/>
              <a:t>According to one ranking method, as of June 2017, Jira is the most popular issue management tool</a:t>
            </a:r>
          </a:p>
        </p:txBody>
      </p:sp>
    </p:spTree>
    <p:extLst>
      <p:ext uri="{BB962C8B-B14F-4D97-AF65-F5344CB8AC3E}">
        <p14:creationId xmlns:p14="http://schemas.microsoft.com/office/powerpoint/2010/main" val="334102912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Quick Search</a:t>
            </a:r>
          </a:p>
        </p:txBody>
      </p:sp>
      <p:sp>
        <p:nvSpPr>
          <p:cNvPr id="3" name="Content Placeholder 2"/>
          <p:cNvSpPr>
            <a:spLocks noGrp="1"/>
          </p:cNvSpPr>
          <p:nvPr>
            <p:ph idx="1"/>
          </p:nvPr>
        </p:nvSpPr>
        <p:spPr>
          <a:xfrm>
            <a:off x="457200" y="1570037"/>
            <a:ext cx="7924800" cy="5059363"/>
          </a:xfrm>
        </p:spPr>
        <p:txBody>
          <a:bodyPr>
            <a:normAutofit/>
          </a:bodyPr>
          <a:lstStyle/>
          <a:p>
            <a:pPr>
              <a:lnSpc>
                <a:spcPct val="150000"/>
              </a:lnSpc>
            </a:pPr>
            <a:r>
              <a:rPr lang="en-US" sz="2000" dirty="0"/>
              <a:t>Quick Search box is located at the top right of the screen</a:t>
            </a:r>
          </a:p>
          <a:p>
            <a:pPr>
              <a:lnSpc>
                <a:spcPct val="150000"/>
              </a:lnSpc>
            </a:pPr>
            <a:endParaRPr lang="en-US" sz="2000" b="1" dirty="0"/>
          </a:p>
          <a:p>
            <a:pPr>
              <a:lnSpc>
                <a:spcPct val="150000"/>
              </a:lnSpc>
            </a:pPr>
            <a:endParaRPr lang="en-US" sz="2000" b="1" dirty="0"/>
          </a:p>
          <a:p>
            <a:pPr>
              <a:lnSpc>
                <a:spcPct val="150000"/>
              </a:lnSpc>
            </a:pPr>
            <a:r>
              <a:rPr lang="en-US" sz="2000" b="1" dirty="0"/>
              <a:t>Quick Search has: </a:t>
            </a:r>
          </a:p>
          <a:p>
            <a:pPr lvl="1">
              <a:lnSpc>
                <a:spcPct val="150000"/>
              </a:lnSpc>
            </a:pPr>
            <a:r>
              <a:rPr lang="en-US" sz="1800" dirty="0"/>
              <a:t>Jumping to an Issue</a:t>
            </a:r>
          </a:p>
          <a:p>
            <a:pPr lvl="1">
              <a:lnSpc>
                <a:spcPct val="150000"/>
              </a:lnSpc>
            </a:pPr>
            <a:r>
              <a:rPr lang="en-US" sz="1800" dirty="0"/>
              <a:t>‘Smart’ Querying: searches with minimal typing</a:t>
            </a:r>
          </a:p>
          <a:p>
            <a:pPr lvl="1">
              <a:lnSpc>
                <a:spcPct val="150000"/>
              </a:lnSpc>
            </a:pPr>
            <a:r>
              <a:rPr lang="en-US" sz="1800" dirty="0"/>
              <a:t>Free-text searching</a:t>
            </a:r>
          </a:p>
          <a:p>
            <a:pPr>
              <a:lnSpc>
                <a:spcPct val="150000"/>
              </a:lnSpc>
              <a:buNone/>
            </a:pPr>
            <a:endParaRPr lang="en-US" sz="1400" i="1" dirty="0"/>
          </a:p>
          <a:p>
            <a:pPr>
              <a:lnSpc>
                <a:spcPct val="150000"/>
              </a:lnSpc>
              <a:buNone/>
            </a:pPr>
            <a:endParaRPr lang="en-US" sz="1400" i="1" dirty="0"/>
          </a:p>
          <a:p>
            <a:pPr>
              <a:lnSpc>
                <a:spcPct val="150000"/>
              </a:lnSpc>
              <a:buNone/>
            </a:pPr>
            <a:r>
              <a:rPr lang="en-US" sz="1400" i="1" dirty="0"/>
              <a:t>More details can be found here: </a:t>
            </a:r>
          </a:p>
          <a:p>
            <a:pPr>
              <a:lnSpc>
                <a:spcPct val="150000"/>
              </a:lnSpc>
              <a:buNone/>
            </a:pPr>
            <a:r>
              <a:rPr lang="en-US" sz="1400" dirty="0">
                <a:hlinkClick r:id="rId3"/>
              </a:rPr>
              <a:t>Quick Search</a:t>
            </a:r>
            <a:endParaRPr lang="en-US" sz="1400" dirty="0"/>
          </a:p>
        </p:txBody>
      </p:sp>
      <p:pic>
        <p:nvPicPr>
          <p:cNvPr id="92162" name="Picture 2"/>
          <p:cNvPicPr>
            <a:picLocks noChangeAspect="1" noChangeArrowheads="1"/>
          </p:cNvPicPr>
          <p:nvPr/>
        </p:nvPicPr>
        <p:blipFill>
          <a:blip r:embed="rId4" cstate="print"/>
          <a:srcRect/>
          <a:stretch>
            <a:fillRect/>
          </a:stretch>
        </p:blipFill>
        <p:spPr bwMode="auto">
          <a:xfrm>
            <a:off x="838200" y="2381290"/>
            <a:ext cx="8211511" cy="514310"/>
          </a:xfrm>
          <a:prstGeom prst="rect">
            <a:avLst/>
          </a:prstGeom>
          <a:noFill/>
          <a:ln w="9525">
            <a:noFill/>
            <a:miter lim="800000"/>
            <a:headEnd/>
            <a:tailEnd/>
          </a:ln>
        </p:spPr>
      </p:pic>
      <p:sp>
        <p:nvSpPr>
          <p:cNvPr id="6" name="Oval 5"/>
          <p:cNvSpPr/>
          <p:nvPr/>
        </p:nvSpPr>
        <p:spPr>
          <a:xfrm>
            <a:off x="7239000" y="2362200"/>
            <a:ext cx="1828800" cy="381000"/>
          </a:xfrm>
          <a:prstGeom prst="ellipse">
            <a:avLst/>
          </a:prstGeom>
          <a:solidFill>
            <a:srgbClr val="FF0000">
              <a:alpha val="0"/>
            </a:srgb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earch-engine-optimization-blog-150x150.jpg"/>
          <p:cNvPicPr>
            <a:picLocks noChangeAspect="1"/>
          </p:cNvPicPr>
          <p:nvPr/>
        </p:nvPicPr>
        <p:blipFill>
          <a:blip r:embed="rId5" cstate="print"/>
          <a:stretch>
            <a:fillRect/>
          </a:stretch>
        </p:blipFill>
        <p:spPr>
          <a:xfrm>
            <a:off x="6934200" y="4343400"/>
            <a:ext cx="1828800" cy="1828800"/>
          </a:xfrm>
          <a:prstGeom prst="rect">
            <a:avLst/>
          </a:prstGeom>
        </p:spPr>
      </p:pic>
    </p:spTree>
    <p:extLst>
      <p:ext uri="{BB962C8B-B14F-4D97-AF65-F5344CB8AC3E}">
        <p14:creationId xmlns:p14="http://schemas.microsoft.com/office/powerpoint/2010/main" val="3320113738"/>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Filters</a:t>
            </a:r>
          </a:p>
        </p:txBody>
      </p:sp>
      <p:sp>
        <p:nvSpPr>
          <p:cNvPr id="3" name="Content Placeholder 2"/>
          <p:cNvSpPr>
            <a:spLocks noGrp="1"/>
          </p:cNvSpPr>
          <p:nvPr>
            <p:ph idx="1"/>
          </p:nvPr>
        </p:nvSpPr>
        <p:spPr>
          <a:xfrm>
            <a:off x="457200" y="1600200"/>
            <a:ext cx="8305800" cy="4800600"/>
          </a:xfrm>
        </p:spPr>
        <p:txBody>
          <a:bodyPr>
            <a:normAutofit/>
          </a:bodyPr>
          <a:lstStyle/>
          <a:p>
            <a:pPr algn="just">
              <a:lnSpc>
                <a:spcPct val="130000"/>
              </a:lnSpc>
              <a:spcBef>
                <a:spcPts val="600"/>
              </a:spcBef>
            </a:pPr>
            <a:r>
              <a:rPr lang="en-US" sz="2000" b="1" dirty="0"/>
              <a:t>A saved Search is called an Issue Filter </a:t>
            </a:r>
          </a:p>
          <a:p>
            <a:pPr algn="just">
              <a:lnSpc>
                <a:spcPct val="130000"/>
              </a:lnSpc>
              <a:spcBef>
                <a:spcPts val="1800"/>
              </a:spcBef>
              <a:spcAft>
                <a:spcPts val="600"/>
              </a:spcAft>
              <a:buNone/>
            </a:pPr>
            <a:r>
              <a:rPr lang="en-US" sz="1800" b="1" dirty="0"/>
              <a:t>	With an issue filter you can:</a:t>
            </a:r>
          </a:p>
          <a:p>
            <a:pPr lvl="1" algn="just">
              <a:lnSpc>
                <a:spcPct val="150000"/>
              </a:lnSpc>
            </a:pPr>
            <a:r>
              <a:rPr lang="en-US" sz="1800" dirty="0"/>
              <a:t>display the search results in the Issue Navigator</a:t>
            </a:r>
          </a:p>
          <a:p>
            <a:pPr lvl="1" algn="just">
              <a:lnSpc>
                <a:spcPct val="150000"/>
              </a:lnSpc>
            </a:pPr>
            <a:r>
              <a:rPr lang="en-US" sz="1800" dirty="0"/>
              <a:t>display the search results in a report format</a:t>
            </a:r>
          </a:p>
          <a:p>
            <a:pPr lvl="1" algn="just">
              <a:lnSpc>
                <a:spcPct val="150000"/>
              </a:lnSpc>
            </a:pPr>
            <a:r>
              <a:rPr lang="en-US" sz="1800" dirty="0"/>
              <a:t>display the search results in a Dashboard Gadget</a:t>
            </a:r>
          </a:p>
          <a:p>
            <a:pPr lvl="1" algn="just">
              <a:lnSpc>
                <a:spcPct val="150000"/>
              </a:lnSpc>
            </a:pPr>
            <a:r>
              <a:rPr lang="en-US" sz="1800" dirty="0"/>
              <a:t>share the search with colleagues </a:t>
            </a:r>
          </a:p>
          <a:p>
            <a:pPr lvl="1" algn="just">
              <a:lnSpc>
                <a:spcPct val="150000"/>
              </a:lnSpc>
            </a:pPr>
            <a:r>
              <a:rPr lang="en-US" sz="1800" dirty="0"/>
              <a:t>add another user's shared filter as a favorite</a:t>
            </a:r>
          </a:p>
        </p:txBody>
      </p:sp>
    </p:spTree>
    <p:extLst>
      <p:ext uri="{BB962C8B-B14F-4D97-AF65-F5344CB8AC3E}">
        <p14:creationId xmlns:p14="http://schemas.microsoft.com/office/powerpoint/2010/main" val="3320113738"/>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Filters</a:t>
            </a:r>
          </a:p>
        </p:txBody>
      </p:sp>
      <p:pic>
        <p:nvPicPr>
          <p:cNvPr id="93186" name="Picture 2"/>
          <p:cNvPicPr>
            <a:picLocks noChangeAspect="1" noChangeArrowheads="1"/>
          </p:cNvPicPr>
          <p:nvPr/>
        </p:nvPicPr>
        <p:blipFill>
          <a:blip r:embed="rId3" cstate="print"/>
          <a:srcRect/>
          <a:stretch>
            <a:fillRect/>
          </a:stretch>
        </p:blipFill>
        <p:spPr bwMode="auto">
          <a:xfrm>
            <a:off x="438692" y="1371600"/>
            <a:ext cx="8552908" cy="5334000"/>
          </a:xfrm>
          <a:prstGeom prst="rect">
            <a:avLst/>
          </a:prstGeom>
          <a:noFill/>
          <a:ln w="9525">
            <a:noFill/>
            <a:miter lim="800000"/>
            <a:headEnd/>
            <a:tailEnd/>
          </a:ln>
        </p:spPr>
      </p:pic>
      <p:sp>
        <p:nvSpPr>
          <p:cNvPr id="7" name="Oval 6"/>
          <p:cNvSpPr/>
          <p:nvPr/>
        </p:nvSpPr>
        <p:spPr>
          <a:xfrm>
            <a:off x="1066800" y="2667000"/>
            <a:ext cx="1066800" cy="2286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Issue Filters</a:t>
            </a:r>
          </a:p>
        </p:txBody>
      </p:sp>
      <p:sp>
        <p:nvSpPr>
          <p:cNvPr id="3" name="Content Placeholder 2"/>
          <p:cNvSpPr>
            <a:spLocks noGrp="1"/>
          </p:cNvSpPr>
          <p:nvPr>
            <p:ph idx="1"/>
          </p:nvPr>
        </p:nvSpPr>
        <p:spPr>
          <a:xfrm>
            <a:off x="457200" y="1447801"/>
            <a:ext cx="8229600" cy="4343400"/>
          </a:xfrm>
        </p:spPr>
        <p:txBody>
          <a:bodyPr>
            <a:normAutofit/>
          </a:bodyPr>
          <a:lstStyle/>
          <a:p>
            <a:pPr>
              <a:buNone/>
            </a:pPr>
            <a:endParaRPr lang="en-US" sz="1900" dirty="0"/>
          </a:p>
          <a:p>
            <a:endParaRPr lang="en-US" b="1" dirty="0"/>
          </a:p>
        </p:txBody>
      </p:sp>
      <p:pic>
        <p:nvPicPr>
          <p:cNvPr id="6147" name="Picture 3"/>
          <p:cNvPicPr>
            <a:picLocks noChangeAspect="1" noChangeArrowheads="1"/>
          </p:cNvPicPr>
          <p:nvPr/>
        </p:nvPicPr>
        <p:blipFill>
          <a:blip r:embed="rId3" cstate="print"/>
          <a:srcRect/>
          <a:stretch>
            <a:fillRect/>
          </a:stretch>
        </p:blipFill>
        <p:spPr bwMode="auto">
          <a:xfrm>
            <a:off x="418817" y="1685925"/>
            <a:ext cx="8572783" cy="4486275"/>
          </a:xfrm>
          <a:prstGeom prst="rect">
            <a:avLst/>
          </a:prstGeom>
          <a:noFill/>
          <a:ln w="9525">
            <a:noFill/>
            <a:miter lim="800000"/>
            <a:headEnd/>
            <a:tailEnd/>
          </a:ln>
        </p:spPr>
      </p:pic>
      <p:sp>
        <p:nvSpPr>
          <p:cNvPr id="10" name="Oval 9"/>
          <p:cNvSpPr/>
          <p:nvPr/>
        </p:nvSpPr>
        <p:spPr>
          <a:xfrm>
            <a:off x="381000" y="3200400"/>
            <a:ext cx="1981200" cy="838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90800" y="3124200"/>
            <a:ext cx="2667000" cy="2438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6400800" y="4343400"/>
            <a:ext cx="1828800" cy="685800"/>
          </a:xfrm>
          <a:prstGeom prst="wedgeRoundRectCallout">
            <a:avLst>
              <a:gd name="adj1" fmla="val -113337"/>
              <a:gd name="adj2" fmla="val -84090"/>
              <a:gd name="adj3" fmla="val 16667"/>
            </a:avLst>
          </a:prstGeom>
          <a:solidFill>
            <a:schemeClr val="accent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Saving Filter Details</a:t>
            </a:r>
          </a:p>
        </p:txBody>
      </p:sp>
      <p:sp>
        <p:nvSpPr>
          <p:cNvPr id="13" name="Rounded Rectangular Callout 12"/>
          <p:cNvSpPr/>
          <p:nvPr/>
        </p:nvSpPr>
        <p:spPr>
          <a:xfrm>
            <a:off x="533400" y="4953000"/>
            <a:ext cx="1828800" cy="685800"/>
          </a:xfrm>
          <a:prstGeom prst="wedgeRoundRectCallout">
            <a:avLst>
              <a:gd name="adj1" fmla="val 28170"/>
              <a:gd name="adj2" fmla="val -192424"/>
              <a:gd name="adj3" fmla="val 16667"/>
            </a:avLst>
          </a:prstGeom>
          <a:solidFill>
            <a:schemeClr val="accent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Filter </a:t>
            </a:r>
          </a:p>
          <a:p>
            <a:pPr algn="ctr"/>
            <a:r>
              <a:rPr lang="en-US" dirty="0">
                <a:solidFill>
                  <a:schemeClr val="accent2"/>
                </a:solidFill>
              </a:rPr>
              <a:t>Summary</a:t>
            </a:r>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anim calcmode="lin" valueType="num">
                                      <p:cBhvr>
                                        <p:cTn id="12" dur="2000" fill="hold"/>
                                        <p:tgtEl>
                                          <p:spTgt spid="12"/>
                                        </p:tgtEl>
                                        <p:attrNameLst>
                                          <p:attrName>ppt_x</p:attrName>
                                        </p:attrNameLst>
                                      </p:cBhvr>
                                      <p:tavLst>
                                        <p:tav tm="0">
                                          <p:val>
                                            <p:strVal val="#ppt_x"/>
                                          </p:val>
                                        </p:tav>
                                        <p:tav tm="100000">
                                          <p:val>
                                            <p:strVal val="#ppt_x"/>
                                          </p:val>
                                        </p:tav>
                                      </p:tavLst>
                                    </p:anim>
                                    <p:anim calcmode="lin" valueType="num">
                                      <p:cBhvr>
                                        <p:cTn id="13" dur="1800" decel="100000" fill="hold"/>
                                        <p:tgtEl>
                                          <p:spTgt spid="12"/>
                                        </p:tgtEl>
                                        <p:attrNameLst>
                                          <p:attrName>ppt_y</p:attrName>
                                        </p:attrNameLst>
                                      </p:cBhvr>
                                      <p:tavLst>
                                        <p:tav tm="0">
                                          <p:val>
                                            <p:strVal val="#ppt_y+1"/>
                                          </p:val>
                                        </p:tav>
                                        <p:tav tm="100000">
                                          <p:val>
                                            <p:strVal val="#ppt_y-.03"/>
                                          </p:val>
                                        </p:tav>
                                      </p:tavLst>
                                    </p:anim>
                                    <p:anim calcmode="lin" valueType="num">
                                      <p:cBhvr>
                                        <p:cTn id="14" dur="200" accel="100000" fill="hold">
                                          <p:stCondLst>
                                            <p:cond delay="18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ppt_x</p:attrName>
                                        </p:attrNameLst>
                                      </p:cBhvr>
                                      <p:tavLst>
                                        <p:tav tm="0">
                                          <p:val>
                                            <p:strVal val="#ppt_x"/>
                                          </p:val>
                                        </p:tav>
                                        <p:tav tm="100000">
                                          <p:val>
                                            <p:strVal val="#ppt_x"/>
                                          </p:val>
                                        </p:tav>
                                      </p:tavLst>
                                    </p:anim>
                                    <p:anim calcmode="lin" valueType="num">
                                      <p:cBhvr>
                                        <p:cTn id="25" dur="1800" decel="100000" fill="hold"/>
                                        <p:tgtEl>
                                          <p:spTgt spid="13"/>
                                        </p:tgtEl>
                                        <p:attrNameLst>
                                          <p:attrName>ppt_y</p:attrName>
                                        </p:attrNameLst>
                                      </p:cBhvr>
                                      <p:tavLst>
                                        <p:tav tm="0">
                                          <p:val>
                                            <p:strVal val="#ppt_y+1"/>
                                          </p:val>
                                        </p:tav>
                                        <p:tav tm="100000">
                                          <p:val>
                                            <p:strVal val="#ppt_y-.03"/>
                                          </p:val>
                                        </p:tav>
                                      </p:tavLst>
                                    </p:anim>
                                    <p:anim calcmode="lin" valueType="num">
                                      <p:cBhvr>
                                        <p:cTn id="26" dur="200" accel="100000" fill="hold">
                                          <p:stCondLst>
                                            <p:cond delay="18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cstate="print"/>
          <a:srcRect/>
          <a:stretch>
            <a:fillRect/>
          </a:stretch>
        </p:blipFill>
        <p:spPr bwMode="auto">
          <a:xfrm>
            <a:off x="6267450" y="6257925"/>
            <a:ext cx="2876550" cy="600075"/>
          </a:xfrm>
          <a:prstGeom prst="rect">
            <a:avLst/>
          </a:prstGeom>
          <a:noFill/>
          <a:ln w="9525">
            <a:noFill/>
            <a:miter lim="800000"/>
            <a:headEnd/>
            <a:tailEnd/>
          </a:ln>
        </p:spPr>
      </p:pic>
      <p:sp>
        <p:nvSpPr>
          <p:cNvPr id="2" name="Title 1"/>
          <p:cNvSpPr>
            <a:spLocks noGrp="1"/>
          </p:cNvSpPr>
          <p:nvPr>
            <p:ph type="title"/>
          </p:nvPr>
        </p:nvSpPr>
        <p:spPr>
          <a:xfrm>
            <a:off x="548640" y="152400"/>
            <a:ext cx="8229600" cy="1143000"/>
          </a:xfrm>
        </p:spPr>
        <p:txBody>
          <a:bodyPr>
            <a:normAutofit/>
          </a:bodyPr>
          <a:lstStyle/>
          <a:p>
            <a:r>
              <a:rPr lang="en-US" dirty="0"/>
              <a:t>JIRA Predefined Filters</a:t>
            </a:r>
          </a:p>
        </p:txBody>
      </p:sp>
      <p:sp>
        <p:nvSpPr>
          <p:cNvPr id="3" name="Content Placeholder 2"/>
          <p:cNvSpPr>
            <a:spLocks noGrp="1"/>
          </p:cNvSpPr>
          <p:nvPr>
            <p:ph idx="1"/>
          </p:nvPr>
        </p:nvSpPr>
        <p:spPr>
          <a:xfrm>
            <a:off x="457200" y="1447801"/>
            <a:ext cx="8229600" cy="4343400"/>
          </a:xfrm>
        </p:spPr>
        <p:txBody>
          <a:bodyPr>
            <a:normAutofit/>
          </a:bodyPr>
          <a:lstStyle/>
          <a:p>
            <a:pPr>
              <a:buNone/>
            </a:pPr>
            <a:endParaRPr lang="en-US" sz="1900" dirty="0"/>
          </a:p>
          <a:p>
            <a:endParaRPr lang="en-US" b="1" dirty="0"/>
          </a:p>
        </p:txBody>
      </p:sp>
      <p:pic>
        <p:nvPicPr>
          <p:cNvPr id="6146" name="Picture 2"/>
          <p:cNvPicPr>
            <a:picLocks noChangeAspect="1" noChangeArrowheads="1"/>
          </p:cNvPicPr>
          <p:nvPr/>
        </p:nvPicPr>
        <p:blipFill>
          <a:blip r:embed="rId4" cstate="print"/>
          <a:srcRect/>
          <a:stretch>
            <a:fillRect/>
          </a:stretch>
        </p:blipFill>
        <p:spPr bwMode="auto">
          <a:xfrm>
            <a:off x="761999" y="1385613"/>
            <a:ext cx="7696201" cy="5396187"/>
          </a:xfrm>
          <a:prstGeom prst="rect">
            <a:avLst/>
          </a:prstGeom>
          <a:noFill/>
          <a:ln w="9525">
            <a:noFill/>
            <a:miter lim="800000"/>
            <a:headEnd/>
            <a:tailEnd/>
          </a:ln>
        </p:spPr>
      </p:pic>
      <p:sp>
        <p:nvSpPr>
          <p:cNvPr id="8" name="Oval 7"/>
          <p:cNvSpPr/>
          <p:nvPr/>
        </p:nvSpPr>
        <p:spPr>
          <a:xfrm>
            <a:off x="6477000" y="2209800"/>
            <a:ext cx="2286000" cy="1981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3886200" y="1905000"/>
            <a:ext cx="2057400" cy="685800"/>
          </a:xfrm>
          <a:prstGeom prst="wedgeRoundRectCallout">
            <a:avLst>
              <a:gd name="adj1" fmla="val 85795"/>
              <a:gd name="adj2" fmla="val 53410"/>
              <a:gd name="adj3" fmla="val 16667"/>
            </a:avLst>
          </a:prstGeom>
          <a:solidFill>
            <a:schemeClr val="accent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Predefined Filters on ‘Projects’ tab</a:t>
            </a:r>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3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anim calcmode="lin" valueType="num">
                                      <p:cBhvr>
                                        <p:cTn id="12" dur="2000" fill="hold"/>
                                        <p:tgtEl>
                                          <p:spTgt spid="7"/>
                                        </p:tgtEl>
                                        <p:attrNameLst>
                                          <p:attrName>ppt_x</p:attrName>
                                        </p:attrNameLst>
                                      </p:cBhvr>
                                      <p:tavLst>
                                        <p:tav tm="0">
                                          <p:val>
                                            <p:strVal val="#ppt_x"/>
                                          </p:val>
                                        </p:tav>
                                        <p:tav tm="100000">
                                          <p:val>
                                            <p:strVal val="#ppt_x"/>
                                          </p:val>
                                        </p:tav>
                                      </p:tavLst>
                                    </p:anim>
                                    <p:anim calcmode="lin" valueType="num">
                                      <p:cBhvr>
                                        <p:cTn id="13" dur="1800" decel="100000" fill="hold"/>
                                        <p:tgtEl>
                                          <p:spTgt spid="7"/>
                                        </p:tgtEl>
                                        <p:attrNameLst>
                                          <p:attrName>ppt_y</p:attrName>
                                        </p:attrNameLst>
                                      </p:cBhvr>
                                      <p:tavLst>
                                        <p:tav tm="0">
                                          <p:val>
                                            <p:strVal val="#ppt_y+1"/>
                                          </p:val>
                                        </p:tav>
                                        <p:tav tm="100000">
                                          <p:val>
                                            <p:strVal val="#ppt_y-.03"/>
                                          </p:val>
                                        </p:tav>
                                      </p:tavLst>
                                    </p:anim>
                                    <p:anim calcmode="lin" valueType="num">
                                      <p:cBhvr>
                                        <p:cTn id="14" dur="200" accel="100000" fill="hold">
                                          <p:stCondLst>
                                            <p:cond delay="18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latin typeface="Verdana" pitchFamily="34" charset="0"/>
                <a:ea typeface="Verdana" pitchFamily="34" charset="0"/>
                <a:cs typeface="Verdana" pitchFamily="34" charset="0"/>
              </a:rPr>
              <a:t>Recommended Filters</a:t>
            </a:r>
          </a:p>
        </p:txBody>
      </p:sp>
      <p:sp>
        <p:nvSpPr>
          <p:cNvPr id="4" name="Text Placeholder 7"/>
          <p:cNvSpPr>
            <a:spLocks noGrp="1"/>
          </p:cNvSpPr>
          <p:nvPr>
            <p:ph type="body" idx="1"/>
          </p:nvPr>
        </p:nvSpPr>
        <p:spPr>
          <a:xfrm>
            <a:off x="533400" y="1524000"/>
            <a:ext cx="8229600" cy="4419600"/>
          </a:xfrm>
        </p:spPr>
        <p:txBody>
          <a:bodyPr anchor="t" anchorCtr="0"/>
          <a:lstStyle/>
          <a:p>
            <a:pPr marL="285750" indent="-285750">
              <a:lnSpc>
                <a:spcPct val="130000"/>
              </a:lnSpc>
              <a:spcBef>
                <a:spcPts val="600"/>
              </a:spcBef>
              <a:spcAft>
                <a:spcPts val="600"/>
              </a:spcAft>
              <a:buFont typeface="Wingdings" pitchFamily="2" charset="2"/>
              <a:buChar char="§"/>
            </a:pPr>
            <a:r>
              <a:rPr lang="en-US" dirty="0"/>
              <a:t>Groups’ Sub-Tasks</a:t>
            </a:r>
          </a:p>
          <a:p>
            <a:pPr marL="285750" indent="-285750">
              <a:lnSpc>
                <a:spcPct val="130000"/>
              </a:lnSpc>
              <a:spcBef>
                <a:spcPts val="600"/>
              </a:spcBef>
              <a:spcAft>
                <a:spcPts val="600"/>
              </a:spcAft>
            </a:pPr>
            <a:r>
              <a:rPr lang="en-US" sz="1600" b="0" i="1" dirty="0">
                <a:solidFill>
                  <a:schemeClr val="tx1"/>
                </a:solidFill>
              </a:rPr>
              <a:t>	Example:</a:t>
            </a:r>
          </a:p>
          <a:p>
            <a:pPr marL="742950" lvl="1" indent="-285750">
              <a:spcBef>
                <a:spcPts val="600"/>
              </a:spcBef>
              <a:spcAft>
                <a:spcPts val="600"/>
              </a:spcAft>
              <a:buFont typeface="Courier New" pitchFamily="49" charset="0"/>
              <a:buChar char="o"/>
            </a:pPr>
            <a:r>
              <a:rPr lang="en-US" sz="1600" b="0" i="1" dirty="0"/>
              <a:t>Technical Tasks per each developer</a:t>
            </a:r>
          </a:p>
          <a:p>
            <a:pPr marL="742950" lvl="1" indent="-285750">
              <a:spcBef>
                <a:spcPts val="600"/>
              </a:spcBef>
              <a:spcAft>
                <a:spcPts val="600"/>
              </a:spcAft>
              <a:buFont typeface="Courier New" pitchFamily="49" charset="0"/>
              <a:buChar char="o"/>
            </a:pPr>
            <a:r>
              <a:rPr lang="en-US" sz="1600" b="0" i="1" dirty="0"/>
              <a:t>Technical Tasks per each QC Engineer</a:t>
            </a:r>
          </a:p>
          <a:p>
            <a:pPr marL="285750" indent="-285750">
              <a:lnSpc>
                <a:spcPct val="130000"/>
              </a:lnSpc>
              <a:spcBef>
                <a:spcPts val="600"/>
              </a:spcBef>
              <a:spcAft>
                <a:spcPts val="600"/>
              </a:spcAft>
            </a:pPr>
            <a:endParaRPr lang="en-US" b="0" dirty="0"/>
          </a:p>
          <a:p>
            <a:pPr marL="285750" indent="-285750">
              <a:lnSpc>
                <a:spcPct val="130000"/>
              </a:lnSpc>
              <a:spcBef>
                <a:spcPts val="600"/>
              </a:spcBef>
              <a:spcAft>
                <a:spcPts val="600"/>
              </a:spcAft>
              <a:buFont typeface="Wingdings" pitchFamily="2" charset="2"/>
              <a:buChar char="§"/>
            </a:pPr>
            <a:r>
              <a:rPr lang="en-US" dirty="0"/>
              <a:t>Bug Status</a:t>
            </a:r>
          </a:p>
          <a:p>
            <a:pPr marL="285750" indent="-285750">
              <a:spcBef>
                <a:spcPts val="600"/>
              </a:spcBef>
              <a:spcAft>
                <a:spcPts val="600"/>
              </a:spcAft>
            </a:pPr>
            <a:r>
              <a:rPr lang="en-US" sz="1600" b="0" i="1" dirty="0">
                <a:solidFill>
                  <a:schemeClr val="tx1"/>
                </a:solidFill>
              </a:rPr>
              <a:t>	Example:</a:t>
            </a:r>
          </a:p>
          <a:p>
            <a:pPr marL="742950" lvl="1" indent="-285750">
              <a:spcBef>
                <a:spcPts val="600"/>
              </a:spcBef>
              <a:spcAft>
                <a:spcPts val="600"/>
              </a:spcAft>
              <a:buFont typeface="Courier New" pitchFamily="49" charset="0"/>
              <a:buChar char="o"/>
            </a:pPr>
            <a:r>
              <a:rPr lang="en-US" sz="1600" b="0" i="1" dirty="0"/>
              <a:t>Bugs per status and priority</a:t>
            </a:r>
          </a:p>
          <a:p>
            <a:pPr marL="742950" lvl="1" indent="-285750">
              <a:spcBef>
                <a:spcPts val="600"/>
              </a:spcBef>
              <a:spcAft>
                <a:spcPts val="600"/>
              </a:spcAft>
              <a:buFont typeface="Courier New" pitchFamily="49" charset="0"/>
              <a:buChar char="o"/>
            </a:pPr>
            <a:r>
              <a:rPr lang="en-US" sz="1600" b="0" i="1" dirty="0"/>
              <a:t>Bugs assigned to particular person</a:t>
            </a:r>
          </a:p>
        </p:txBody>
      </p:sp>
    </p:spTree>
    <p:extLst>
      <p:ext uri="{BB962C8B-B14F-4D97-AF65-F5344CB8AC3E}">
        <p14:creationId xmlns:p14="http://schemas.microsoft.com/office/powerpoint/2010/main" val="3320113738"/>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latin typeface="Verdana" pitchFamily="34" charset="0"/>
                <a:ea typeface="Verdana" pitchFamily="34" charset="0"/>
                <a:cs typeface="Verdana" pitchFamily="34" charset="0"/>
              </a:rPr>
              <a:t>Issues Bulk Operations</a:t>
            </a:r>
          </a:p>
        </p:txBody>
      </p:sp>
      <p:sp>
        <p:nvSpPr>
          <p:cNvPr id="8" name="Text Placeholder 7"/>
          <p:cNvSpPr>
            <a:spLocks noGrp="1"/>
          </p:cNvSpPr>
          <p:nvPr>
            <p:ph type="body" idx="1"/>
          </p:nvPr>
        </p:nvSpPr>
        <p:spPr>
          <a:xfrm>
            <a:off x="533400" y="1524000"/>
            <a:ext cx="8229600" cy="838200"/>
          </a:xfrm>
        </p:spPr>
        <p:txBody>
          <a:bodyPr anchor="t" anchorCtr="0"/>
          <a:lstStyle/>
          <a:p>
            <a:pPr marL="342900" indent="-342900" algn="just">
              <a:lnSpc>
                <a:spcPct val="130000"/>
              </a:lnSpc>
              <a:spcBef>
                <a:spcPts val="600"/>
              </a:spcBef>
              <a:buFont typeface="Wingdings" pitchFamily="2" charset="2"/>
              <a:buChar char="§"/>
            </a:pPr>
            <a:r>
              <a:rPr lang="en-US" sz="1600" dirty="0">
                <a:solidFill>
                  <a:schemeClr val="tx1">
                    <a:lumMod val="75000"/>
                    <a:lumOff val="25000"/>
                  </a:schemeClr>
                </a:solidFill>
              </a:rPr>
              <a:t>Bulk Operations enable multiple operations to be performed on multiple issues at once</a:t>
            </a:r>
            <a:endParaRPr lang="en-US" dirty="0">
              <a:solidFill>
                <a:schemeClr val="tx1">
                  <a:lumMod val="75000"/>
                  <a:lumOff val="25000"/>
                </a:schemeClr>
              </a:solidFill>
            </a:endParaRPr>
          </a:p>
        </p:txBody>
      </p:sp>
      <p:graphicFrame>
        <p:nvGraphicFramePr>
          <p:cNvPr id="12" name="Diagram 11"/>
          <p:cNvGraphicFramePr/>
          <p:nvPr/>
        </p:nvGraphicFramePr>
        <p:xfrm>
          <a:off x="-685800" y="2565400"/>
          <a:ext cx="64770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 Placeholder 7"/>
          <p:cNvSpPr>
            <a:spLocks noGrp="1"/>
          </p:cNvSpPr>
          <p:nvPr>
            <p:ph type="body" idx="1"/>
          </p:nvPr>
        </p:nvSpPr>
        <p:spPr>
          <a:xfrm>
            <a:off x="4724400" y="2641600"/>
            <a:ext cx="4267200" cy="3429000"/>
          </a:xfrm>
        </p:spPr>
        <p:txBody>
          <a:bodyPr anchor="t" anchorCtr="0"/>
          <a:lstStyle/>
          <a:p>
            <a:pPr marL="342900" indent="-342900" algn="just">
              <a:lnSpc>
                <a:spcPct val="130000"/>
              </a:lnSpc>
              <a:spcBef>
                <a:spcPts val="0"/>
              </a:spcBef>
              <a:buFont typeface="Wingdings" pitchFamily="2" charset="2"/>
              <a:buChar char="§"/>
            </a:pPr>
            <a:r>
              <a:rPr lang="en-US" sz="1100" i="1" dirty="0"/>
              <a:t>This operation allows multiple fields in multiple issues to be edited at once</a:t>
            </a:r>
            <a:endParaRPr lang="en-US" sz="1100" i="1" dirty="0">
              <a:solidFill>
                <a:schemeClr val="tx1">
                  <a:lumMod val="75000"/>
                  <a:lumOff val="25000"/>
                </a:schemeClr>
              </a:solidFill>
            </a:endParaRPr>
          </a:p>
          <a:p>
            <a:pPr marL="342900" indent="-342900" algn="just">
              <a:lnSpc>
                <a:spcPct val="130000"/>
              </a:lnSpc>
              <a:spcBef>
                <a:spcPts val="0"/>
              </a:spcBef>
              <a:buFont typeface="Wingdings" pitchFamily="2" charset="2"/>
              <a:buChar char="§"/>
            </a:pPr>
            <a:endParaRPr lang="en-US" sz="1100" i="1" dirty="0"/>
          </a:p>
          <a:p>
            <a:pPr marL="342900" indent="-342900" algn="just">
              <a:lnSpc>
                <a:spcPct val="130000"/>
              </a:lnSpc>
              <a:spcBef>
                <a:spcPts val="0"/>
              </a:spcBef>
              <a:buFont typeface="Wingdings" pitchFamily="2" charset="2"/>
              <a:buChar char="§"/>
            </a:pPr>
            <a:endParaRPr lang="en-US" sz="1100" i="1" dirty="0"/>
          </a:p>
          <a:p>
            <a:pPr marL="342900" indent="-342900" algn="just">
              <a:lnSpc>
                <a:spcPct val="130000"/>
              </a:lnSpc>
              <a:spcBef>
                <a:spcPts val="0"/>
              </a:spcBef>
              <a:buFont typeface="Wingdings" pitchFamily="2" charset="2"/>
              <a:buChar char="§"/>
            </a:pPr>
            <a:r>
              <a:rPr lang="en-US" sz="1100" i="1" dirty="0"/>
              <a:t>This operation allows multiple issues to be deleted at once</a:t>
            </a:r>
          </a:p>
          <a:p>
            <a:pPr marL="342900" indent="-342900" algn="just">
              <a:lnSpc>
                <a:spcPct val="130000"/>
              </a:lnSpc>
              <a:spcBef>
                <a:spcPts val="0"/>
              </a:spcBef>
              <a:buFont typeface="Wingdings" pitchFamily="2" charset="2"/>
              <a:buChar char="§"/>
            </a:pPr>
            <a:endParaRPr lang="en-US" sz="1100" i="1" dirty="0"/>
          </a:p>
          <a:p>
            <a:pPr marL="342900" indent="-342900" algn="just">
              <a:lnSpc>
                <a:spcPct val="130000"/>
              </a:lnSpc>
              <a:spcBef>
                <a:spcPts val="0"/>
              </a:spcBef>
              <a:buFont typeface="Wingdings" pitchFamily="2" charset="2"/>
              <a:buChar char="§"/>
            </a:pPr>
            <a:endParaRPr lang="en-US" sz="1100" i="1" dirty="0"/>
          </a:p>
          <a:p>
            <a:pPr marL="342900" indent="-342900" algn="just">
              <a:lnSpc>
                <a:spcPct val="130000"/>
              </a:lnSpc>
              <a:spcBef>
                <a:spcPts val="0"/>
              </a:spcBef>
              <a:buFont typeface="Wingdings" pitchFamily="2" charset="2"/>
              <a:buChar char="§"/>
            </a:pPr>
            <a:r>
              <a:rPr lang="en-US" sz="1100" i="1" dirty="0"/>
              <a:t>This operation allows multiple issues to be moved between projects and/or issue types at once</a:t>
            </a:r>
          </a:p>
          <a:p>
            <a:pPr marL="342900" indent="-342900" algn="just">
              <a:lnSpc>
                <a:spcPct val="130000"/>
              </a:lnSpc>
              <a:spcBef>
                <a:spcPts val="0"/>
              </a:spcBef>
              <a:buFont typeface="Wingdings" pitchFamily="2" charset="2"/>
              <a:buChar char="§"/>
            </a:pPr>
            <a:endParaRPr lang="en-US" sz="1100" dirty="0"/>
          </a:p>
          <a:p>
            <a:pPr marL="342900" indent="-342900" algn="just">
              <a:lnSpc>
                <a:spcPct val="130000"/>
              </a:lnSpc>
              <a:spcBef>
                <a:spcPts val="0"/>
              </a:spcBef>
              <a:buFont typeface="Wingdings" pitchFamily="2" charset="2"/>
              <a:buChar char="§"/>
            </a:pPr>
            <a:endParaRPr lang="en-US" sz="1100" dirty="0"/>
          </a:p>
          <a:p>
            <a:pPr marL="342900" indent="-342900" algn="just">
              <a:lnSpc>
                <a:spcPct val="130000"/>
              </a:lnSpc>
              <a:spcBef>
                <a:spcPts val="0"/>
              </a:spcBef>
              <a:buFont typeface="Wingdings" pitchFamily="2" charset="2"/>
              <a:buChar char="§"/>
            </a:pPr>
            <a:r>
              <a:rPr lang="en-US" sz="1100" i="1" dirty="0"/>
              <a:t>This operation allows multiple issues to be transitioned through workflow at once</a:t>
            </a:r>
          </a:p>
        </p:txBody>
      </p:sp>
    </p:spTree>
    <p:extLst>
      <p:ext uri="{BB962C8B-B14F-4D97-AF65-F5344CB8AC3E}">
        <p14:creationId xmlns:p14="http://schemas.microsoft.com/office/powerpoint/2010/main" val="3320113738"/>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latin typeface="Verdana" pitchFamily="34" charset="0"/>
                <a:ea typeface="Verdana" pitchFamily="34" charset="0"/>
                <a:cs typeface="Verdana" pitchFamily="34" charset="0"/>
              </a:rPr>
              <a:t>Issues Bulk Operations</a:t>
            </a:r>
          </a:p>
        </p:txBody>
      </p:sp>
      <p:pic>
        <p:nvPicPr>
          <p:cNvPr id="12293" name="Picture 5"/>
          <p:cNvPicPr>
            <a:picLocks noChangeAspect="1" noChangeArrowheads="1"/>
          </p:cNvPicPr>
          <p:nvPr/>
        </p:nvPicPr>
        <p:blipFill>
          <a:blip r:embed="rId3" cstate="print"/>
          <a:srcRect/>
          <a:stretch>
            <a:fillRect/>
          </a:stretch>
        </p:blipFill>
        <p:spPr bwMode="auto">
          <a:xfrm>
            <a:off x="457200" y="1652588"/>
            <a:ext cx="8521266" cy="4291012"/>
          </a:xfrm>
          <a:prstGeom prst="rect">
            <a:avLst/>
          </a:prstGeom>
          <a:noFill/>
          <a:ln w="9525">
            <a:noFill/>
            <a:miter lim="800000"/>
            <a:headEnd/>
            <a:tailEnd/>
          </a:ln>
        </p:spPr>
      </p:pic>
      <p:pic>
        <p:nvPicPr>
          <p:cNvPr id="12294" name="Picture 6"/>
          <p:cNvPicPr>
            <a:picLocks noChangeAspect="1" noChangeArrowheads="1"/>
          </p:cNvPicPr>
          <p:nvPr/>
        </p:nvPicPr>
        <p:blipFill>
          <a:blip r:embed="rId4" cstate="print"/>
          <a:srcRect/>
          <a:stretch>
            <a:fillRect/>
          </a:stretch>
        </p:blipFill>
        <p:spPr bwMode="auto">
          <a:xfrm>
            <a:off x="7162800" y="2139696"/>
            <a:ext cx="1769568" cy="1078449"/>
          </a:xfrm>
          <a:prstGeom prst="rect">
            <a:avLst/>
          </a:prstGeom>
          <a:noFill/>
          <a:ln w="9525">
            <a:noFill/>
            <a:miter lim="800000"/>
            <a:headEnd/>
            <a:tailEnd/>
          </a:ln>
        </p:spPr>
      </p:pic>
      <p:sp>
        <p:nvSpPr>
          <p:cNvPr id="11" name="Oval 10"/>
          <p:cNvSpPr/>
          <p:nvPr/>
        </p:nvSpPr>
        <p:spPr>
          <a:xfrm>
            <a:off x="7315200" y="2057400"/>
            <a:ext cx="1676400" cy="1143000"/>
          </a:xfrm>
          <a:prstGeom prst="ellipse">
            <a:avLst/>
          </a:prstGeom>
          <a:solidFill>
            <a:schemeClr val="lt1">
              <a:alpha val="0"/>
            </a:schemeClr>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2296" name="Picture 8"/>
          <p:cNvPicPr>
            <a:picLocks noChangeAspect="1" noChangeArrowheads="1"/>
          </p:cNvPicPr>
          <p:nvPr/>
        </p:nvPicPr>
        <p:blipFill>
          <a:blip r:embed="rId5" cstate="print"/>
          <a:srcRect/>
          <a:stretch>
            <a:fillRect/>
          </a:stretch>
        </p:blipFill>
        <p:spPr bwMode="auto">
          <a:xfrm>
            <a:off x="475488" y="2143126"/>
            <a:ext cx="8503920" cy="4126343"/>
          </a:xfrm>
          <a:prstGeom prst="rect">
            <a:avLst/>
          </a:prstGeom>
          <a:noFill/>
          <a:ln w="9525">
            <a:noFill/>
            <a:miter lim="800000"/>
            <a:headEnd/>
            <a:tailEnd/>
          </a:ln>
        </p:spPr>
      </p:pic>
      <p:sp>
        <p:nvSpPr>
          <p:cNvPr id="16" name="Oval 15"/>
          <p:cNvSpPr/>
          <p:nvPr/>
        </p:nvSpPr>
        <p:spPr>
          <a:xfrm>
            <a:off x="304800" y="1981200"/>
            <a:ext cx="1371600" cy="1066800"/>
          </a:xfrm>
          <a:prstGeom prst="ellipse">
            <a:avLst/>
          </a:prstGeom>
          <a:solidFill>
            <a:schemeClr val="lt1">
              <a:alpha val="0"/>
            </a:schemeClr>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ounded Rectangular Callout 16"/>
          <p:cNvSpPr/>
          <p:nvPr/>
        </p:nvSpPr>
        <p:spPr>
          <a:xfrm>
            <a:off x="304800" y="3810000"/>
            <a:ext cx="1676400" cy="381000"/>
          </a:xfrm>
          <a:prstGeom prst="wedgeRoundRectCallout">
            <a:avLst>
              <a:gd name="adj1" fmla="val 3608"/>
              <a:gd name="adj2" fmla="val -254368"/>
              <a:gd name="adj3" fmla="val 16667"/>
            </a:avLst>
          </a:prstGeom>
          <a:solidFill>
            <a:schemeClr val="accent2">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4-steps Wizard</a:t>
            </a:r>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fade">
                                      <p:cBhvr>
                                        <p:cTn id="7" dur="20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fade">
                                      <p:cBhvr>
                                        <p:cTn id="12" dur="2000"/>
                                        <p:tgtEl>
                                          <p:spTgt spid="12294"/>
                                        </p:tgtEl>
                                      </p:cBhvr>
                                    </p:animEffect>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296"/>
                                        </p:tgtEl>
                                        <p:attrNameLst>
                                          <p:attrName>style.visibility</p:attrName>
                                        </p:attrNameLst>
                                      </p:cBhvr>
                                      <p:to>
                                        <p:strVal val="visible"/>
                                      </p:to>
                                    </p:set>
                                    <p:animEffect transition="in" filter="fade">
                                      <p:cBhvr>
                                        <p:cTn id="21" dur="2000"/>
                                        <p:tgtEl>
                                          <p:spTgt spid="12296"/>
                                        </p:tgtEl>
                                      </p:cBhvr>
                                    </p:animEffect>
                                  </p:childTnLst>
                                </p:cTn>
                              </p:par>
                              <p:par>
                                <p:cTn id="22" presetID="10" presetClass="exit" presetSubtype="0" fill="hold" grpId="1" nodeType="withEffect">
                                  <p:stCondLst>
                                    <p:cond delay="0"/>
                                  </p:stCondLst>
                                  <p:childTnLst>
                                    <p:animEffect transition="out" filter="fade">
                                      <p:cBhvr>
                                        <p:cTn id="23" dur="2000"/>
                                        <p:tgtEl>
                                          <p:spTgt spid="11"/>
                                        </p:tgtEl>
                                      </p:cBhvr>
                                    </p:animEffect>
                                    <p:set>
                                      <p:cBhvr>
                                        <p:cTn id="24" dur="1" fill="hold">
                                          <p:stCondLst>
                                            <p:cond delay="1999"/>
                                          </p:stCondLst>
                                        </p:cTn>
                                        <p:tgtEl>
                                          <p:spTgt spid="11"/>
                                        </p:tgtEl>
                                        <p:attrNameLst>
                                          <p:attrName>style.visibility</p:attrName>
                                        </p:attrNameLst>
                                      </p:cBhvr>
                                      <p:to>
                                        <p:strVal val="hidden"/>
                                      </p:to>
                                    </p:set>
                                  </p:childTnLst>
                                </p:cTn>
                              </p:par>
                            </p:childTnLst>
                          </p:cTn>
                        </p:par>
                        <p:par>
                          <p:cTn id="25" fill="hold">
                            <p:stCondLst>
                              <p:cond delay="2000"/>
                            </p:stCondLst>
                            <p:childTnLst>
                              <p:par>
                                <p:cTn id="26" presetID="21" presetClass="entr" presetSubtype="1" fill="hold" grpId="0" nodeType="afterEffect">
                                  <p:stCondLst>
                                    <p:cond delay="100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childTnLst>
                          </p:cTn>
                        </p:par>
                        <p:par>
                          <p:cTn id="29" fill="hold">
                            <p:stCondLst>
                              <p:cond delay="5000"/>
                            </p:stCondLst>
                            <p:childTnLst>
                              <p:par>
                                <p:cTn id="30" presetID="37"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000"/>
                                        <p:tgtEl>
                                          <p:spTgt spid="17"/>
                                        </p:tgtEl>
                                      </p:cBhvr>
                                    </p:animEffect>
                                    <p:anim calcmode="lin" valueType="num">
                                      <p:cBhvr>
                                        <p:cTn id="33" dur="2000" fill="hold"/>
                                        <p:tgtEl>
                                          <p:spTgt spid="17"/>
                                        </p:tgtEl>
                                        <p:attrNameLst>
                                          <p:attrName>ppt_x</p:attrName>
                                        </p:attrNameLst>
                                      </p:cBhvr>
                                      <p:tavLst>
                                        <p:tav tm="0">
                                          <p:val>
                                            <p:strVal val="#ppt_x"/>
                                          </p:val>
                                        </p:tav>
                                        <p:tav tm="100000">
                                          <p:val>
                                            <p:strVal val="#ppt_x"/>
                                          </p:val>
                                        </p:tav>
                                      </p:tavLst>
                                    </p:anim>
                                    <p:anim calcmode="lin" valueType="num">
                                      <p:cBhvr>
                                        <p:cTn id="34" dur="1800" decel="100000" fill="hold"/>
                                        <p:tgtEl>
                                          <p:spTgt spid="17"/>
                                        </p:tgtEl>
                                        <p:attrNameLst>
                                          <p:attrName>ppt_y</p:attrName>
                                        </p:attrNameLst>
                                      </p:cBhvr>
                                      <p:tavLst>
                                        <p:tav tm="0">
                                          <p:val>
                                            <p:strVal val="#ppt_y+1"/>
                                          </p:val>
                                        </p:tav>
                                        <p:tav tm="100000">
                                          <p:val>
                                            <p:strVal val="#ppt_y-.03"/>
                                          </p:val>
                                        </p:tav>
                                      </p:tavLst>
                                    </p:anim>
                                    <p:anim calcmode="lin" valueType="num">
                                      <p:cBhvr>
                                        <p:cTn id="35" dur="200" accel="100000" fill="hold">
                                          <p:stCondLst>
                                            <p:cond delay="18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latin typeface="Verdana" pitchFamily="34" charset="0"/>
                <a:ea typeface="Verdana" pitchFamily="34" charset="0"/>
                <a:cs typeface="Verdana" pitchFamily="34" charset="0"/>
              </a:rPr>
              <a:t>Issue Navigator</a:t>
            </a:r>
          </a:p>
        </p:txBody>
      </p:sp>
      <p:sp>
        <p:nvSpPr>
          <p:cNvPr id="8" name="Text Placeholder 7"/>
          <p:cNvSpPr>
            <a:spLocks noGrp="1"/>
          </p:cNvSpPr>
          <p:nvPr>
            <p:ph type="body" idx="1"/>
          </p:nvPr>
        </p:nvSpPr>
        <p:spPr>
          <a:xfrm>
            <a:off x="533400" y="1524000"/>
            <a:ext cx="8229600" cy="1524000"/>
          </a:xfrm>
        </p:spPr>
        <p:txBody>
          <a:bodyPr anchor="t" anchorCtr="0"/>
          <a:lstStyle/>
          <a:p>
            <a:pPr marL="285750" indent="-285750">
              <a:lnSpc>
                <a:spcPct val="130000"/>
              </a:lnSpc>
              <a:spcBef>
                <a:spcPts val="600"/>
              </a:spcBef>
              <a:spcAft>
                <a:spcPts val="1200"/>
              </a:spcAft>
              <a:buFont typeface="Wingdings" pitchFamily="2" charset="2"/>
              <a:buChar char="§"/>
            </a:pPr>
            <a:r>
              <a:rPr lang="en-US" dirty="0"/>
              <a:t>Issue Navigator</a:t>
            </a:r>
            <a:r>
              <a:rPr lang="en-US" b="0" dirty="0"/>
              <a:t> displays the search results from an Issue Filter, Quick Search and Advanced Search</a:t>
            </a:r>
          </a:p>
          <a:p>
            <a:pPr marL="285750" indent="-285750">
              <a:lnSpc>
                <a:spcPct val="130000"/>
              </a:lnSpc>
              <a:buFont typeface="Wingdings" pitchFamily="2" charset="2"/>
              <a:buChar char="§"/>
            </a:pPr>
            <a:r>
              <a:rPr lang="en-US" dirty="0"/>
              <a:t>Issue Navigator</a:t>
            </a:r>
            <a:r>
              <a:rPr lang="en-US" b="0" dirty="0"/>
              <a:t> can be customized:</a:t>
            </a:r>
          </a:p>
          <a:p>
            <a:pPr marL="285750" indent="-285750">
              <a:lnSpc>
                <a:spcPct val="130000"/>
              </a:lnSpc>
              <a:buFont typeface="Wingdings" pitchFamily="2" charset="2"/>
              <a:buChar char="§"/>
            </a:pPr>
            <a:endParaRPr lang="en-US" dirty="0"/>
          </a:p>
        </p:txBody>
      </p:sp>
      <p:pic>
        <p:nvPicPr>
          <p:cNvPr id="97284" name="Picture 4"/>
          <p:cNvPicPr>
            <a:picLocks noChangeAspect="1" noChangeArrowheads="1"/>
          </p:cNvPicPr>
          <p:nvPr/>
        </p:nvPicPr>
        <p:blipFill>
          <a:blip r:embed="rId3" cstate="print"/>
          <a:srcRect/>
          <a:stretch>
            <a:fillRect/>
          </a:stretch>
        </p:blipFill>
        <p:spPr bwMode="auto">
          <a:xfrm>
            <a:off x="914400" y="2971800"/>
            <a:ext cx="7807725" cy="3657600"/>
          </a:xfrm>
          <a:prstGeom prst="rect">
            <a:avLst/>
          </a:prstGeom>
          <a:noFill/>
          <a:ln w="9525">
            <a:noFill/>
            <a:miter lim="800000"/>
            <a:headEnd/>
            <a:tailEnd/>
          </a:ln>
        </p:spPr>
      </p:pic>
    </p:spTree>
    <p:extLst>
      <p:ext uri="{BB962C8B-B14F-4D97-AF65-F5344CB8AC3E}">
        <p14:creationId xmlns:p14="http://schemas.microsoft.com/office/powerpoint/2010/main" val="3320113738"/>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latin typeface="Verdana" pitchFamily="34" charset="0"/>
                <a:ea typeface="Verdana" pitchFamily="34" charset="0"/>
                <a:cs typeface="Verdana" pitchFamily="34" charset="0"/>
              </a:rPr>
              <a:t>Dashboards</a:t>
            </a:r>
          </a:p>
        </p:txBody>
      </p:sp>
      <p:sp>
        <p:nvSpPr>
          <p:cNvPr id="10" name="Text Placeholder 9"/>
          <p:cNvSpPr>
            <a:spLocks noGrp="1"/>
          </p:cNvSpPr>
          <p:nvPr>
            <p:ph type="body" idx="1"/>
          </p:nvPr>
        </p:nvSpPr>
        <p:spPr>
          <a:xfrm>
            <a:off x="533400" y="1600200"/>
            <a:ext cx="8229600" cy="4953000"/>
          </a:xfrm>
        </p:spPr>
        <p:txBody>
          <a:bodyPr anchor="t" anchorCtr="0"/>
          <a:lstStyle/>
          <a:p>
            <a:pPr marL="285750" indent="-285750">
              <a:lnSpc>
                <a:spcPct val="130000"/>
              </a:lnSpc>
              <a:spcBef>
                <a:spcPts val="600"/>
              </a:spcBef>
              <a:spcAft>
                <a:spcPts val="600"/>
              </a:spcAft>
              <a:buFont typeface="Wingdings" pitchFamily="2" charset="2"/>
              <a:buChar char="§"/>
            </a:pPr>
            <a:r>
              <a:rPr lang="en-US" dirty="0"/>
              <a:t>'Dashboards' link</a:t>
            </a:r>
          </a:p>
          <a:p>
            <a:pPr marL="285750" indent="-285750">
              <a:lnSpc>
                <a:spcPct val="130000"/>
              </a:lnSpc>
              <a:spcBef>
                <a:spcPts val="600"/>
              </a:spcBef>
              <a:spcAft>
                <a:spcPts val="600"/>
              </a:spcAft>
              <a:buFont typeface="Wingdings" pitchFamily="2" charset="2"/>
              <a:buChar char="§"/>
            </a:pPr>
            <a:endParaRPr lang="en-US" dirty="0"/>
          </a:p>
          <a:p>
            <a:pPr marL="285750" indent="-285750">
              <a:lnSpc>
                <a:spcPct val="130000"/>
              </a:lnSpc>
              <a:spcBef>
                <a:spcPts val="600"/>
              </a:spcBef>
              <a:spcAft>
                <a:spcPts val="600"/>
              </a:spcAft>
              <a:buFont typeface="Wingdings" pitchFamily="2" charset="2"/>
              <a:buChar char="§"/>
            </a:pPr>
            <a:endParaRPr lang="en-US" b="0" dirty="0"/>
          </a:p>
          <a:p>
            <a:pPr marL="285750" indent="-285750">
              <a:lnSpc>
                <a:spcPct val="130000"/>
              </a:lnSpc>
              <a:spcBef>
                <a:spcPts val="1200"/>
              </a:spcBef>
              <a:spcAft>
                <a:spcPts val="600"/>
              </a:spcAft>
            </a:pPr>
            <a:r>
              <a:rPr lang="en-US" dirty="0"/>
              <a:t>	In Dashboard you can:</a:t>
            </a:r>
          </a:p>
          <a:p>
            <a:pPr marL="742950" lvl="1" indent="-285750" algn="just">
              <a:lnSpc>
                <a:spcPct val="150000"/>
              </a:lnSpc>
              <a:spcAft>
                <a:spcPts val="600"/>
              </a:spcAft>
              <a:buFont typeface="Arial" pitchFamily="34" charset="0"/>
              <a:buChar char="–"/>
            </a:pPr>
            <a:r>
              <a:rPr lang="en-US" sz="1400" b="0" dirty="0">
                <a:solidFill>
                  <a:schemeClr val="tx1">
                    <a:lumMod val="75000"/>
                    <a:lumOff val="25000"/>
                  </a:schemeClr>
                </a:solidFill>
              </a:rPr>
              <a:t>Display different information, depending on interests</a:t>
            </a:r>
          </a:p>
          <a:p>
            <a:pPr marL="742950" lvl="1" indent="-285750" algn="just">
              <a:lnSpc>
                <a:spcPct val="150000"/>
              </a:lnSpc>
              <a:spcAft>
                <a:spcPts val="600"/>
              </a:spcAft>
              <a:buFont typeface="Arial" pitchFamily="34" charset="0"/>
              <a:buChar char="–"/>
            </a:pPr>
            <a:r>
              <a:rPr lang="en-US" sz="1400" b="0" dirty="0">
                <a:solidFill>
                  <a:schemeClr val="tx1">
                    <a:lumMod val="75000"/>
                    <a:lumOff val="25000"/>
                  </a:schemeClr>
                </a:solidFill>
              </a:rPr>
              <a:t>Visualize information using charts</a:t>
            </a:r>
          </a:p>
          <a:p>
            <a:pPr marL="742950" lvl="1" indent="-285750" algn="just">
              <a:lnSpc>
                <a:spcPct val="150000"/>
              </a:lnSpc>
              <a:spcAft>
                <a:spcPts val="600"/>
              </a:spcAft>
              <a:buFont typeface="Arial" pitchFamily="34" charset="0"/>
              <a:buChar char="–"/>
            </a:pPr>
            <a:r>
              <a:rPr lang="en-US" sz="1400" b="0" dirty="0">
                <a:solidFill>
                  <a:schemeClr val="tx1">
                    <a:lumMod val="75000"/>
                    <a:lumOff val="25000"/>
                  </a:schemeClr>
                </a:solidFill>
              </a:rPr>
              <a:t>Share information with team members and clients</a:t>
            </a:r>
          </a:p>
          <a:p>
            <a:pPr marL="742950" lvl="1" indent="-285750" algn="just">
              <a:lnSpc>
                <a:spcPct val="150000"/>
              </a:lnSpc>
              <a:spcAft>
                <a:spcPts val="600"/>
              </a:spcAft>
              <a:buFont typeface="Arial" pitchFamily="34" charset="0"/>
              <a:buChar char="–"/>
            </a:pPr>
            <a:endParaRPr lang="en-US" sz="1400" b="0" dirty="0">
              <a:solidFill>
                <a:schemeClr val="tx1">
                  <a:lumMod val="75000"/>
                  <a:lumOff val="25000"/>
                </a:schemeClr>
              </a:solidFill>
            </a:endParaRPr>
          </a:p>
          <a:p>
            <a:pPr marL="742950" lvl="1" indent="-285750" algn="just">
              <a:lnSpc>
                <a:spcPct val="150000"/>
              </a:lnSpc>
              <a:spcAft>
                <a:spcPts val="600"/>
              </a:spcAft>
              <a:buFont typeface="Arial" pitchFamily="34" charset="0"/>
              <a:buChar char="–"/>
            </a:pPr>
            <a:endParaRPr lang="en-US" sz="1600" b="0" dirty="0">
              <a:solidFill>
                <a:schemeClr val="tx1">
                  <a:lumMod val="75000"/>
                  <a:lumOff val="25000"/>
                </a:schemeClr>
              </a:solidFill>
            </a:endParaRPr>
          </a:p>
          <a:p>
            <a:pPr marL="742950" lvl="1" indent="-285750" algn="just">
              <a:lnSpc>
                <a:spcPct val="150000"/>
              </a:lnSpc>
              <a:spcAft>
                <a:spcPts val="600"/>
              </a:spcAft>
              <a:buFont typeface="Arial" pitchFamily="34" charset="0"/>
              <a:buChar char="–"/>
            </a:pPr>
            <a:endParaRPr lang="en-US" sz="1600" b="0" dirty="0">
              <a:solidFill>
                <a:schemeClr val="tx1">
                  <a:lumMod val="75000"/>
                  <a:lumOff val="25000"/>
                </a:schemeClr>
              </a:solidFill>
            </a:endParaRPr>
          </a:p>
          <a:p>
            <a:pPr marL="742950" lvl="1" indent="-285750" algn="just">
              <a:lnSpc>
                <a:spcPct val="150000"/>
              </a:lnSpc>
              <a:spcAft>
                <a:spcPts val="600"/>
              </a:spcAft>
              <a:buFont typeface="Arial" pitchFamily="34" charset="0"/>
              <a:buChar char="–"/>
            </a:pPr>
            <a:endParaRPr lang="en-US" sz="1600" b="0" dirty="0">
              <a:solidFill>
                <a:schemeClr val="tx1">
                  <a:lumMod val="75000"/>
                  <a:lumOff val="25000"/>
                </a:schemeClr>
              </a:solidFill>
            </a:endParaRPr>
          </a:p>
        </p:txBody>
      </p:sp>
      <p:pic>
        <p:nvPicPr>
          <p:cNvPr id="98306" name="Picture 2"/>
          <p:cNvPicPr>
            <a:picLocks noChangeAspect="1" noChangeArrowheads="1"/>
          </p:cNvPicPr>
          <p:nvPr/>
        </p:nvPicPr>
        <p:blipFill>
          <a:blip r:embed="rId3" cstate="print"/>
          <a:srcRect/>
          <a:stretch>
            <a:fillRect/>
          </a:stretch>
        </p:blipFill>
        <p:spPr bwMode="auto">
          <a:xfrm>
            <a:off x="533400" y="2286000"/>
            <a:ext cx="8372475" cy="542925"/>
          </a:xfrm>
          <a:prstGeom prst="rect">
            <a:avLst/>
          </a:prstGeom>
          <a:noFill/>
          <a:ln w="9525">
            <a:noFill/>
            <a:miter lim="800000"/>
            <a:headEnd/>
            <a:tailEnd/>
          </a:ln>
        </p:spPr>
      </p:pic>
      <p:sp>
        <p:nvSpPr>
          <p:cNvPr id="5" name="Oval 4"/>
          <p:cNvSpPr/>
          <p:nvPr/>
        </p:nvSpPr>
        <p:spPr>
          <a:xfrm>
            <a:off x="381000" y="2514600"/>
            <a:ext cx="1219200" cy="3810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11373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t1.gstatic.com/images?q=tbn:ANd9GcSfjmmwzW5gntbMiVzEepc22PmA7K3gdRRZ7DwOz2MlwQPQqHf0_lw845w"/>
          <p:cNvPicPr>
            <a:picLocks noGrp="1" noChangeAspect="1" noChangeArrowheads="1"/>
          </p:cNvPicPr>
          <p:nvPr>
            <p:ph idx="1"/>
          </p:nvPr>
        </p:nvPicPr>
        <p:blipFill>
          <a:blip r:embed="rId3" cstate="print"/>
          <a:srcRect/>
          <a:stretch>
            <a:fillRect/>
          </a:stretch>
        </p:blipFill>
        <p:spPr bwMode="auto">
          <a:xfrm>
            <a:off x="6912654" y="1349252"/>
            <a:ext cx="2057400" cy="954912"/>
          </a:xfrm>
          <a:prstGeom prst="rect">
            <a:avLst/>
          </a:prstGeom>
          <a:noFill/>
        </p:spPr>
      </p:pic>
      <p:sp>
        <p:nvSpPr>
          <p:cNvPr id="3" name="Title 2"/>
          <p:cNvSpPr>
            <a:spLocks noGrp="1"/>
          </p:cNvSpPr>
          <p:nvPr>
            <p:ph type="title"/>
          </p:nvPr>
        </p:nvSpPr>
        <p:spPr>
          <a:xfrm>
            <a:off x="548640" y="152400"/>
            <a:ext cx="8458200" cy="1143000"/>
          </a:xfrm>
        </p:spPr>
        <p:txBody>
          <a:bodyPr>
            <a:normAutofit/>
          </a:bodyPr>
          <a:lstStyle/>
          <a:p>
            <a:r>
              <a:rPr lang="en-US" dirty="0"/>
              <a:t>Meet JIRA</a:t>
            </a:r>
          </a:p>
        </p:txBody>
      </p:sp>
      <p:sp>
        <p:nvSpPr>
          <p:cNvPr id="2" name="Rectangle 1"/>
          <p:cNvSpPr/>
          <p:nvPr/>
        </p:nvSpPr>
        <p:spPr>
          <a:xfrm>
            <a:off x="733097" y="1743991"/>
            <a:ext cx="5715000" cy="584775"/>
          </a:xfrm>
          <a:prstGeom prst="rect">
            <a:avLst/>
          </a:prstGeom>
        </p:spPr>
        <p:txBody>
          <a:bodyPr wrap="square">
            <a:spAutoFit/>
          </a:bodyPr>
          <a:lstStyle/>
          <a:p>
            <a:r>
              <a:rPr lang="en-CA" sz="3200" b="1" dirty="0"/>
              <a:t>What is JIRA?</a:t>
            </a:r>
          </a:p>
        </p:txBody>
      </p:sp>
      <p:sp>
        <p:nvSpPr>
          <p:cNvPr id="8" name="Rectangle 7"/>
          <p:cNvSpPr/>
          <p:nvPr/>
        </p:nvSpPr>
        <p:spPr>
          <a:xfrm>
            <a:off x="777240" y="2590800"/>
            <a:ext cx="8001000" cy="3785652"/>
          </a:xfrm>
          <a:prstGeom prst="rect">
            <a:avLst/>
          </a:prstGeom>
        </p:spPr>
        <p:txBody>
          <a:bodyPr wrap="square">
            <a:spAutoFit/>
          </a:bodyPr>
          <a:lstStyle/>
          <a:p>
            <a:r>
              <a:rPr lang="en-CA" sz="2400" dirty="0"/>
              <a:t>Jira is offered in three packages:</a:t>
            </a:r>
          </a:p>
          <a:p>
            <a:pPr marL="342900" indent="-342900">
              <a:buFont typeface="Arial" panose="020B0604020202020204" pitchFamily="34" charset="0"/>
              <a:buChar char="•"/>
            </a:pPr>
            <a:r>
              <a:rPr lang="en-CA" sz="2400" b="1" u="sng" dirty="0"/>
              <a:t>JIRA Software:</a:t>
            </a:r>
            <a:r>
              <a:rPr lang="en-CA" sz="2400" dirty="0"/>
              <a:t> includes the base software, including agile project management features (previously a separate product: Jira Agile)</a:t>
            </a:r>
          </a:p>
          <a:p>
            <a:pPr marL="342900" indent="-342900">
              <a:buFont typeface="Arial" panose="020B0604020202020204" pitchFamily="34" charset="0"/>
              <a:buChar char="•"/>
            </a:pPr>
            <a:r>
              <a:rPr lang="en-CA" sz="2400" b="1" u="sng" dirty="0"/>
              <a:t>JIRA Core:</a:t>
            </a:r>
            <a:r>
              <a:rPr lang="en-CA" sz="2400" dirty="0"/>
              <a:t> is intended at generic project management</a:t>
            </a:r>
          </a:p>
          <a:p>
            <a:pPr marL="342900" indent="-342900">
              <a:buFont typeface="Arial" panose="020B0604020202020204" pitchFamily="34" charset="0"/>
              <a:buChar char="•"/>
            </a:pPr>
            <a:r>
              <a:rPr lang="en-CA" sz="2400" b="1" u="sng" dirty="0"/>
              <a:t>JIRA Service Desk:</a:t>
            </a:r>
            <a:r>
              <a:rPr lang="en-CA" sz="2400" dirty="0"/>
              <a:t> is intended for use by IT or business service desks.</a:t>
            </a:r>
          </a:p>
          <a:p>
            <a:endParaRPr lang="en-US" altLang="en-US" sz="2400" b="1" dirty="0">
              <a:solidFill>
                <a:srgbClr val="0070C0"/>
              </a:solidFill>
            </a:endParaRPr>
          </a:p>
          <a:p>
            <a:r>
              <a:rPr lang="en-CA" sz="2400" dirty="0"/>
              <a:t>Let's learn JIRA</a:t>
            </a:r>
            <a:r>
              <a:rPr lang="en-CA" sz="2400" dirty="0">
                <a:hlinkClick r:id="rId4"/>
              </a:rPr>
              <a:t> Defect </a:t>
            </a:r>
            <a:r>
              <a:rPr lang="en-CA" sz="2400" dirty="0"/>
              <a:t>and Project tracking software with this Training Course.</a:t>
            </a:r>
          </a:p>
        </p:txBody>
      </p:sp>
    </p:spTree>
    <p:extLst>
      <p:ext uri="{BB962C8B-B14F-4D97-AF65-F5344CB8AC3E}">
        <p14:creationId xmlns:p14="http://schemas.microsoft.com/office/powerpoint/2010/main" val="280210203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latin typeface="Verdana" pitchFamily="34" charset="0"/>
                <a:ea typeface="Verdana" pitchFamily="34" charset="0"/>
                <a:cs typeface="Verdana" pitchFamily="34" charset="0"/>
              </a:rPr>
              <a:t>Dashboards: Gadgets</a:t>
            </a:r>
          </a:p>
        </p:txBody>
      </p:sp>
      <p:sp>
        <p:nvSpPr>
          <p:cNvPr id="10" name="Text Placeholder 9"/>
          <p:cNvSpPr>
            <a:spLocks noGrp="1"/>
          </p:cNvSpPr>
          <p:nvPr>
            <p:ph type="body" idx="1"/>
          </p:nvPr>
        </p:nvSpPr>
        <p:spPr>
          <a:xfrm>
            <a:off x="533400" y="1600200"/>
            <a:ext cx="8229600" cy="4953000"/>
          </a:xfrm>
        </p:spPr>
        <p:txBody>
          <a:bodyPr anchor="t" anchorCtr="0"/>
          <a:lstStyle/>
          <a:p>
            <a:pPr marL="285750" indent="-285750">
              <a:lnSpc>
                <a:spcPct val="130000"/>
              </a:lnSpc>
              <a:spcBef>
                <a:spcPts val="600"/>
              </a:spcBef>
              <a:spcAft>
                <a:spcPts val="600"/>
              </a:spcAft>
              <a:buFont typeface="Wingdings" pitchFamily="2" charset="2"/>
              <a:buChar char="§"/>
            </a:pPr>
            <a:r>
              <a:rPr lang="en-US" dirty="0"/>
              <a:t>The information boxes on the Dashboard are called Gadgets</a:t>
            </a:r>
          </a:p>
          <a:p>
            <a:pPr marL="285750" indent="-285750">
              <a:lnSpc>
                <a:spcPct val="130000"/>
              </a:lnSpc>
              <a:spcBef>
                <a:spcPts val="1200"/>
              </a:spcBef>
              <a:spcAft>
                <a:spcPts val="600"/>
              </a:spcAft>
              <a:buFont typeface="Wingdings" pitchFamily="2" charset="2"/>
              <a:buChar char="§"/>
            </a:pPr>
            <a:r>
              <a:rPr lang="en-US" dirty="0"/>
              <a:t>Gadgets Categories:</a:t>
            </a:r>
          </a:p>
          <a:p>
            <a:pPr marL="742950" lvl="1" indent="-285750" algn="just">
              <a:lnSpc>
                <a:spcPct val="150000"/>
              </a:lnSpc>
              <a:spcAft>
                <a:spcPts val="600"/>
              </a:spcAft>
              <a:buFont typeface="Arial" pitchFamily="34" charset="0"/>
              <a:buChar char="–"/>
            </a:pPr>
            <a:r>
              <a:rPr lang="en-US" sz="1800" b="0" dirty="0">
                <a:solidFill>
                  <a:schemeClr val="tx1">
                    <a:lumMod val="75000"/>
                    <a:lumOff val="25000"/>
                  </a:schemeClr>
                </a:solidFill>
              </a:rPr>
              <a:t>Charts</a:t>
            </a:r>
          </a:p>
          <a:p>
            <a:pPr marL="742950" lvl="1" indent="-285750" algn="just">
              <a:lnSpc>
                <a:spcPct val="150000"/>
              </a:lnSpc>
              <a:spcAft>
                <a:spcPts val="600"/>
              </a:spcAft>
              <a:buFont typeface="Arial" pitchFamily="34" charset="0"/>
              <a:buChar char="–"/>
            </a:pPr>
            <a:r>
              <a:rPr lang="en-US" sz="1800" b="0" dirty="0">
                <a:solidFill>
                  <a:schemeClr val="tx1">
                    <a:lumMod val="75000"/>
                    <a:lumOff val="25000"/>
                  </a:schemeClr>
                </a:solidFill>
              </a:rPr>
              <a:t>Confluence</a:t>
            </a:r>
          </a:p>
          <a:p>
            <a:pPr marL="742950" lvl="1" indent="-285750" algn="just">
              <a:lnSpc>
                <a:spcPct val="150000"/>
              </a:lnSpc>
              <a:spcAft>
                <a:spcPts val="600"/>
              </a:spcAft>
              <a:buFont typeface="Arial" pitchFamily="34" charset="0"/>
              <a:buChar char="–"/>
            </a:pPr>
            <a:r>
              <a:rPr lang="en-US" sz="1800" b="0" dirty="0">
                <a:solidFill>
                  <a:schemeClr val="tx1">
                    <a:lumMod val="75000"/>
                    <a:lumOff val="25000"/>
                  </a:schemeClr>
                </a:solidFill>
              </a:rPr>
              <a:t>JIRA</a:t>
            </a:r>
          </a:p>
          <a:p>
            <a:pPr marL="742950" lvl="1" indent="-285750" algn="just">
              <a:lnSpc>
                <a:spcPct val="150000"/>
              </a:lnSpc>
              <a:spcAft>
                <a:spcPts val="600"/>
              </a:spcAft>
              <a:buFont typeface="Arial" pitchFamily="34" charset="0"/>
              <a:buChar char="–"/>
            </a:pPr>
            <a:r>
              <a:rPr lang="en-US" sz="1800" b="0" dirty="0">
                <a:solidFill>
                  <a:schemeClr val="tx1">
                    <a:lumMod val="75000"/>
                    <a:lumOff val="25000"/>
                  </a:schemeClr>
                </a:solidFill>
              </a:rPr>
              <a:t>Wallboard</a:t>
            </a:r>
          </a:p>
          <a:p>
            <a:pPr marL="742950" lvl="1" indent="-285750" algn="just">
              <a:lnSpc>
                <a:spcPct val="150000"/>
              </a:lnSpc>
              <a:spcAft>
                <a:spcPts val="600"/>
              </a:spcAft>
              <a:buFont typeface="Arial" pitchFamily="34" charset="0"/>
              <a:buChar char="–"/>
            </a:pPr>
            <a:r>
              <a:rPr lang="en-US" sz="1800" b="0" dirty="0">
                <a:solidFill>
                  <a:schemeClr val="tx1">
                    <a:lumMod val="75000"/>
                    <a:lumOff val="25000"/>
                  </a:schemeClr>
                </a:solidFill>
              </a:rPr>
              <a:t>Other</a:t>
            </a:r>
          </a:p>
        </p:txBody>
      </p:sp>
      <p:sp>
        <p:nvSpPr>
          <p:cNvPr id="6" name="Rectangle 5"/>
          <p:cNvSpPr/>
          <p:nvPr/>
        </p:nvSpPr>
        <p:spPr>
          <a:xfrm>
            <a:off x="0" y="0"/>
            <a:ext cx="9144000" cy="6858000"/>
          </a:xfrm>
          <a:prstGeom prst="rect">
            <a:avLst/>
          </a:prstGeom>
          <a:solidFill>
            <a:schemeClr val="bg1">
              <a:lumMod val="6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3" cstate="print"/>
          <a:stretch>
            <a:fillRect/>
          </a:stretch>
        </p:blipFill>
        <p:spPr bwMode="auto">
          <a:xfrm>
            <a:off x="609600" y="1447800"/>
            <a:ext cx="8021807" cy="4953000"/>
          </a:xfrm>
          <a:prstGeom prst="rect">
            <a:avLst/>
          </a:prstGeom>
          <a:noFill/>
          <a:ln w="9525">
            <a:noFill/>
            <a:miter lim="800000"/>
            <a:headEnd/>
            <a:tailEnd/>
          </a:ln>
        </p:spPr>
      </p:pic>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480273" y="1447800"/>
            <a:ext cx="8587527" cy="5181600"/>
          </a:xfrm>
          <a:prstGeom prst="rect">
            <a:avLst/>
          </a:prstGeom>
          <a:noFill/>
          <a:ln w="9525">
            <a:noFill/>
            <a:miter lim="800000"/>
            <a:headEnd/>
            <a:tailEnd/>
          </a:ln>
        </p:spPr>
      </p:pic>
      <p:sp>
        <p:nvSpPr>
          <p:cNvPr id="2" name="Title 1"/>
          <p:cNvSpPr>
            <a:spLocks noGrp="1"/>
          </p:cNvSpPr>
          <p:nvPr>
            <p:ph type="title"/>
          </p:nvPr>
        </p:nvSpPr>
        <p:spPr>
          <a:xfrm>
            <a:off x="548640" y="152400"/>
            <a:ext cx="8229600" cy="1143000"/>
          </a:xfrm>
        </p:spPr>
        <p:txBody>
          <a:bodyPr>
            <a:normAutofit/>
          </a:bodyPr>
          <a:lstStyle/>
          <a:p>
            <a:r>
              <a:rPr lang="en-US" dirty="0">
                <a:latin typeface="Verdana" pitchFamily="34" charset="0"/>
                <a:ea typeface="Verdana" pitchFamily="34" charset="0"/>
                <a:cs typeface="Verdana" pitchFamily="34" charset="0"/>
              </a:rPr>
              <a:t>Dashboards: Examples</a:t>
            </a:r>
          </a:p>
        </p:txBody>
      </p:sp>
      <p:pic>
        <p:nvPicPr>
          <p:cNvPr id="5122" name="Picture 2"/>
          <p:cNvPicPr>
            <a:picLocks noChangeAspect="1" noChangeArrowheads="1"/>
          </p:cNvPicPr>
          <p:nvPr/>
        </p:nvPicPr>
        <p:blipFill>
          <a:blip r:embed="rId4" cstate="print"/>
          <a:srcRect/>
          <a:stretch>
            <a:fillRect/>
          </a:stretch>
        </p:blipFill>
        <p:spPr bwMode="auto">
          <a:xfrm>
            <a:off x="381000" y="1447800"/>
            <a:ext cx="8686800" cy="5210532"/>
          </a:xfrm>
          <a:prstGeom prst="rect">
            <a:avLst/>
          </a:prstGeom>
          <a:noFill/>
          <a:ln w="9525">
            <a:noFill/>
            <a:miter lim="800000"/>
            <a:headEnd/>
            <a:tailEnd/>
          </a:ln>
        </p:spPr>
      </p:pic>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20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Autofit/>
          </a:bodyPr>
          <a:lstStyle/>
          <a:p>
            <a:pPr marL="342900" lvl="0" indent="-342900">
              <a:spcBef>
                <a:spcPct val="20000"/>
              </a:spcBef>
              <a:defRPr/>
            </a:pPr>
            <a:r>
              <a:rPr lang="en-US" sz="3600" dirty="0">
                <a:solidFill>
                  <a:schemeClr val="bg1">
                    <a:lumMod val="95000"/>
                  </a:schemeClr>
                </a:solidFill>
                <a:ea typeface="Verdana" pitchFamily="34" charset="0"/>
                <a:cs typeface="Verdana" pitchFamily="34" charset="0"/>
              </a:rPr>
              <a:t>Managing Dashboards</a:t>
            </a:r>
          </a:p>
        </p:txBody>
      </p:sp>
      <p:sp>
        <p:nvSpPr>
          <p:cNvPr id="9" name="Text Placeholder 9"/>
          <p:cNvSpPr txBox="1">
            <a:spLocks/>
          </p:cNvSpPr>
          <p:nvPr/>
        </p:nvSpPr>
        <p:spPr>
          <a:xfrm>
            <a:off x="1219200" y="1752601"/>
            <a:ext cx="7467600" cy="53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p:txBody>
      </p:sp>
      <p:sp>
        <p:nvSpPr>
          <p:cNvPr id="7" name="Text Placeholder 9"/>
          <p:cNvSpPr txBox="1">
            <a:spLocks/>
          </p:cNvSpPr>
          <p:nvPr/>
        </p:nvSpPr>
        <p:spPr>
          <a:xfrm>
            <a:off x="533400" y="1600200"/>
            <a:ext cx="8229600" cy="4953000"/>
          </a:xfrm>
          <a:prstGeom prst="rect">
            <a:avLst/>
          </a:prstGeom>
        </p:spPr>
        <p:txBody>
          <a:bodyPr vert="horz" lIns="91440" tIns="45720" rIns="91440" bIns="45720" rtlCol="0" anchor="t" anchorCtr="0">
            <a:normAutofit/>
          </a:bodyPr>
          <a:lstStyle/>
          <a:p>
            <a:pPr marL="285750" marR="0" lvl="0" indent="-285750" algn="l" defTabSz="914400" rtl="0" eaLnBrk="1" fontAlgn="auto" latinLnBrk="0" hangingPunct="1">
              <a:lnSpc>
                <a:spcPct val="130000"/>
              </a:lnSpc>
              <a:spcBef>
                <a:spcPts val="600"/>
              </a:spcBef>
              <a:spcAft>
                <a:spcPts val="600"/>
              </a:spcAft>
              <a:buClrTx/>
              <a:buSzTx/>
              <a:buFont typeface="Wingdings" pitchFamily="2" charset="2"/>
              <a:buChar char="§"/>
              <a:tabLst/>
              <a:defRPr/>
            </a:pPr>
            <a:r>
              <a:rPr kumimoji="0" lang="en-US" sz="2000" b="1"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rPr>
              <a:t>Actions you can do managing Dashboards</a:t>
            </a:r>
            <a:r>
              <a:rPr kumimoji="0" lang="en-US" sz="2000" b="1" i="0" u="none" strike="noStrike" kern="1200" cap="none" spc="0" normalizeH="0" noProof="0" dirty="0">
                <a:ln>
                  <a:noFill/>
                </a:ln>
                <a:solidFill>
                  <a:schemeClr val="tx1">
                    <a:lumMod val="65000"/>
                    <a:lumOff val="35000"/>
                  </a:schemeClr>
                </a:solidFill>
                <a:effectLst/>
                <a:uLnTx/>
                <a:uFillTx/>
                <a:latin typeface="Verdana" pitchFamily="34" charset="0"/>
                <a:ea typeface="+mn-ea"/>
                <a:cs typeface="+mn-cs"/>
              </a:rPr>
              <a:t>:</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Create multiple Dashboards</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Customize each Dashboard separately</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Edit / Delete / Copy </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Share</a:t>
            </a:r>
          </a:p>
          <a:p>
            <a:pPr marL="742950" lvl="1" indent="-285750">
              <a:lnSpc>
                <a:spcPct val="130000"/>
              </a:lnSpc>
              <a:spcBef>
                <a:spcPts val="600"/>
              </a:spcBef>
              <a:spcAft>
                <a:spcPts val="600"/>
              </a:spcAft>
              <a:buFont typeface="Wingdings" pitchFamily="2" charset="2"/>
              <a:buChar char="§"/>
            </a:pPr>
            <a:endParaRPr lang="en-US" sz="2000" dirty="0">
              <a:solidFill>
                <a:schemeClr val="tx1">
                  <a:lumMod val="65000"/>
                  <a:lumOff val="35000"/>
                </a:schemeClr>
              </a:solidFill>
              <a:latin typeface="Verdana" pitchFamily="34" charset="0"/>
            </a:endParaRPr>
          </a:p>
          <a:p>
            <a:pPr marL="742950" lvl="1" indent="-285750">
              <a:lnSpc>
                <a:spcPct val="130000"/>
              </a:lnSpc>
              <a:spcBef>
                <a:spcPts val="600"/>
              </a:spcBef>
              <a:spcAft>
                <a:spcPts val="600"/>
              </a:spcAft>
              <a:buFont typeface="Wingdings" pitchFamily="2" charset="2"/>
              <a:buChar cha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a:p>
            <a:pPr marL="285750" marR="0" lvl="0" indent="-285750" algn="l" defTabSz="914400" rtl="0" eaLnBrk="1" fontAlgn="auto" latinLnBrk="0" hangingPunct="1">
              <a:lnSpc>
                <a:spcPct val="130000"/>
              </a:lnSpc>
              <a:spcBef>
                <a:spcPts val="600"/>
              </a:spcBef>
              <a:spcAft>
                <a:spcPts val="600"/>
              </a:spcAft>
              <a:buClrTx/>
              <a:buSzTx/>
              <a:buFont typeface="Wingdings" pitchFamily="2" charset="2"/>
              <a:buChar char="§"/>
              <a:tabLst/>
              <a:defRP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p:txBody>
      </p:sp>
    </p:spTree>
    <p:extLst>
      <p:ext uri="{BB962C8B-B14F-4D97-AF65-F5344CB8AC3E}">
        <p14:creationId xmlns:p14="http://schemas.microsoft.com/office/powerpoint/2010/main" val="3320113738"/>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9"/>
          <p:cNvSpPr txBox="1">
            <a:spLocks/>
          </p:cNvSpPr>
          <p:nvPr/>
        </p:nvSpPr>
        <p:spPr>
          <a:xfrm>
            <a:off x="533400" y="1600200"/>
            <a:ext cx="8229600" cy="4953000"/>
          </a:xfrm>
          <a:prstGeom prst="rect">
            <a:avLst/>
          </a:prstGeom>
        </p:spPr>
        <p:txBody>
          <a:bodyPr vert="horz" lIns="91440" tIns="45720" rIns="91440" bIns="45720" rtlCol="0" anchor="t" anchorCtr="0">
            <a:normAutofit/>
          </a:bodyPr>
          <a:lstStyle/>
          <a:p>
            <a:pPr marL="285750" indent="-285750" algn="just">
              <a:lnSpc>
                <a:spcPct val="130000"/>
              </a:lnSpc>
              <a:spcBef>
                <a:spcPts val="600"/>
              </a:spcBef>
              <a:spcAft>
                <a:spcPts val="600"/>
              </a:spcAft>
              <a:buFont typeface="Wingdings" pitchFamily="2" charset="2"/>
              <a:buChar char="§"/>
            </a:pPr>
            <a:r>
              <a:rPr lang="en-US" b="1" dirty="0">
                <a:solidFill>
                  <a:schemeClr val="tx1">
                    <a:lumMod val="65000"/>
                    <a:lumOff val="35000"/>
                  </a:schemeClr>
                </a:solidFill>
                <a:latin typeface="Verdana" pitchFamily="34" charset="0"/>
              </a:rPr>
              <a:t>JIRA Reports </a:t>
            </a:r>
            <a:r>
              <a:rPr lang="en-US" dirty="0">
                <a:solidFill>
                  <a:schemeClr val="tx1">
                    <a:lumMod val="65000"/>
                    <a:lumOff val="35000"/>
                  </a:schemeClr>
                </a:solidFill>
                <a:latin typeface="Verdana" pitchFamily="34" charset="0"/>
              </a:rPr>
              <a:t>display statistical information based on all elements within JIRA – e.g. issues, projects, users, issue types, etc</a:t>
            </a:r>
          </a:p>
          <a:p>
            <a:pPr marL="285750" indent="-285750" algn="just">
              <a:lnSpc>
                <a:spcPct val="130000"/>
              </a:lnSpc>
              <a:spcBef>
                <a:spcPts val="1800"/>
              </a:spcBef>
              <a:spcAft>
                <a:spcPts val="600"/>
              </a:spcAft>
              <a:buFont typeface="Wingdings" pitchFamily="2" charset="2"/>
              <a:buChar char="§"/>
            </a:pPr>
            <a:r>
              <a:rPr lang="en-US" b="1" dirty="0">
                <a:solidFill>
                  <a:schemeClr val="tx1">
                    <a:lumMod val="65000"/>
                    <a:lumOff val="35000"/>
                  </a:schemeClr>
                </a:solidFill>
                <a:latin typeface="Verdana" pitchFamily="34" charset="0"/>
              </a:rPr>
              <a:t>Reports Examples:</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User Work Load report</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Version Workload report</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Time Tracking report</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Pie Chart report</a:t>
            </a:r>
          </a:p>
          <a:p>
            <a:pPr marL="742950" lvl="1" indent="-285750" algn="just">
              <a:lnSpc>
                <a:spcPct val="150000"/>
              </a:lnSpc>
              <a:spcBef>
                <a:spcPct val="20000"/>
              </a:spcBef>
              <a:spcAft>
                <a:spcPts val="600"/>
              </a:spcAft>
              <a:buFont typeface="Arial" pitchFamily="34" charset="0"/>
              <a:buChar char="–"/>
            </a:pPr>
            <a:r>
              <a:rPr lang="en-US" dirty="0">
                <a:solidFill>
                  <a:schemeClr val="tx1">
                    <a:lumMod val="75000"/>
                    <a:lumOff val="25000"/>
                  </a:schemeClr>
                </a:solidFill>
                <a:latin typeface="Verdana" pitchFamily="34" charset="0"/>
              </a:rPr>
              <a:t>etc</a:t>
            </a:r>
          </a:p>
          <a:p>
            <a:pPr marL="742950" lvl="1" indent="-285750" algn="just">
              <a:lnSpc>
                <a:spcPct val="150000"/>
              </a:lnSpc>
              <a:spcBef>
                <a:spcPct val="20000"/>
              </a:spcBef>
              <a:spcAft>
                <a:spcPts val="600"/>
              </a:spcAft>
              <a:buFont typeface="Arial" pitchFamily="34" charset="0"/>
              <a:buChar char="–"/>
            </a:pPr>
            <a:endParaRPr lang="en-US" dirty="0">
              <a:solidFill>
                <a:schemeClr val="tx1">
                  <a:lumMod val="75000"/>
                  <a:lumOff val="25000"/>
                </a:schemeClr>
              </a:solidFill>
              <a:latin typeface="Verdana" pitchFamily="34" charset="0"/>
            </a:endParaRPr>
          </a:p>
          <a:p>
            <a:pPr marL="742950" lvl="1" indent="-285750" algn="just">
              <a:lnSpc>
                <a:spcPct val="150000"/>
              </a:lnSpc>
              <a:spcBef>
                <a:spcPct val="20000"/>
              </a:spcBef>
              <a:spcAft>
                <a:spcPts val="600"/>
              </a:spcAft>
              <a:buFont typeface="Arial" pitchFamily="34" charset="0"/>
              <a:buChar char="–"/>
            </a:pPr>
            <a:endParaRPr lang="en-US" dirty="0">
              <a:solidFill>
                <a:schemeClr val="tx1">
                  <a:lumMod val="75000"/>
                  <a:lumOff val="25000"/>
                </a:schemeClr>
              </a:solidFill>
              <a:latin typeface="Verdana" pitchFamily="34" charset="0"/>
            </a:endParaRPr>
          </a:p>
          <a:p>
            <a:pPr marL="742950" marR="0" lvl="1" indent="-285750" algn="just" fontAlgn="auto">
              <a:lnSpc>
                <a:spcPct val="150000"/>
              </a:lnSpc>
              <a:spcBef>
                <a:spcPct val="20000"/>
              </a:spcBef>
              <a:spcAft>
                <a:spcPts val="600"/>
              </a:spcAft>
              <a:buClrTx/>
              <a:buSzTx/>
              <a:buFont typeface="Arial" pitchFamily="34" charset="0"/>
              <a:buChar char="–"/>
              <a:tabLst/>
              <a:defRPr/>
            </a:pPr>
            <a:endParaRPr lang="en-US" dirty="0">
              <a:solidFill>
                <a:schemeClr val="tx1">
                  <a:lumMod val="75000"/>
                  <a:lumOff val="25000"/>
                </a:schemeClr>
              </a:solidFill>
              <a:latin typeface="Verdana" pitchFamily="34" charset="0"/>
            </a:endParaRPr>
          </a:p>
          <a:p>
            <a:pPr marL="742950" lvl="1" indent="-285750" algn="just">
              <a:lnSpc>
                <a:spcPct val="150000"/>
              </a:lnSpc>
              <a:spcBef>
                <a:spcPct val="20000"/>
              </a:spcBef>
              <a:spcAft>
                <a:spcPts val="600"/>
              </a:spcAft>
              <a:buFont typeface="Arial" pitchFamily="34" charset="0"/>
              <a:buChar char="–"/>
            </a:pPr>
            <a:endParaRPr lang="en-US" dirty="0">
              <a:solidFill>
                <a:schemeClr val="tx1">
                  <a:lumMod val="75000"/>
                  <a:lumOff val="25000"/>
                </a:schemeClr>
              </a:solidFill>
              <a:latin typeface="Verdana" pitchFamily="34" charset="0"/>
            </a:endParaRPr>
          </a:p>
          <a:p>
            <a:pPr marL="742950" lvl="1" indent="-285750" algn="just">
              <a:lnSpc>
                <a:spcPct val="130000"/>
              </a:lnSpc>
              <a:spcBef>
                <a:spcPts val="600"/>
              </a:spcBef>
              <a:spcAft>
                <a:spcPts val="600"/>
              </a:spcAft>
              <a:buFont typeface="Wingdings" pitchFamily="2" charset="2"/>
              <a:buChar cha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a:p>
            <a:pPr marL="285750" marR="0" lvl="0" indent="-285750" algn="just" defTabSz="914400" rtl="0" eaLnBrk="1" fontAlgn="auto" latinLnBrk="0" hangingPunct="1">
              <a:lnSpc>
                <a:spcPct val="130000"/>
              </a:lnSpc>
              <a:spcBef>
                <a:spcPts val="600"/>
              </a:spcBef>
              <a:spcAft>
                <a:spcPts val="600"/>
              </a:spcAft>
              <a:buClrTx/>
              <a:buSzTx/>
              <a:buFont typeface="Wingdings" pitchFamily="2" charset="2"/>
              <a:buChar char="§"/>
              <a:tabLst/>
              <a:defRP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p:txBody>
      </p:sp>
      <p:sp>
        <p:nvSpPr>
          <p:cNvPr id="2" name="Title 1"/>
          <p:cNvSpPr>
            <a:spLocks noGrp="1"/>
          </p:cNvSpPr>
          <p:nvPr>
            <p:ph type="title"/>
          </p:nvPr>
        </p:nvSpPr>
        <p:spPr>
          <a:xfrm>
            <a:off x="548640" y="152400"/>
            <a:ext cx="8229600" cy="1143000"/>
          </a:xfrm>
        </p:spPr>
        <p:txBody>
          <a:bodyPr>
            <a:normAutofit/>
          </a:bodyPr>
          <a:lstStyle/>
          <a:p>
            <a:r>
              <a:rPr lang="en-US" sz="3600" dirty="0"/>
              <a:t>Reports</a:t>
            </a:r>
          </a:p>
        </p:txBody>
      </p:sp>
      <p:sp>
        <p:nvSpPr>
          <p:cNvPr id="9" name="Text Placeholder 9"/>
          <p:cNvSpPr txBox="1">
            <a:spLocks/>
          </p:cNvSpPr>
          <p:nvPr/>
        </p:nvSpPr>
        <p:spPr>
          <a:xfrm>
            <a:off x="685800" y="1752601"/>
            <a:ext cx="3657600" cy="533400"/>
          </a:xfrm>
          <a:prstGeom prst="rect">
            <a:avLst/>
          </a:prstGeom>
        </p:spPr>
        <p:txBody>
          <a:bodyPr vert="horz" lIns="91440" tIns="45720" rIns="91440" bIns="45720" rtlCol="0">
            <a:normAutofit fontScale="47500" lnSpcReduction="20000"/>
          </a:bodyPr>
          <a:lstStyle/>
          <a:p>
            <a:pPr marL="342900" lvl="0" indent="-342900">
              <a:spcBef>
                <a:spcPct val="20000"/>
              </a:spcBef>
            </a:pPr>
            <a:endParaRPr kumimoji="0" lang="en-US" sz="7200" i="0" u="none" strike="noStrike" kern="1200" cap="none" spc="0" normalizeH="0" noProof="0" dirty="0">
              <a:ln>
                <a:noFill/>
              </a:ln>
              <a:solidFill>
                <a:schemeClr val="tx1">
                  <a:lumMod val="65000"/>
                  <a:lumOff val="35000"/>
                </a:schemeClr>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en-US" sz="2000" b="0" i="0" u="none" strike="noStrike" kern="1200" cap="none" spc="0" normalizeH="0" baseline="0" noProof="0" dirty="0">
              <a:ln>
                <a:noFill/>
              </a:ln>
              <a:solidFill>
                <a:schemeClr val="tx1">
                  <a:lumMod val="65000"/>
                  <a:lumOff val="35000"/>
                </a:schemeClr>
              </a:solidFill>
              <a:effectLst/>
              <a:uLnTx/>
              <a:uFillTx/>
              <a:latin typeface="Verdana" pitchFamily="34" charset="0"/>
              <a:ea typeface="+mn-ea"/>
              <a:cs typeface="+mn-cs"/>
            </a:endParaRPr>
          </a:p>
        </p:txBody>
      </p:sp>
      <p:sp>
        <p:nvSpPr>
          <p:cNvPr id="17" name="Rectangle 16"/>
          <p:cNvSpPr/>
          <p:nvPr/>
        </p:nvSpPr>
        <p:spPr>
          <a:xfrm>
            <a:off x="0" y="0"/>
            <a:ext cx="9144000" cy="6858000"/>
          </a:xfrm>
          <a:prstGeom prst="rect">
            <a:avLst/>
          </a:prstGeom>
          <a:solidFill>
            <a:schemeClr val="bg1">
              <a:lumMod val="6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3" cstate="print"/>
          <a:stretch>
            <a:fillRect/>
          </a:stretch>
        </p:blipFill>
        <p:spPr bwMode="auto">
          <a:xfrm>
            <a:off x="304800" y="304800"/>
            <a:ext cx="8457176" cy="6248400"/>
          </a:xfrm>
          <a:prstGeom prst="rect">
            <a:avLst/>
          </a:prstGeom>
          <a:noFill/>
          <a:ln w="9525">
            <a:noFill/>
            <a:miter lim="800000"/>
            <a:headEnd/>
            <a:tailEnd/>
          </a:ln>
        </p:spPr>
      </p:pic>
      <p:sp>
        <p:nvSpPr>
          <p:cNvPr id="19" name="Oval 18"/>
          <p:cNvSpPr/>
          <p:nvPr/>
        </p:nvSpPr>
        <p:spPr>
          <a:xfrm>
            <a:off x="5832289" y="1600199"/>
            <a:ext cx="2244911" cy="413956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113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Effect transition="in" filter="fade">
                                      <p:cBhvr>
                                        <p:cTn id="9" dur="1000"/>
                                        <p:tgtEl>
                                          <p:spTgt spid="18"/>
                                        </p:tgtEl>
                                      </p:cBhvr>
                                    </p:animEffect>
                                  </p:childTnLst>
                                </p:cTn>
                              </p:par>
                              <p:par>
                                <p:cTn id="10" presetID="1"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heel(1)">
                                      <p:cBhvr>
                                        <p:cTn id="1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sz="3600" dirty="0"/>
              <a:t>Recommended JIRA Reports</a:t>
            </a:r>
          </a:p>
        </p:txBody>
      </p:sp>
      <p:graphicFrame>
        <p:nvGraphicFramePr>
          <p:cNvPr id="4" name="Table 3"/>
          <p:cNvGraphicFramePr>
            <a:graphicFrameLocks noGrp="1"/>
          </p:cNvGraphicFramePr>
          <p:nvPr/>
        </p:nvGraphicFramePr>
        <p:xfrm>
          <a:off x="914400" y="1676400"/>
          <a:ext cx="7696200" cy="4419600"/>
        </p:xfrm>
        <a:graphic>
          <a:graphicData uri="http://schemas.openxmlformats.org/drawingml/2006/table">
            <a:tbl>
              <a:tblPr firstRow="1" bandRow="1">
                <a:tableStyleId>{3B4B98B0-60AC-42C2-AFA5-B58CD77FA1E5}</a:tableStyleId>
              </a:tblPr>
              <a:tblGrid>
                <a:gridCol w="28956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1052285">
                <a:tc>
                  <a:txBody>
                    <a:bodyPr/>
                    <a:lstStyle/>
                    <a:p>
                      <a:r>
                        <a:rPr lang="en-US" sz="1800" b="1" dirty="0"/>
                        <a:t>Workload Pie Chart Report</a:t>
                      </a:r>
                      <a:endParaRPr lang="en-US" b="1" i="0" dirty="0"/>
                    </a:p>
                  </a:txBody>
                  <a:tcPr anchor="ctr"/>
                </a:tc>
                <a:tc>
                  <a:txBody>
                    <a:bodyPr/>
                    <a:lstStyle/>
                    <a:p>
                      <a:pPr algn="just"/>
                      <a:r>
                        <a:rPr lang="en-US" sz="1600" b="0" kern="1200" dirty="0">
                          <a:solidFill>
                            <a:schemeClr val="tx1"/>
                          </a:solidFill>
                          <a:latin typeface="+mn-lt"/>
                          <a:ea typeface="+mn-ea"/>
                          <a:cs typeface="+mn-cs"/>
                        </a:rPr>
                        <a:t>Shows the relative workload for assignees of all issues in a particular project or issue filter</a:t>
                      </a:r>
                    </a:p>
                  </a:txBody>
                  <a:tcPr anchor="ctr"/>
                </a:tc>
                <a:extLst>
                  <a:ext uri="{0D108BD9-81ED-4DB2-BD59-A6C34878D82A}">
                    <a16:rowId xmlns:a16="http://schemas.microsoft.com/office/drawing/2014/main" val="10000"/>
                  </a:ext>
                </a:extLst>
              </a:tr>
              <a:tr h="1052285">
                <a:tc>
                  <a:txBody>
                    <a:bodyPr/>
                    <a:lstStyle/>
                    <a:p>
                      <a:r>
                        <a:rPr lang="en-US" sz="1800" b="1" dirty="0"/>
                        <a:t>Version Workload Report </a:t>
                      </a:r>
                      <a:endParaRPr lang="en-US" b="1" i="0" dirty="0"/>
                    </a:p>
                  </a:txBody>
                  <a:tcPr anchor="ct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sz="1600" dirty="0"/>
                        <a:t>Shows how much outstanding work there is (per user and per issue) before a given version is complete</a:t>
                      </a:r>
                    </a:p>
                  </a:txBody>
                  <a:tcPr anchor="ctr"/>
                </a:tc>
                <a:extLst>
                  <a:ext uri="{0D108BD9-81ED-4DB2-BD59-A6C34878D82A}">
                    <a16:rowId xmlns:a16="http://schemas.microsoft.com/office/drawing/2014/main" val="10001"/>
                  </a:ext>
                </a:extLst>
              </a:tr>
              <a:tr h="1087363">
                <a:tc>
                  <a:txBody>
                    <a:bodyPr/>
                    <a:lstStyle/>
                    <a:p>
                      <a:r>
                        <a:rPr lang="en-US" sz="1800" b="1" dirty="0"/>
                        <a:t>Time Tracking Report</a:t>
                      </a:r>
                      <a:endParaRPr lang="en-US" b="1" i="0" dirty="0"/>
                    </a:p>
                  </a:txBody>
                  <a:tcPr anchor="ctr"/>
                </a:tc>
                <a:tc>
                  <a:txBody>
                    <a:bodyPr/>
                    <a:lstStyle/>
                    <a:p>
                      <a:pPr algn="just"/>
                      <a:r>
                        <a:rPr lang="en-US" sz="1600" dirty="0"/>
                        <a:t>Shows progress towards completing a given version, based on issues' work logs and time estimates</a:t>
                      </a:r>
                      <a:endParaRPr lang="en-US" sz="1600" b="0" i="0" dirty="0"/>
                    </a:p>
                  </a:txBody>
                  <a:tcPr anchor="ctr"/>
                </a:tc>
                <a:extLst>
                  <a:ext uri="{0D108BD9-81ED-4DB2-BD59-A6C34878D82A}">
                    <a16:rowId xmlns:a16="http://schemas.microsoft.com/office/drawing/2014/main" val="10002"/>
                  </a:ext>
                </a:extLst>
              </a:tr>
              <a:tr h="1227667">
                <a:tc>
                  <a:txBody>
                    <a:bodyPr/>
                    <a:lstStyle/>
                    <a:p>
                      <a:r>
                        <a:rPr lang="en-US" sz="1800" b="1" dirty="0"/>
                        <a:t>Risk Management Report</a:t>
                      </a:r>
                      <a:endParaRPr lang="en-US" b="1" i="0" dirty="0"/>
                    </a:p>
                  </a:txBody>
                  <a:tcPr anchor="ctr"/>
                </a:tc>
                <a:tc>
                  <a:txBody>
                    <a:bodyPr/>
                    <a:lstStyle/>
                    <a:p>
                      <a:pPr algn="just"/>
                      <a:r>
                        <a:rPr lang="en-US" sz="1600" dirty="0"/>
                        <a:t>Shows risk management matrix with list of risks according</a:t>
                      </a:r>
                      <a:r>
                        <a:rPr lang="en-US" sz="1600" baseline="0" dirty="0"/>
                        <a:t> to applied filter (per version, project, etc)</a:t>
                      </a:r>
                      <a:endParaRPr lang="en-US" sz="1600" b="0" i="0"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20113738"/>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dirty="0"/>
              <a:t>Time to Practice</a:t>
            </a:r>
          </a:p>
        </p:txBody>
      </p:sp>
      <p:pic>
        <p:nvPicPr>
          <p:cNvPr id="2050" name="Picture 2" descr="C:\Users\osavchyn\Desktop\images\for DCD presentation\instrument.jpg"/>
          <p:cNvPicPr>
            <a:picLocks noChangeAspect="1" noChangeArrowheads="1"/>
          </p:cNvPicPr>
          <p:nvPr/>
        </p:nvPicPr>
        <p:blipFill>
          <a:blip r:embed="rId3" cstate="print"/>
          <a:srcRect/>
          <a:stretch>
            <a:fillRect/>
          </a:stretch>
        </p:blipFill>
        <p:spPr bwMode="auto">
          <a:xfrm>
            <a:off x="3429000" y="2438400"/>
            <a:ext cx="2209800" cy="2209800"/>
          </a:xfrm>
          <a:prstGeom prst="rect">
            <a:avLst/>
          </a:prstGeom>
          <a:noFill/>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2400"/>
            <a:ext cx="8229600" cy="1143000"/>
          </a:xfrm>
        </p:spPr>
        <p:txBody>
          <a:bodyPr>
            <a:normAutofit/>
          </a:bodyPr>
          <a:lstStyle/>
          <a:p>
            <a:r>
              <a:rPr lang="en-US"/>
              <a:t>Thank You!</a:t>
            </a:r>
            <a:endParaRPr lang="en-US" dirty="0"/>
          </a:p>
        </p:txBody>
      </p:sp>
      <p:pic>
        <p:nvPicPr>
          <p:cNvPr id="15" name="Picture 14" descr="man-with-blue-question-mark.jpg"/>
          <p:cNvPicPr>
            <a:picLocks noChangeAspect="1"/>
          </p:cNvPicPr>
          <p:nvPr/>
        </p:nvPicPr>
        <p:blipFill>
          <a:blip r:embed="rId2" cstate="print"/>
          <a:stretch>
            <a:fillRect/>
          </a:stretch>
        </p:blipFill>
        <p:spPr>
          <a:xfrm>
            <a:off x="2514600" y="1752600"/>
            <a:ext cx="4343400" cy="4343400"/>
          </a:xfrm>
          <a:prstGeom prst="rect">
            <a:avLst/>
          </a:prstGeom>
        </p:spPr>
      </p:pic>
    </p:spTree>
    <p:extLst>
      <p:ext uri="{BB962C8B-B14F-4D97-AF65-F5344CB8AC3E}">
        <p14:creationId xmlns:p14="http://schemas.microsoft.com/office/powerpoint/2010/main" val="332011373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t1.gstatic.com/images?q=tbn:ANd9GcSfjmmwzW5gntbMiVzEepc22PmA7K3gdRRZ7DwOz2MlwQPQqHf0_lw845w"/>
          <p:cNvPicPr>
            <a:picLocks noGrp="1" noChangeAspect="1" noChangeArrowheads="1"/>
          </p:cNvPicPr>
          <p:nvPr>
            <p:ph idx="1"/>
          </p:nvPr>
        </p:nvPicPr>
        <p:blipFill>
          <a:blip r:embed="rId3" cstate="print"/>
          <a:srcRect/>
          <a:stretch>
            <a:fillRect/>
          </a:stretch>
        </p:blipFill>
        <p:spPr bwMode="auto">
          <a:xfrm>
            <a:off x="5715000" y="2667000"/>
            <a:ext cx="2955173" cy="1371600"/>
          </a:xfrm>
          <a:prstGeom prst="rect">
            <a:avLst/>
          </a:prstGeom>
          <a:noFill/>
        </p:spPr>
      </p:pic>
      <p:sp>
        <p:nvSpPr>
          <p:cNvPr id="3" name="Title 2"/>
          <p:cNvSpPr>
            <a:spLocks noGrp="1"/>
          </p:cNvSpPr>
          <p:nvPr>
            <p:ph type="title"/>
          </p:nvPr>
        </p:nvSpPr>
        <p:spPr>
          <a:xfrm>
            <a:off x="548640" y="152400"/>
            <a:ext cx="8458200" cy="1143000"/>
          </a:xfrm>
        </p:spPr>
        <p:txBody>
          <a:bodyPr>
            <a:normAutofit/>
          </a:bodyPr>
          <a:lstStyle/>
          <a:p>
            <a:r>
              <a:rPr lang="en-US" dirty="0"/>
              <a:t>Meet JIRA</a:t>
            </a:r>
          </a:p>
        </p:txBody>
      </p:sp>
      <p:sp>
        <p:nvSpPr>
          <p:cNvPr id="2" name="Rectangle 1"/>
          <p:cNvSpPr/>
          <p:nvPr/>
        </p:nvSpPr>
        <p:spPr>
          <a:xfrm>
            <a:off x="762000" y="2011777"/>
            <a:ext cx="5715000" cy="584775"/>
          </a:xfrm>
          <a:prstGeom prst="rect">
            <a:avLst/>
          </a:prstGeom>
        </p:spPr>
        <p:txBody>
          <a:bodyPr wrap="square">
            <a:spAutoFit/>
          </a:bodyPr>
          <a:lstStyle/>
          <a:p>
            <a:r>
              <a:rPr lang="en-CA" sz="3200" b="1" dirty="0"/>
              <a:t>JIRA is a Defect Tracking Tool</a:t>
            </a:r>
          </a:p>
        </p:txBody>
      </p:sp>
      <p:sp>
        <p:nvSpPr>
          <p:cNvPr id="8" name="Rectangle 7"/>
          <p:cNvSpPr/>
          <p:nvPr/>
        </p:nvSpPr>
        <p:spPr>
          <a:xfrm>
            <a:off x="762000" y="3124163"/>
            <a:ext cx="5092262" cy="1569660"/>
          </a:xfrm>
          <a:prstGeom prst="rect">
            <a:avLst/>
          </a:prstGeom>
        </p:spPr>
        <p:txBody>
          <a:bodyPr wrap="square">
            <a:spAutoFit/>
          </a:bodyPr>
          <a:lstStyle/>
          <a:p>
            <a:r>
              <a:rPr lang="en-CA" sz="2400" dirty="0">
                <a:latin typeface="MS Gothic" panose="020B0609070205080204" pitchFamily="49" charset="-128"/>
                <a:ea typeface="MS Gothic" panose="020B0609070205080204" pitchFamily="49" charset="-128"/>
                <a:cs typeface="Arial" panose="020B0604020202020204" pitchFamily="34" charset="0"/>
              </a:rPr>
              <a:t>Tool to Record, Track and Resolve Issues, Bugs, Defects, Improvements and New Feature Requests</a:t>
            </a:r>
          </a:p>
        </p:txBody>
      </p:sp>
      <p:sp>
        <p:nvSpPr>
          <p:cNvPr id="4" name="Rectangle 3"/>
          <p:cNvSpPr/>
          <p:nvPr/>
        </p:nvSpPr>
        <p:spPr>
          <a:xfrm>
            <a:off x="731442" y="5813419"/>
            <a:ext cx="4083169" cy="369332"/>
          </a:xfrm>
          <a:prstGeom prst="rect">
            <a:avLst/>
          </a:prstGeom>
        </p:spPr>
        <p:txBody>
          <a:bodyPr wrap="none">
            <a:spAutoFit/>
          </a:bodyPr>
          <a:lstStyle/>
          <a:p>
            <a:r>
              <a:rPr lang="en-CA" dirty="0">
                <a:solidFill>
                  <a:srgbClr val="000000"/>
                </a:solidFill>
                <a:latin typeface="Linux Libertine"/>
                <a:hlinkClick r:id="rId4"/>
              </a:rPr>
              <a:t>Comparison of issue-tracking systems</a:t>
            </a:r>
            <a:endParaRPr lang="en-CA" b="0" i="0" dirty="0">
              <a:solidFill>
                <a:srgbClr val="000000"/>
              </a:solidFill>
              <a:effectLst/>
              <a:latin typeface="Linux Libertine"/>
            </a:endParaRPr>
          </a:p>
        </p:txBody>
      </p:sp>
      <p:sp>
        <p:nvSpPr>
          <p:cNvPr id="5" name="Rectangle 4"/>
          <p:cNvSpPr/>
          <p:nvPr/>
        </p:nvSpPr>
        <p:spPr>
          <a:xfrm>
            <a:off x="710282" y="5221434"/>
            <a:ext cx="5449184" cy="461665"/>
          </a:xfrm>
          <a:prstGeom prst="rect">
            <a:avLst/>
          </a:prstGeom>
        </p:spPr>
        <p:txBody>
          <a:bodyPr wrap="none">
            <a:spAutoFit/>
          </a:bodyPr>
          <a:lstStyle/>
          <a:p>
            <a:r>
              <a:rPr lang="en-US" altLang="en-US" sz="2400" b="1" dirty="0">
                <a:solidFill>
                  <a:srgbClr val="0070C0"/>
                </a:solidFill>
              </a:rPr>
              <a:t>In simple terms: “JIRA is an issue tracker”</a:t>
            </a:r>
            <a:endParaRPr lang="en-CA" sz="2400" b="1" dirty="0">
              <a:solidFill>
                <a:srgbClr val="0070C0"/>
              </a:solidFill>
            </a:endParaRPr>
          </a:p>
        </p:txBody>
      </p:sp>
    </p:spTree>
    <p:extLst>
      <p:ext uri="{BB962C8B-B14F-4D97-AF65-F5344CB8AC3E}">
        <p14:creationId xmlns:p14="http://schemas.microsoft.com/office/powerpoint/2010/main" val="78599672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t1.gstatic.com/images?q=tbn:ANd9GcSfjmmwzW5gntbMiVzEepc22PmA7K3gdRRZ7DwOz2MlwQPQqHf0_lw845w"/>
          <p:cNvPicPr>
            <a:picLocks noGrp="1" noChangeAspect="1" noChangeArrowheads="1"/>
          </p:cNvPicPr>
          <p:nvPr>
            <p:ph idx="1"/>
          </p:nvPr>
        </p:nvPicPr>
        <p:blipFill>
          <a:blip r:embed="rId3" cstate="print"/>
          <a:srcRect/>
          <a:stretch>
            <a:fillRect/>
          </a:stretch>
        </p:blipFill>
        <p:spPr bwMode="auto">
          <a:xfrm>
            <a:off x="5715000" y="2667000"/>
            <a:ext cx="2955173" cy="1371600"/>
          </a:xfrm>
          <a:prstGeom prst="rect">
            <a:avLst/>
          </a:prstGeom>
          <a:noFill/>
        </p:spPr>
      </p:pic>
      <p:sp>
        <p:nvSpPr>
          <p:cNvPr id="3" name="Title 2"/>
          <p:cNvSpPr>
            <a:spLocks noGrp="1"/>
          </p:cNvSpPr>
          <p:nvPr>
            <p:ph type="title"/>
          </p:nvPr>
        </p:nvSpPr>
        <p:spPr>
          <a:xfrm>
            <a:off x="548640" y="152400"/>
            <a:ext cx="8458200" cy="1143000"/>
          </a:xfrm>
        </p:spPr>
        <p:txBody>
          <a:bodyPr>
            <a:normAutofit/>
          </a:bodyPr>
          <a:lstStyle/>
          <a:p>
            <a:r>
              <a:rPr lang="en-US" dirty="0"/>
              <a:t>Meet JIRA</a:t>
            </a:r>
          </a:p>
        </p:txBody>
      </p:sp>
      <p:sp>
        <p:nvSpPr>
          <p:cNvPr id="4" name="Content Placeholder 4"/>
          <p:cNvSpPr txBox="1">
            <a:spLocks/>
          </p:cNvSpPr>
          <p:nvPr/>
        </p:nvSpPr>
        <p:spPr>
          <a:xfrm>
            <a:off x="609600" y="2190750"/>
            <a:ext cx="4495800" cy="2590800"/>
          </a:xfrm>
          <a:prstGeom prst="rect">
            <a:avLst/>
          </a:prstGeom>
        </p:spPr>
        <p:txBody>
          <a:bodyPr vert="horz" lIns="91440" tIns="45720" rIns="91440" bIns="45720" rtlCol="0">
            <a:normAutofit/>
          </a:bodyPr>
          <a:lstStyle/>
          <a:p>
            <a:pPr marL="342900" indent="-342900" algn="just">
              <a:spcBef>
                <a:spcPct val="20000"/>
              </a:spcBef>
            </a:pPr>
            <a:r>
              <a:rPr lang="en-US" sz="1500" b="1" dirty="0">
                <a:solidFill>
                  <a:schemeClr val="tx1">
                    <a:lumMod val="75000"/>
                    <a:lumOff val="25000"/>
                  </a:schemeClr>
                </a:solidFill>
                <a:latin typeface="Verdana" pitchFamily="34" charset="0"/>
                <a:ea typeface="Verdana" pitchFamily="34" charset="0"/>
                <a:cs typeface="Verdana" pitchFamily="34" charset="0"/>
              </a:rPr>
              <a:t>In JIRA you could </a:t>
            </a:r>
          </a:p>
          <a:p>
            <a:pPr marL="800100" lvl="1" indent="-342900" algn="just">
              <a:spcBef>
                <a:spcPts val="1200"/>
              </a:spcBef>
              <a:spcAft>
                <a:spcPts val="600"/>
              </a:spcAft>
              <a:buFont typeface="Wingdings" pitchFamily="2" charset="2"/>
              <a:buChar char="§"/>
            </a:pPr>
            <a:r>
              <a:rPr lang="en-US" sz="1300" dirty="0">
                <a:solidFill>
                  <a:schemeClr val="tx1">
                    <a:lumMod val="75000"/>
                    <a:lumOff val="25000"/>
                  </a:schemeClr>
                </a:solidFill>
                <a:latin typeface="Verdana" pitchFamily="34" charset="0"/>
                <a:ea typeface="Verdana" pitchFamily="34" charset="0"/>
                <a:cs typeface="Verdana" pitchFamily="34" charset="0"/>
              </a:rPr>
              <a:t>customize workflows to any business process </a:t>
            </a:r>
          </a:p>
          <a:p>
            <a:pPr marL="800100" lvl="1" indent="-342900" algn="just">
              <a:spcBef>
                <a:spcPts val="600"/>
              </a:spcBef>
              <a:spcAft>
                <a:spcPts val="600"/>
              </a:spcAft>
              <a:buFont typeface="Wingdings" pitchFamily="2" charset="2"/>
              <a:buChar char="§"/>
            </a:pPr>
            <a:r>
              <a:rPr lang="en-US" sz="1300" dirty="0">
                <a:solidFill>
                  <a:schemeClr val="tx1">
                    <a:lumMod val="75000"/>
                    <a:lumOff val="25000"/>
                  </a:schemeClr>
                </a:solidFill>
                <a:latin typeface="Verdana" pitchFamily="34" charset="0"/>
                <a:ea typeface="Verdana" pitchFamily="34" charset="0"/>
                <a:cs typeface="Verdana" pitchFamily="34" charset="0"/>
              </a:rPr>
              <a:t>perform integration with existing systems to manage tasks, track activity and deadlines </a:t>
            </a:r>
          </a:p>
          <a:p>
            <a:pPr marL="800100" lvl="1" indent="-342900" algn="just">
              <a:spcBef>
                <a:spcPts val="600"/>
              </a:spcBef>
              <a:spcAft>
                <a:spcPts val="600"/>
              </a:spcAft>
              <a:buFont typeface="Wingdings" pitchFamily="2" charset="2"/>
              <a:buChar char="§"/>
            </a:pPr>
            <a:r>
              <a:rPr lang="en-US" sz="1300" dirty="0">
                <a:solidFill>
                  <a:schemeClr val="tx1">
                    <a:lumMod val="75000"/>
                    <a:lumOff val="25000"/>
                  </a:schemeClr>
                </a:solidFill>
                <a:latin typeface="Verdana" pitchFamily="34" charset="0"/>
                <a:ea typeface="Verdana" pitchFamily="34" charset="0"/>
                <a:cs typeface="Verdana" pitchFamily="34" charset="0"/>
              </a:rPr>
              <a:t>add lots of plug-ins as you need to expand it capabilities</a:t>
            </a:r>
            <a:endParaRPr kumimoji="0" lang="en-US" sz="1300" b="1" i="0" u="none" strike="noStrike" kern="1200" cap="none" spc="0" normalizeH="0" baseline="0" noProof="0" dirty="0">
              <a:ln>
                <a:noFill/>
              </a:ln>
              <a:solidFill>
                <a:schemeClr val="tx1">
                  <a:lumMod val="75000"/>
                  <a:lumOff val="25000"/>
                </a:schemeClr>
              </a:solidFill>
              <a:effectLst/>
              <a:uLnTx/>
              <a:uFillTx/>
              <a:latin typeface="Verdana" pitchFamily="34" charset="0"/>
              <a:ea typeface="Verdana" pitchFamily="34" charset="0"/>
              <a:cs typeface="Verdana" pitchFamily="34" charset="0"/>
            </a:endParaRPr>
          </a:p>
        </p:txBody>
      </p:sp>
      <p:sp>
        <p:nvSpPr>
          <p:cNvPr id="5" name="Content Placeholder 4"/>
          <p:cNvSpPr txBox="1">
            <a:spLocks/>
          </p:cNvSpPr>
          <p:nvPr/>
        </p:nvSpPr>
        <p:spPr>
          <a:xfrm>
            <a:off x="609600" y="1524000"/>
            <a:ext cx="8229600" cy="457200"/>
          </a:xfrm>
          <a:prstGeom prst="rect">
            <a:avLst/>
          </a:prstGeom>
        </p:spPr>
        <p:txBody>
          <a:bodyPr vert="horz" lIns="91440" tIns="45720" rIns="91440" bIns="45720" rtlCol="0">
            <a:normAutofit/>
          </a:bodyPr>
          <a:lstStyle/>
          <a:p>
            <a:pPr marL="342900" lvl="0" indent="-342900" algn="just">
              <a:spcBef>
                <a:spcPct val="20000"/>
              </a:spcBef>
            </a:pPr>
            <a:r>
              <a:rPr lang="en-US" b="1" dirty="0">
                <a:solidFill>
                  <a:schemeClr val="tx1">
                    <a:lumMod val="75000"/>
                    <a:lumOff val="25000"/>
                  </a:schemeClr>
                </a:solidFill>
                <a:latin typeface="Verdana" pitchFamily="34" charset="0"/>
                <a:ea typeface="Verdana" pitchFamily="34" charset="0"/>
                <a:cs typeface="Verdana" pitchFamily="34" charset="0"/>
              </a:rPr>
              <a:t>JIRA is advanced highly customizable issue tracking system</a:t>
            </a:r>
            <a:endParaRPr kumimoji="0" lang="en-US" b="1" i="0" u="none" strike="noStrike" kern="1200" cap="none" spc="0" normalizeH="0" baseline="0" noProof="0" dirty="0">
              <a:ln>
                <a:noFill/>
              </a:ln>
              <a:solidFill>
                <a:schemeClr val="tx1">
                  <a:lumMod val="75000"/>
                  <a:lumOff val="25000"/>
                </a:schemeClr>
              </a:solidFill>
              <a:effectLst/>
              <a:uLnTx/>
              <a:uFillTx/>
              <a:latin typeface="Verdana" pitchFamily="34" charset="0"/>
              <a:ea typeface="Verdana" pitchFamily="34" charset="0"/>
              <a:cs typeface="Verdana" pitchFamily="34" charset="0"/>
            </a:endParaRPr>
          </a:p>
        </p:txBody>
      </p:sp>
      <p:sp>
        <p:nvSpPr>
          <p:cNvPr id="7" name="Content Placeholder 4"/>
          <p:cNvSpPr txBox="1">
            <a:spLocks/>
          </p:cNvSpPr>
          <p:nvPr/>
        </p:nvSpPr>
        <p:spPr>
          <a:xfrm>
            <a:off x="609600" y="4876800"/>
            <a:ext cx="8153400" cy="1524000"/>
          </a:xfrm>
          <a:prstGeom prst="rect">
            <a:avLst/>
          </a:prstGeom>
        </p:spPr>
        <p:txBody>
          <a:bodyPr vert="horz" lIns="91440" tIns="45720" rIns="91440" bIns="45720" rtlCol="0">
            <a:normAutofit/>
          </a:bodyPr>
          <a:lstStyle/>
          <a:p>
            <a:pPr marL="342900" indent="-342900" algn="just">
              <a:spcBef>
                <a:spcPct val="20000"/>
              </a:spcBef>
            </a:pPr>
            <a:r>
              <a:rPr lang="en-US" sz="1500" b="1" dirty="0">
                <a:solidFill>
                  <a:schemeClr val="tx1">
                    <a:lumMod val="75000"/>
                    <a:lumOff val="25000"/>
                  </a:schemeClr>
                </a:solidFill>
                <a:latin typeface="Verdana" pitchFamily="34" charset="0"/>
                <a:ea typeface="Verdana" pitchFamily="34" charset="0"/>
                <a:cs typeface="Verdana" pitchFamily="34" charset="0"/>
              </a:rPr>
              <a:t>All this makes JIRA a flexible project management tool where you can: </a:t>
            </a:r>
          </a:p>
          <a:p>
            <a:pPr marL="800100" lvl="1" indent="-342900" algn="just">
              <a:spcBef>
                <a:spcPts val="1200"/>
              </a:spcBef>
              <a:spcAft>
                <a:spcPts val="600"/>
              </a:spcAft>
              <a:buFont typeface="Wingdings" pitchFamily="2" charset="2"/>
              <a:buChar char="§"/>
            </a:pPr>
            <a:r>
              <a:rPr lang="en-US" sz="1300" dirty="0">
                <a:solidFill>
                  <a:schemeClr val="tx1">
                    <a:lumMod val="75000"/>
                    <a:lumOff val="25000"/>
                  </a:schemeClr>
                </a:solidFill>
                <a:latin typeface="Verdana" pitchFamily="34" charset="0"/>
                <a:ea typeface="Verdana" pitchFamily="34" charset="0"/>
                <a:cs typeface="Verdana" pitchFamily="34" charset="0"/>
              </a:rPr>
              <a:t>track bugs for a single application </a:t>
            </a:r>
          </a:p>
          <a:p>
            <a:pPr marL="800100" lvl="1" indent="-342900" algn="just">
              <a:spcBef>
                <a:spcPts val="600"/>
              </a:spcBef>
              <a:spcAft>
                <a:spcPts val="600"/>
              </a:spcAft>
              <a:buFont typeface="Wingdings" pitchFamily="2" charset="2"/>
              <a:buChar char="§"/>
            </a:pPr>
            <a:r>
              <a:rPr lang="en-US" sz="1300" dirty="0">
                <a:solidFill>
                  <a:schemeClr val="tx1">
                    <a:lumMod val="75000"/>
                    <a:lumOff val="25000"/>
                  </a:schemeClr>
                </a:solidFill>
                <a:latin typeface="Verdana" pitchFamily="34" charset="0"/>
                <a:ea typeface="Verdana" pitchFamily="34" charset="0"/>
                <a:cs typeface="Verdana" pitchFamily="34" charset="0"/>
              </a:rPr>
              <a:t>manage software development for several products </a:t>
            </a:r>
          </a:p>
          <a:p>
            <a:pPr marL="800100" lvl="1" indent="-342900" algn="just">
              <a:spcBef>
                <a:spcPts val="600"/>
              </a:spcBef>
              <a:spcAft>
                <a:spcPts val="600"/>
              </a:spcAft>
              <a:buFont typeface="Wingdings" pitchFamily="2" charset="2"/>
              <a:buChar char="§"/>
            </a:pPr>
            <a:r>
              <a:rPr lang="en-US" sz="1300" dirty="0">
                <a:solidFill>
                  <a:schemeClr val="tx1">
                    <a:lumMod val="75000"/>
                    <a:lumOff val="25000"/>
                  </a:schemeClr>
                </a:solidFill>
                <a:latin typeface="Verdana" pitchFamily="34" charset="0"/>
                <a:ea typeface="Verdana" pitchFamily="34" charset="0"/>
                <a:cs typeface="Verdana" pitchFamily="34" charset="0"/>
              </a:rPr>
              <a:t>or run countless projects throughout your entire company</a:t>
            </a:r>
            <a:endParaRPr kumimoji="0" lang="en-US" sz="1300" b="1" i="0" u="none" strike="noStrike" kern="1200" cap="none" spc="0" normalizeH="0" baseline="0" noProof="0" dirty="0">
              <a:ln>
                <a:noFill/>
              </a:ln>
              <a:solidFill>
                <a:schemeClr val="tx1">
                  <a:lumMod val="75000"/>
                  <a:lumOff val="25000"/>
                </a:schemeClr>
              </a:solidFill>
              <a:effectLst/>
              <a:uLnTx/>
              <a:uFillTx/>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7247313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152400"/>
            <a:ext cx="8229600" cy="1143000"/>
          </a:xfrm>
        </p:spPr>
        <p:txBody>
          <a:bodyPr>
            <a:normAutofit/>
          </a:bodyPr>
          <a:lstStyle/>
          <a:p>
            <a:r>
              <a:rPr lang="en-US" dirty="0">
                <a:ea typeface="Verdana" pitchFamily="34" charset="0"/>
                <a:cs typeface="Verdana" pitchFamily="34" charset="0"/>
              </a:rPr>
              <a:t>JIRA Over the World</a:t>
            </a:r>
          </a:p>
        </p:txBody>
      </p:sp>
      <p:sp>
        <p:nvSpPr>
          <p:cNvPr id="5" name="Content Placeholder 4"/>
          <p:cNvSpPr>
            <a:spLocks noGrp="1"/>
          </p:cNvSpPr>
          <p:nvPr>
            <p:ph idx="1"/>
          </p:nvPr>
        </p:nvSpPr>
        <p:spPr>
          <a:xfrm>
            <a:off x="457200" y="1600201"/>
            <a:ext cx="8229600" cy="1219200"/>
          </a:xfrm>
        </p:spPr>
        <p:txBody>
          <a:bodyPr>
            <a:normAutofit/>
          </a:bodyPr>
          <a:lstStyle/>
          <a:p>
            <a:r>
              <a:rPr lang="en-US" sz="2200" b="1" dirty="0">
                <a:ea typeface="Verdana" pitchFamily="34" charset="0"/>
                <a:cs typeface="Verdana" pitchFamily="34" charset="0"/>
              </a:rPr>
              <a:t>JIRA is used by over              customers in     countries</a:t>
            </a:r>
          </a:p>
        </p:txBody>
      </p:sp>
      <p:sp>
        <p:nvSpPr>
          <p:cNvPr id="7" name="Content Placeholder 4"/>
          <p:cNvSpPr txBox="1">
            <a:spLocks/>
          </p:cNvSpPr>
          <p:nvPr/>
        </p:nvSpPr>
        <p:spPr>
          <a:xfrm>
            <a:off x="4114800" y="1638300"/>
            <a:ext cx="1219200" cy="1066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000" b="1" noProof="0" dirty="0">
                <a:solidFill>
                  <a:schemeClr val="tx1">
                    <a:lumMod val="75000"/>
                    <a:lumOff val="25000"/>
                  </a:schemeClr>
                </a:solidFill>
                <a:latin typeface="Verdana" pitchFamily="34" charset="0"/>
              </a:rPr>
              <a:t>89</a:t>
            </a:r>
            <a:r>
              <a:rPr kumimoji="0" lang="en-US" sz="2000" b="1"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,000</a:t>
            </a:r>
          </a:p>
        </p:txBody>
      </p:sp>
      <p:sp>
        <p:nvSpPr>
          <p:cNvPr id="8" name="Content Placeholder 4"/>
          <p:cNvSpPr txBox="1">
            <a:spLocks/>
          </p:cNvSpPr>
          <p:nvPr/>
        </p:nvSpPr>
        <p:spPr>
          <a:xfrm>
            <a:off x="7486650" y="1628775"/>
            <a:ext cx="838200" cy="1066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1" i="0" u="none" strike="noStrike" kern="1200" cap="none" spc="0" normalizeH="0" baseline="0" noProof="0" dirty="0">
                <a:ln>
                  <a:noFill/>
                </a:ln>
                <a:solidFill>
                  <a:schemeClr val="tx1">
                    <a:lumMod val="75000"/>
                    <a:lumOff val="25000"/>
                  </a:schemeClr>
                </a:solidFill>
                <a:effectLst/>
                <a:uLnTx/>
                <a:uFillTx/>
                <a:latin typeface="Verdana" pitchFamily="34" charset="0"/>
                <a:ea typeface="+mn-ea"/>
                <a:cs typeface="+mn-cs"/>
              </a:rPr>
              <a:t>122</a:t>
            </a:r>
          </a:p>
        </p:txBody>
      </p:sp>
      <p:pic>
        <p:nvPicPr>
          <p:cNvPr id="2" name="Picture 2"/>
          <p:cNvPicPr>
            <a:picLocks noChangeAspect="1" noChangeArrowheads="1"/>
          </p:cNvPicPr>
          <p:nvPr/>
        </p:nvPicPr>
        <p:blipFill>
          <a:blip r:embed="rId3" cstate="print"/>
          <a:srcRect/>
          <a:stretch>
            <a:fillRect/>
          </a:stretch>
        </p:blipFill>
        <p:spPr bwMode="auto">
          <a:xfrm>
            <a:off x="2667000" y="2971800"/>
            <a:ext cx="5127636" cy="2514600"/>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19226</TotalTime>
  <Words>4380</Words>
  <Application>Microsoft Office PowerPoint</Application>
  <PresentationFormat>On-screen Show (4:3)</PresentationFormat>
  <Paragraphs>652</Paragraphs>
  <Slides>66</Slides>
  <Notes>53</Notes>
  <HiddenSlides>15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6" baseType="lpstr">
      <vt:lpstr>MS Gothic</vt:lpstr>
      <vt:lpstr>Arial</vt:lpstr>
      <vt:lpstr>Calibri</vt:lpstr>
      <vt:lpstr>Comic Sans MS</vt:lpstr>
      <vt:lpstr>Courier New</vt:lpstr>
      <vt:lpstr>Linux Libertine</vt:lpstr>
      <vt:lpstr>Verdana</vt:lpstr>
      <vt:lpstr>Wingdings</vt:lpstr>
      <vt:lpstr>Office Theme</vt:lpstr>
      <vt:lpstr>Bitmap Image</vt:lpstr>
      <vt:lpstr>PowerPoint Presentation</vt:lpstr>
      <vt:lpstr>PowerPoint Presentation</vt:lpstr>
      <vt:lpstr>PowerPoint Presentation</vt:lpstr>
      <vt:lpstr>Meet JIRA</vt:lpstr>
      <vt:lpstr>Meet JIRA</vt:lpstr>
      <vt:lpstr>Meet JIRA</vt:lpstr>
      <vt:lpstr>Meet JIRA</vt:lpstr>
      <vt:lpstr>Meet JIRA</vt:lpstr>
      <vt:lpstr>JIRA Over the World</vt:lpstr>
      <vt:lpstr>Getting Started</vt:lpstr>
      <vt:lpstr>Issue Overview</vt:lpstr>
      <vt:lpstr>Project Overview</vt:lpstr>
      <vt:lpstr>Project &amp; Issues: Example</vt:lpstr>
      <vt:lpstr>Components</vt:lpstr>
      <vt:lpstr>Versions</vt:lpstr>
      <vt:lpstr>JIRA Structure</vt:lpstr>
      <vt:lpstr>JIRA Menus Overview</vt:lpstr>
      <vt:lpstr>Jira issue types</vt:lpstr>
      <vt:lpstr>Issue Types</vt:lpstr>
      <vt:lpstr>Issue Type: Epic, Story</vt:lpstr>
      <vt:lpstr>PowerPoint Presentation</vt:lpstr>
      <vt:lpstr>Issue Type: Task, Technical Task</vt:lpstr>
      <vt:lpstr>PowerPoint Presentation</vt:lpstr>
      <vt:lpstr>Issue Type: Bug, Sub-Bug</vt:lpstr>
      <vt:lpstr>PowerPoint Presentation</vt:lpstr>
      <vt:lpstr>Workflow Overview</vt:lpstr>
      <vt:lpstr>Issues Workflow</vt:lpstr>
      <vt:lpstr>Issues Workflow</vt:lpstr>
      <vt:lpstr>Issues Workflow</vt:lpstr>
      <vt:lpstr>Issue Type: Improvement </vt:lpstr>
      <vt:lpstr>Issue Type: New Feature</vt:lpstr>
      <vt:lpstr>Issue Type: Risk</vt:lpstr>
      <vt:lpstr>Bug Issue Type: Creation</vt:lpstr>
      <vt:lpstr>Bug Issue Type: Creation</vt:lpstr>
      <vt:lpstr>Bug Issue Type: Creation</vt:lpstr>
      <vt:lpstr>Bug Issue Type: Fields</vt:lpstr>
      <vt:lpstr>Bug Issue Type: Fields</vt:lpstr>
      <vt:lpstr>Bug Issue Type: Fields</vt:lpstr>
      <vt:lpstr>Bug Issue Type: Fields</vt:lpstr>
      <vt:lpstr>Typical Actions on Issues</vt:lpstr>
      <vt:lpstr>Filters &amp; Dashboards</vt:lpstr>
      <vt:lpstr>JIRA Capabilities</vt:lpstr>
      <vt:lpstr>JIRA Search</vt:lpstr>
      <vt:lpstr>Simple Search</vt:lpstr>
      <vt:lpstr>Simple Search</vt:lpstr>
      <vt:lpstr>Simple Search</vt:lpstr>
      <vt:lpstr>Advanced Search</vt:lpstr>
      <vt:lpstr>Advanced Search</vt:lpstr>
      <vt:lpstr>Advanced Search</vt:lpstr>
      <vt:lpstr>Quick Search</vt:lpstr>
      <vt:lpstr>Issue Filters</vt:lpstr>
      <vt:lpstr>Issue Filters</vt:lpstr>
      <vt:lpstr>Issue Filters</vt:lpstr>
      <vt:lpstr>JIRA Predefined Filters</vt:lpstr>
      <vt:lpstr>Recommended Filters</vt:lpstr>
      <vt:lpstr>Issues Bulk Operations</vt:lpstr>
      <vt:lpstr>Issues Bulk Operations</vt:lpstr>
      <vt:lpstr>Issue Navigator</vt:lpstr>
      <vt:lpstr>Dashboards</vt:lpstr>
      <vt:lpstr>Dashboards: Gadgets</vt:lpstr>
      <vt:lpstr>Dashboards: Examples</vt:lpstr>
      <vt:lpstr>Managing Dashboards</vt:lpstr>
      <vt:lpstr>Reports</vt:lpstr>
      <vt:lpstr>Recommended JIRA Reports</vt:lpstr>
      <vt:lpstr>Time to Practice</vt:lpstr>
      <vt:lpstr>Thank You!</vt:lpstr>
    </vt:vector>
  </TitlesOfParts>
  <Company>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mbrandon</dc:creator>
  <cp:lastModifiedBy>Hansy Ross Salvant</cp:lastModifiedBy>
  <cp:revision>612</cp:revision>
  <dcterms:created xsi:type="dcterms:W3CDTF">2010-08-18T17:56:28Z</dcterms:created>
  <dcterms:modified xsi:type="dcterms:W3CDTF">2023-06-22T13:33:00Z</dcterms:modified>
</cp:coreProperties>
</file>