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E3B7-639C-4208-8FA9-19D72CB2E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977A75-EA52-45B2-AC40-763A0AF41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F51BE-10AA-4718-A6F2-004324C31916}"/>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36F87A3C-0FA9-4C6A-A972-97ACB9573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C52BA-2C5C-4004-ABFA-568D47CB6CA2}"/>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3910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5B2E-4968-4600-A185-0FA51559E9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D76D1E-08D1-4084-BAFF-1CCE42AADA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C2916-EC00-4CA0-A2F3-B8D3BBC0FA85}"/>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51582280-D21D-47DA-AD6E-49CDD8EC8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EBE45-D151-41CB-AA96-D0336507AADF}"/>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3939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9F615-0338-4089-AE33-248C24470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231FAB-929A-40F8-882B-4C91B79A09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A4DC5-BF3A-4888-8E51-901200A61D67}"/>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4A1F8F96-038F-42DF-A57C-E627F7924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2A4FF-4E86-41B5-B821-5DB2CACC6A33}"/>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6693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78D1-A52A-4360-AADA-C4C87BED39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4BB4C-452B-44FE-9F17-C6942552EB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9C431-6F5C-4069-943A-141491CDAE50}"/>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88B75852-5816-44C5-A2BE-A01EB91E2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78E87-7367-4E4B-A44E-9E12F4CB2F64}"/>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0594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F30C-023B-4995-AB8C-E47944DDE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B3037-DC86-40C0-BE67-DE8A11B5D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C4CE46-D847-4628-BD60-EC5E68920F82}"/>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28EC896F-7EC6-434F-BBC6-3A1CFF16B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9CA37-DB03-4ECC-B8C5-E02C040082E6}"/>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8608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31F5-BB00-459B-9BA1-F3C6E9261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1D140-12BB-43BA-9F3F-92FCE18D75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3C00C-FFF4-4D17-8A39-80C05DF5CC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386A3-4117-44A8-96AB-9BCDFB7B06EA}"/>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6" name="Footer Placeholder 5">
            <a:extLst>
              <a:ext uri="{FF2B5EF4-FFF2-40B4-BE49-F238E27FC236}">
                <a16:creationId xmlns:a16="http://schemas.microsoft.com/office/drawing/2014/main" id="{AD5E96F9-351C-4168-936C-F7A13D3BB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76068-8A3B-4343-875A-7344847FE623}"/>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1818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3B6-67E1-4588-B0F9-5D9DB56F32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BD648-8A1A-45EC-B89F-FE4EA0C63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B2141A-B287-452D-9FA0-21996A4113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A4780-3D6A-4B0E-8234-387C98B94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E299C5-574C-4DA2-8001-3290C5AF5A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C4D7A-E877-49FE-872E-D052166EC94C}"/>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8" name="Footer Placeholder 7">
            <a:extLst>
              <a:ext uri="{FF2B5EF4-FFF2-40B4-BE49-F238E27FC236}">
                <a16:creationId xmlns:a16="http://schemas.microsoft.com/office/drawing/2014/main" id="{201D8FE1-FC34-4346-BBBB-A319D83C0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D12FA-2DBB-44CA-9CC3-7E9A48D48EE7}"/>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30485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F597-33CC-4D15-B3E4-25F7E47E4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9B29E-42C1-4CBE-A13C-07F37335AC74}"/>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4" name="Footer Placeholder 3">
            <a:extLst>
              <a:ext uri="{FF2B5EF4-FFF2-40B4-BE49-F238E27FC236}">
                <a16:creationId xmlns:a16="http://schemas.microsoft.com/office/drawing/2014/main" id="{783672E4-9A84-4BDF-B260-4A5B00532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ABB6F-B861-4877-9F25-A5CBFCE19F3A}"/>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67422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2084F-95AC-4273-9785-B0C33C7B5DC9}"/>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3" name="Footer Placeholder 2">
            <a:extLst>
              <a:ext uri="{FF2B5EF4-FFF2-40B4-BE49-F238E27FC236}">
                <a16:creationId xmlns:a16="http://schemas.microsoft.com/office/drawing/2014/main" id="{46630956-8D27-43BA-92C2-11D4C8AFC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D963F-328A-415F-992C-1B5A03158424}"/>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82077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46EE-1F06-470E-9970-0376DD847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0124B-A997-487A-B098-CFE767F92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B0797A-48C4-48CE-8763-3294B4672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1B46CC-F1ED-40F9-9280-4B263F53A91B}"/>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6" name="Footer Placeholder 5">
            <a:extLst>
              <a:ext uri="{FF2B5EF4-FFF2-40B4-BE49-F238E27FC236}">
                <a16:creationId xmlns:a16="http://schemas.microsoft.com/office/drawing/2014/main" id="{5E13B0D7-BC35-40C2-AFA2-9E79297F9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66FE35-3BED-4ACE-9473-B1B552BEE5C7}"/>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8182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B62E-421D-4C11-828F-4E2224F6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30D771-753A-40D2-AD00-CFCCEABD4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1F2934-C20F-4C03-AAAB-E3F9159ED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92AE39-F096-44BE-B91B-E5C98B4D09A8}"/>
              </a:ext>
            </a:extLst>
          </p:cNvPr>
          <p:cNvSpPr>
            <a:spLocks noGrp="1"/>
          </p:cNvSpPr>
          <p:nvPr>
            <p:ph type="dt" sz="half" idx="10"/>
          </p:nvPr>
        </p:nvSpPr>
        <p:spPr/>
        <p:txBody>
          <a:bodyPr/>
          <a:lstStyle/>
          <a:p>
            <a:fld id="{71FD7FF2-845F-41B9-944F-35B90659B7D6}" type="datetimeFigureOut">
              <a:rPr lang="en-US" smtClean="0"/>
              <a:t>6/3/2023</a:t>
            </a:fld>
            <a:endParaRPr lang="en-US"/>
          </a:p>
        </p:txBody>
      </p:sp>
      <p:sp>
        <p:nvSpPr>
          <p:cNvPr id="6" name="Footer Placeholder 5">
            <a:extLst>
              <a:ext uri="{FF2B5EF4-FFF2-40B4-BE49-F238E27FC236}">
                <a16:creationId xmlns:a16="http://schemas.microsoft.com/office/drawing/2014/main" id="{D7580981-E597-4D3F-BA86-85C09F3F4C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5BC62-E30E-4A00-9A71-1824B4CB7E70}"/>
              </a:ext>
            </a:extLst>
          </p:cNvPr>
          <p:cNvSpPr>
            <a:spLocks noGrp="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13466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A4235-4A79-41EB-A684-43A6AEA95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A87B84-6554-4A7F-80A2-08754B705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00C0A-8E46-425E-9361-5716CC749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6/3/2023</a:t>
            </a:fld>
            <a:endParaRPr lang="en-US"/>
          </a:p>
        </p:txBody>
      </p:sp>
      <p:sp>
        <p:nvSpPr>
          <p:cNvPr id="5" name="Footer Placeholder 4">
            <a:extLst>
              <a:ext uri="{FF2B5EF4-FFF2-40B4-BE49-F238E27FC236}">
                <a16:creationId xmlns:a16="http://schemas.microsoft.com/office/drawing/2014/main" id="{23063218-E458-4A52-884A-F9865FD64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FA338B-F6AA-46D1-A885-642C4D7D3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102272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8456-F0CB-4569-A0B3-50EA9EAC6B83}"/>
              </a:ext>
            </a:extLst>
          </p:cNvPr>
          <p:cNvSpPr>
            <a:spLocks noGrp="1"/>
          </p:cNvSpPr>
          <p:nvPr>
            <p:ph type="ctrTitle"/>
          </p:nvPr>
        </p:nvSpPr>
        <p:spPr/>
        <p:txBody>
          <a:bodyPr>
            <a:normAutofit/>
          </a:bodyPr>
          <a:lstStyle/>
          <a:p>
            <a:r>
              <a:rPr lang="en-US" sz="8800" dirty="0"/>
              <a:t> </a:t>
            </a:r>
            <a:r>
              <a:rPr lang="en-US" sz="8800" b="1" dirty="0"/>
              <a:t>Inheritance</a:t>
            </a:r>
            <a:endParaRPr lang="en-US" sz="8800" dirty="0"/>
          </a:p>
        </p:txBody>
      </p:sp>
      <p:sp>
        <p:nvSpPr>
          <p:cNvPr id="3" name="Subtitle 2">
            <a:extLst>
              <a:ext uri="{FF2B5EF4-FFF2-40B4-BE49-F238E27FC236}">
                <a16:creationId xmlns:a16="http://schemas.microsoft.com/office/drawing/2014/main" id="{E60338A2-AB2D-4CF5-9264-6B4835A9303A}"/>
              </a:ext>
            </a:extLst>
          </p:cNvPr>
          <p:cNvSpPr>
            <a:spLocks noGrp="1"/>
          </p:cNvSpPr>
          <p:nvPr>
            <p:ph type="subTitle" idx="1"/>
          </p:nvPr>
        </p:nvSpPr>
        <p:spPr>
          <a:xfrm>
            <a:off x="3458817" y="4927255"/>
            <a:ext cx="7991061" cy="1655762"/>
          </a:xfrm>
        </p:spPr>
        <p:txBody>
          <a:bodyPr>
            <a:normAutofit fontScale="92500" lnSpcReduction="20000"/>
          </a:bodyPr>
          <a:lstStyle/>
          <a:p>
            <a:pPr algn="r"/>
            <a:r>
              <a:rPr lang="it-IT" dirty="0" smtClean="0"/>
              <a:t>Diana </a:t>
            </a:r>
            <a:r>
              <a:rPr lang="it-IT" dirty="0"/>
              <a:t>Buga (5642805)</a:t>
            </a:r>
            <a:r>
              <a:rPr lang="it-IT" dirty="0"/>
              <a:t/>
            </a:r>
            <a:br>
              <a:rPr lang="it-IT" dirty="0"/>
            </a:br>
            <a:r>
              <a:rPr lang="it-IT" dirty="0"/>
              <a:t> </a:t>
            </a:r>
            <a:r>
              <a:rPr lang="it-IT" dirty="0" smtClean="0"/>
              <a:t>   Sara </a:t>
            </a:r>
            <a:r>
              <a:rPr lang="it-IT" dirty="0"/>
              <a:t>Hacheche (5672186</a:t>
            </a:r>
            <a:r>
              <a:rPr lang="it-IT" dirty="0" smtClean="0"/>
              <a:t>)</a:t>
            </a:r>
          </a:p>
          <a:p>
            <a:pPr algn="just"/>
            <a:r>
              <a:rPr lang="en-US" b="1" dirty="0"/>
              <a:t>Course: </a:t>
            </a:r>
            <a:r>
              <a:rPr lang="en-US" dirty="0"/>
              <a:t>Introduction to Object-Oriented Programming (Java) </a:t>
            </a:r>
            <a:endParaRPr lang="en-US" dirty="0" smtClean="0"/>
          </a:p>
          <a:p>
            <a:r>
              <a:rPr lang="en-US" dirty="0" smtClean="0"/>
              <a:t>Matrix </a:t>
            </a:r>
            <a:r>
              <a:rPr lang="en-US" dirty="0"/>
              <a:t>College of Management Technology and Healthcare </a:t>
            </a:r>
            <a:r>
              <a:rPr lang="en-US" dirty="0" err="1"/>
              <a:t>Inc</a:t>
            </a:r>
            <a:r>
              <a:rPr lang="en-US" dirty="0"/>
              <a:t>, Montreal, </a:t>
            </a:r>
            <a:r>
              <a:rPr lang="en-US" dirty="0" smtClean="0"/>
              <a:t>Quebec</a:t>
            </a:r>
            <a:endParaRPr lang="en-US" dirty="0"/>
          </a:p>
          <a:p>
            <a:endParaRPr lang="en-US" dirty="0"/>
          </a:p>
          <a:p>
            <a:endParaRPr lang="en-US" dirty="0"/>
          </a:p>
        </p:txBody>
      </p:sp>
    </p:spTree>
    <p:extLst>
      <p:ext uri="{BB962C8B-B14F-4D97-AF65-F5344CB8AC3E}">
        <p14:creationId xmlns:p14="http://schemas.microsoft.com/office/powerpoint/2010/main" val="165250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46903"/>
            <a:ext cx="10515600" cy="1325563"/>
          </a:xfrm>
        </p:spPr>
        <p:txBody>
          <a:bodyPr/>
          <a:lstStyle/>
          <a:p>
            <a:pPr algn="ctr"/>
            <a:r>
              <a:rPr lang="en-US" b="1" dirty="0">
                <a:latin typeface="+mn-lt"/>
              </a:rPr>
              <a:t>Multi-level Inheritance</a:t>
            </a:r>
            <a:r>
              <a:rPr lang="en-US" b="1" dirty="0"/>
              <a:t/>
            </a:r>
            <a:br>
              <a:rPr lang="en-US" b="1" dirty="0"/>
            </a:br>
            <a:endParaRPr lang="en-US" dirty="0"/>
          </a:p>
        </p:txBody>
      </p:sp>
      <p:sp>
        <p:nvSpPr>
          <p:cNvPr id="4" name="Content Placeholder 3"/>
          <p:cNvSpPr>
            <a:spLocks noGrp="1"/>
          </p:cNvSpPr>
          <p:nvPr>
            <p:ph sz="half" idx="2"/>
          </p:nvPr>
        </p:nvSpPr>
        <p:spPr>
          <a:xfrm>
            <a:off x="909362" y="1167434"/>
            <a:ext cx="10376452" cy="1046508"/>
          </a:xfrm>
        </p:spPr>
        <p:txBody>
          <a:bodyPr>
            <a:normAutofit fontScale="85000" lnSpcReduction="10000"/>
          </a:bodyPr>
          <a:lstStyle/>
          <a:p>
            <a:r>
              <a:rPr lang="en-US" dirty="0"/>
              <a:t>The multi-level inheritance includes the involvement of at least two or more than two classes. One class inherits the features from a parent class and the newly created sub-class becomes the base class for another new class.</a:t>
            </a:r>
          </a:p>
        </p:txBody>
      </p:sp>
      <p:sp>
        <p:nvSpPr>
          <p:cNvPr id="5" name="Text Placeholder 4"/>
          <p:cNvSpPr>
            <a:spLocks noGrp="1"/>
          </p:cNvSpPr>
          <p:nvPr>
            <p:ph type="body" sz="quarter" idx="3"/>
          </p:nvPr>
        </p:nvSpPr>
        <p:spPr>
          <a:xfrm>
            <a:off x="728870" y="5885901"/>
            <a:ext cx="5494884" cy="823912"/>
          </a:xfrm>
        </p:spPr>
        <p:txBody>
          <a:bodyPr>
            <a:normAutofit fontScale="85000" lnSpcReduction="10000"/>
          </a:bodyPr>
          <a:lstStyle/>
          <a:p>
            <a:r>
              <a:rPr lang="en-US" b="0" dirty="0"/>
              <a:t>From the flow diagram in </a:t>
            </a:r>
            <a:r>
              <a:rPr lang="en-US" dirty="0" smtClean="0"/>
              <a:t>Figure</a:t>
            </a:r>
            <a:r>
              <a:rPr lang="en-US" b="0" dirty="0" smtClean="0"/>
              <a:t>, </a:t>
            </a:r>
            <a:r>
              <a:rPr lang="en-US" b="0" dirty="0"/>
              <a:t>we can observe that Class B is a derived class from Class A, and Class C is further derived from Class B. </a:t>
            </a:r>
            <a:endParaRPr lang="en-US" dirty="0"/>
          </a:p>
        </p:txBody>
      </p:sp>
      <p:pic>
        <p:nvPicPr>
          <p:cNvPr id="5122" name="Picture 2" descr="Difference Between Multiple and Multilevel Inheritance | Compare the  Difference Between Similar Term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502049" y="2505075"/>
            <a:ext cx="4523489" cy="3684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ultilevel Inheritance In Java With Program Example | Programmer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3" y="2213943"/>
            <a:ext cx="4359966" cy="373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74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11950"/>
            <a:ext cx="10515600" cy="1325563"/>
          </a:xfrm>
        </p:spPr>
        <p:txBody>
          <a:bodyPr/>
          <a:lstStyle/>
          <a:p>
            <a:pPr algn="ctr"/>
            <a:r>
              <a:rPr lang="en-US" b="1" dirty="0">
                <a:latin typeface="+mn-lt"/>
              </a:rPr>
              <a:t>Hierarchical Inheritance</a:t>
            </a:r>
            <a:r>
              <a:rPr lang="en-US" b="1" dirty="0"/>
              <a:t/>
            </a:r>
            <a:br>
              <a:rPr lang="en-US" b="1" dirty="0"/>
            </a:br>
            <a:endParaRPr lang="en-US" dirty="0"/>
          </a:p>
        </p:txBody>
      </p:sp>
      <p:sp>
        <p:nvSpPr>
          <p:cNvPr id="3" name="Text Placeholder 2"/>
          <p:cNvSpPr>
            <a:spLocks noGrp="1"/>
          </p:cNvSpPr>
          <p:nvPr>
            <p:ph type="body" idx="1"/>
          </p:nvPr>
        </p:nvSpPr>
        <p:spPr>
          <a:xfrm>
            <a:off x="556592" y="1785214"/>
            <a:ext cx="10986052" cy="823912"/>
          </a:xfrm>
        </p:spPr>
        <p:txBody>
          <a:bodyPr>
            <a:noAutofit/>
          </a:bodyPr>
          <a:lstStyle/>
          <a:p>
            <a:pPr algn="ctr"/>
            <a:r>
              <a:rPr lang="en-US" sz="2000" b="0" dirty="0"/>
              <a:t>The type of inheritance where many subclasses inherit from one single class is known as Hierarchical Inheritance. It is different from the multilevel inheritance, as the multiple classes are being derived from one superclass. These newly derived classes inherit the features, methods, </a:t>
            </a:r>
            <a:r>
              <a:rPr lang="en-US" sz="2000" b="0" dirty="0" err="1"/>
              <a:t>etc</a:t>
            </a:r>
            <a:r>
              <a:rPr lang="en-US" sz="2000" b="0" dirty="0"/>
              <a:t>, from this one superclass. This process facilitates the reusability of a code and dynamic polymorphism (method overriding).</a:t>
            </a:r>
          </a:p>
        </p:txBody>
      </p:sp>
      <p:sp>
        <p:nvSpPr>
          <p:cNvPr id="5" name="Text Placeholder 4"/>
          <p:cNvSpPr>
            <a:spLocks noGrp="1"/>
          </p:cNvSpPr>
          <p:nvPr>
            <p:ph type="body" sz="quarter" idx="3"/>
          </p:nvPr>
        </p:nvSpPr>
        <p:spPr>
          <a:xfrm>
            <a:off x="814387" y="5673655"/>
            <a:ext cx="5183188" cy="823912"/>
          </a:xfrm>
        </p:spPr>
        <p:txBody>
          <a:bodyPr>
            <a:normAutofit fontScale="70000" lnSpcReduction="20000"/>
          </a:bodyPr>
          <a:lstStyle/>
          <a:p>
            <a:r>
              <a:rPr lang="en-US" b="0" dirty="0"/>
              <a:t>In </a:t>
            </a:r>
            <a:r>
              <a:rPr lang="en-US" dirty="0" smtClean="0"/>
              <a:t>Figure</a:t>
            </a:r>
            <a:r>
              <a:rPr lang="en-US" b="0" dirty="0" smtClean="0"/>
              <a:t>, </a:t>
            </a:r>
            <a:r>
              <a:rPr lang="en-US" b="0" dirty="0"/>
              <a:t>we can observe that the three classes Class B, Class C, and Class D are inherited from the single Class A. All the child classes have the same parent class in hierarchical inheritance.</a:t>
            </a:r>
            <a:endParaRPr lang="en-US" dirty="0"/>
          </a:p>
        </p:txBody>
      </p:sp>
      <p:pic>
        <p:nvPicPr>
          <p:cNvPr id="7174" name="Picture 6" descr="C# Program For Hierarchical Inheritance - GeeksforGeek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3369778"/>
            <a:ext cx="5157787" cy="19551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at is Inheritance in Java – BytesofGigabytes"/>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18852" y="2716696"/>
            <a:ext cx="4636535" cy="414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34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Inheritance</a:t>
            </a:r>
            <a:br>
              <a:rPr lang="en-US" b="1" dirty="0"/>
            </a:br>
            <a:endParaRPr lang="en-US" dirty="0"/>
          </a:p>
        </p:txBody>
      </p:sp>
      <p:sp>
        <p:nvSpPr>
          <p:cNvPr id="4" name="Content Placeholder 3"/>
          <p:cNvSpPr>
            <a:spLocks noGrp="1"/>
          </p:cNvSpPr>
          <p:nvPr>
            <p:ph sz="half" idx="2"/>
          </p:nvPr>
        </p:nvSpPr>
        <p:spPr>
          <a:xfrm>
            <a:off x="839788" y="1690688"/>
            <a:ext cx="5018485" cy="1494633"/>
          </a:xfrm>
        </p:spPr>
        <p:txBody>
          <a:bodyPr>
            <a:normAutofit lnSpcReduction="10000"/>
          </a:bodyPr>
          <a:lstStyle/>
          <a:p>
            <a:pPr algn="just"/>
            <a:r>
              <a:rPr lang="en-US" dirty="0"/>
              <a:t>Multiple inheritances is a type of inheritance where a subclass can inherit features from more than one parent </a:t>
            </a:r>
            <a:r>
              <a:rPr lang="en-US" dirty="0" smtClean="0"/>
              <a:t>class.</a:t>
            </a:r>
            <a:endParaRPr lang="en-US" dirty="0"/>
          </a:p>
        </p:txBody>
      </p:sp>
      <p:sp>
        <p:nvSpPr>
          <p:cNvPr id="5" name="Text Placeholder 4"/>
          <p:cNvSpPr>
            <a:spLocks noGrp="1"/>
          </p:cNvSpPr>
          <p:nvPr>
            <p:ph type="body" sz="quarter" idx="3"/>
          </p:nvPr>
        </p:nvSpPr>
        <p:spPr>
          <a:xfrm>
            <a:off x="6264966" y="5074962"/>
            <a:ext cx="5183188" cy="1484863"/>
          </a:xfrm>
        </p:spPr>
        <p:txBody>
          <a:bodyPr>
            <a:normAutofit fontScale="70000" lnSpcReduction="20000"/>
          </a:bodyPr>
          <a:lstStyle/>
          <a:p>
            <a:pPr algn="ctr"/>
            <a:r>
              <a:rPr lang="en-US" sz="3600" b="0" dirty="0" smtClean="0"/>
              <a:t>Figure </a:t>
            </a:r>
            <a:r>
              <a:rPr lang="en-US" sz="3600" b="0" dirty="0"/>
              <a:t>shows that Class C is derived from the two classes Class A and Class B. In other words it can be described that subclass C inherits properties from both Class A and B</a:t>
            </a:r>
            <a:r>
              <a:rPr lang="en-US" b="0" dirty="0"/>
              <a:t>.</a:t>
            </a:r>
            <a:endParaRPr lang="en-US" dirty="0"/>
          </a:p>
        </p:txBody>
      </p:sp>
      <p:pic>
        <p:nvPicPr>
          <p:cNvPr id="1026" name="Picture 2" descr="How to achieve multiple inheritance in java? | DM Post"/>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718197" y="1690688"/>
            <a:ext cx="4276725" cy="3133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8. Example of Multiple Inheritance in C++ (Hindi)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08" y="3291339"/>
            <a:ext cx="5039277" cy="337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50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37" y="355600"/>
            <a:ext cx="10515600" cy="1325563"/>
          </a:xfrm>
        </p:spPr>
        <p:txBody>
          <a:bodyPr/>
          <a:lstStyle/>
          <a:p>
            <a:pPr algn="ctr"/>
            <a:r>
              <a:rPr lang="en-US" b="1" dirty="0"/>
              <a:t>Hybrid Inheritance</a:t>
            </a:r>
            <a:br>
              <a:rPr lang="en-US" b="1" dirty="0"/>
            </a:br>
            <a:endParaRPr lang="en-US" dirty="0"/>
          </a:p>
        </p:txBody>
      </p:sp>
      <p:sp>
        <p:nvSpPr>
          <p:cNvPr id="3" name="Text Placeholder 2"/>
          <p:cNvSpPr>
            <a:spLocks noGrp="1"/>
          </p:cNvSpPr>
          <p:nvPr>
            <p:ph type="body" idx="1"/>
          </p:nvPr>
        </p:nvSpPr>
        <p:spPr>
          <a:xfrm>
            <a:off x="1690027" y="1362612"/>
            <a:ext cx="8609012" cy="823912"/>
          </a:xfrm>
        </p:spPr>
        <p:txBody>
          <a:bodyPr>
            <a:normAutofit/>
          </a:bodyPr>
          <a:lstStyle/>
          <a:p>
            <a:pPr algn="ctr"/>
            <a:r>
              <a:rPr lang="en-US" b="0" dirty="0"/>
              <a:t>Hybrid inheritance is a combination of more than two types of inheritances single and multiple</a:t>
            </a:r>
            <a:endParaRPr lang="en-US" dirty="0"/>
          </a:p>
        </p:txBody>
      </p:sp>
      <p:pic>
        <p:nvPicPr>
          <p:cNvPr id="4098" name="Picture 2" descr="What is Hybrid Inheritance In C++? It's Types With Examples | upGrad blog"/>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228549" y="2505075"/>
            <a:ext cx="3070490" cy="36845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ybrid Inheritance in 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691886"/>
            <a:ext cx="5157787" cy="331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33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4000" dirty="0"/>
              <a:t>In Java, inheritance is a fundamental object-oriented programming (OOP) concept that allows a class to inherit properties and behaviors from another class. The class that is being inherited from is called </a:t>
            </a:r>
            <a:r>
              <a:rPr lang="en-US" sz="4000" dirty="0">
                <a:solidFill>
                  <a:srgbClr val="FF0000"/>
                </a:solidFill>
              </a:rPr>
              <a:t>the superclass </a:t>
            </a:r>
            <a:r>
              <a:rPr lang="en-US" sz="4000" dirty="0"/>
              <a:t>or </a:t>
            </a:r>
            <a:r>
              <a:rPr lang="en-US" sz="4000" dirty="0">
                <a:solidFill>
                  <a:srgbClr val="FF0000"/>
                </a:solidFill>
              </a:rPr>
              <a:t>parent class</a:t>
            </a:r>
            <a:r>
              <a:rPr lang="en-US" sz="4000" dirty="0"/>
              <a:t>, and the class that inherits from it is called the </a:t>
            </a:r>
            <a:r>
              <a:rPr lang="en-US" sz="4000" dirty="0">
                <a:solidFill>
                  <a:srgbClr val="FF0000"/>
                </a:solidFill>
              </a:rPr>
              <a:t>subclass</a:t>
            </a:r>
            <a:r>
              <a:rPr lang="en-US" sz="4000" dirty="0"/>
              <a:t> or </a:t>
            </a:r>
            <a:r>
              <a:rPr lang="en-US" sz="4000" dirty="0">
                <a:solidFill>
                  <a:srgbClr val="FF0000"/>
                </a:solidFill>
              </a:rPr>
              <a:t>child class</a:t>
            </a:r>
            <a:r>
              <a:rPr lang="en-US" sz="4000" dirty="0" smtClean="0"/>
              <a:t>.</a:t>
            </a:r>
          </a:p>
          <a:p>
            <a:pPr algn="just"/>
            <a:r>
              <a:rPr lang="en-US" sz="4000" dirty="0"/>
              <a:t>The keyword </a:t>
            </a:r>
            <a:r>
              <a:rPr lang="en-US" sz="4000" dirty="0">
                <a:solidFill>
                  <a:srgbClr val="FF0000"/>
                </a:solidFill>
              </a:rPr>
              <a:t>extends</a:t>
            </a:r>
            <a:r>
              <a:rPr lang="en-US" sz="4000" dirty="0"/>
              <a:t> is used by the </a:t>
            </a:r>
            <a:r>
              <a:rPr lang="en-US" sz="4000" dirty="0" smtClean="0"/>
              <a:t>subclass </a:t>
            </a:r>
            <a:r>
              <a:rPr lang="en-US" sz="4000" dirty="0"/>
              <a:t>to inherit the features </a:t>
            </a:r>
            <a:r>
              <a:rPr lang="en-US" sz="4000" dirty="0" smtClean="0"/>
              <a:t>of superclass.</a:t>
            </a:r>
            <a:endParaRPr lang="en-US" sz="4000" dirty="0" smtClean="0"/>
          </a:p>
          <a:p>
            <a:pPr algn="just"/>
            <a:endParaRPr lang="en-US" sz="4000" dirty="0"/>
          </a:p>
        </p:txBody>
      </p:sp>
    </p:spTree>
    <p:extLst>
      <p:ext uri="{BB962C8B-B14F-4D97-AF65-F5344CB8AC3E}">
        <p14:creationId xmlns:p14="http://schemas.microsoft.com/office/powerpoint/2010/main" val="140786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BASIC SYNTAX:</a:t>
            </a:r>
            <a:endParaRPr lang="en-US" b="1" dirty="0"/>
          </a:p>
        </p:txBody>
      </p:sp>
      <p:sp>
        <p:nvSpPr>
          <p:cNvPr id="3" name="Content Placeholder 2"/>
          <p:cNvSpPr>
            <a:spLocks noGrp="1"/>
          </p:cNvSpPr>
          <p:nvPr>
            <p:ph idx="1"/>
          </p:nvPr>
        </p:nvSpPr>
        <p:spPr/>
        <p:txBody>
          <a:bodyPr>
            <a:normAutofit lnSpcReduction="10000"/>
          </a:bodyPr>
          <a:lstStyle/>
          <a:p>
            <a:r>
              <a:rPr lang="en-US" dirty="0"/>
              <a:t>To implement inheritance in Java, you use the extends keyword to indicate the superclass that the subclass is inheriting from. </a:t>
            </a:r>
            <a:endParaRPr lang="en-US" dirty="0" smtClean="0"/>
          </a:p>
          <a:p>
            <a:pPr marL="0" indent="0">
              <a:buNone/>
            </a:pPr>
            <a:endParaRPr lang="en-US" dirty="0" smtClean="0"/>
          </a:p>
          <a:p>
            <a:pPr marL="0" indent="0">
              <a:buNone/>
            </a:pPr>
            <a:r>
              <a:rPr lang="en-US" b="1" dirty="0" smtClean="0"/>
              <a:t>class </a:t>
            </a:r>
            <a:r>
              <a:rPr lang="en-US" b="1" dirty="0"/>
              <a:t>Superclass { </a:t>
            </a:r>
            <a:endParaRPr lang="en-US" b="1" dirty="0" smtClean="0"/>
          </a:p>
          <a:p>
            <a:pPr marL="0" indent="0">
              <a:buNone/>
            </a:pPr>
            <a:r>
              <a:rPr lang="en-US" b="1" dirty="0" smtClean="0"/>
              <a:t>   // </a:t>
            </a:r>
            <a:r>
              <a:rPr lang="en-US" b="1" dirty="0"/>
              <a:t>superclass members </a:t>
            </a:r>
            <a:endParaRPr lang="en-US" b="1" dirty="0" smtClean="0"/>
          </a:p>
          <a:p>
            <a:pPr marL="0" indent="0">
              <a:buNone/>
            </a:pPr>
            <a:r>
              <a:rPr lang="en-US" b="1" dirty="0" smtClean="0"/>
              <a:t>} </a:t>
            </a:r>
          </a:p>
          <a:p>
            <a:pPr marL="0" indent="0">
              <a:buNone/>
            </a:pPr>
            <a:r>
              <a:rPr lang="en-US" b="1" dirty="0" smtClean="0"/>
              <a:t>class </a:t>
            </a:r>
            <a:r>
              <a:rPr lang="en-US" b="1" dirty="0"/>
              <a:t>Subclass extends Superclass { </a:t>
            </a:r>
            <a:endParaRPr lang="en-US" b="1" dirty="0" smtClean="0"/>
          </a:p>
          <a:p>
            <a:pPr marL="0" indent="0">
              <a:buNone/>
            </a:pPr>
            <a:r>
              <a:rPr lang="en-US" b="1" dirty="0"/>
              <a:t> </a:t>
            </a:r>
            <a:r>
              <a:rPr lang="en-US" b="1" dirty="0" smtClean="0"/>
              <a:t>  // </a:t>
            </a:r>
            <a:r>
              <a:rPr lang="en-US" b="1" dirty="0"/>
              <a:t>subclass members </a:t>
            </a:r>
            <a:endParaRPr lang="en-US" b="1" dirty="0" smtClean="0"/>
          </a:p>
          <a:p>
            <a:pPr marL="0" indent="0">
              <a:buNone/>
            </a:pPr>
            <a:r>
              <a:rPr lang="en-US" b="1" dirty="0" smtClean="0"/>
              <a:t>}</a:t>
            </a:r>
            <a:endParaRPr lang="en-US" b="1" dirty="0"/>
          </a:p>
        </p:txBody>
      </p:sp>
    </p:spTree>
    <p:extLst>
      <p:ext uri="{BB962C8B-B14F-4D97-AF65-F5344CB8AC3E}">
        <p14:creationId xmlns:p14="http://schemas.microsoft.com/office/powerpoint/2010/main" val="13180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177"/>
            <a:ext cx="10515600" cy="1325563"/>
          </a:xfrm>
        </p:spPr>
        <p:txBody>
          <a:bodyPr>
            <a:normAutofit fontScale="90000"/>
          </a:bodyPr>
          <a:lstStyle/>
          <a:p>
            <a:pPr algn="ctr"/>
            <a:r>
              <a:rPr lang="en-US" b="1" dirty="0" smtClean="0"/>
              <a:t>THE SUBCLASS CAN INHERIT THE FOLLOWING MEMBERS FROM THE SUPERCLASS: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b="1" dirty="0"/>
              <a:t>Fields: </a:t>
            </a:r>
            <a:r>
              <a:rPr lang="en-US" dirty="0"/>
              <a:t>The subclass inherits all the fields (variables) declared in the superclass. However, private fields are not directly accessible in the subclass.</a:t>
            </a:r>
          </a:p>
          <a:p>
            <a:endParaRPr lang="en-US" dirty="0"/>
          </a:p>
          <a:p>
            <a:r>
              <a:rPr lang="en-US" b="1" dirty="0"/>
              <a:t>Methods: </a:t>
            </a:r>
            <a:r>
              <a:rPr lang="en-US" dirty="0"/>
              <a:t>The subclass inherits all the non-private methods defined in the superclass. The subclass can also override these methods to provide its own implementation.</a:t>
            </a:r>
          </a:p>
          <a:p>
            <a:endParaRPr lang="en-US" dirty="0"/>
          </a:p>
          <a:p>
            <a:r>
              <a:rPr lang="en-US" b="1" dirty="0"/>
              <a:t>Constructors: </a:t>
            </a:r>
            <a:r>
              <a:rPr lang="en-US" dirty="0"/>
              <a:t>The subclass does not inherit constructors from the superclass, but it can call the superclass constructors using the super keyword.</a:t>
            </a:r>
          </a:p>
          <a:p>
            <a:endParaRPr lang="en-US" dirty="0"/>
          </a:p>
          <a:p>
            <a:r>
              <a:rPr lang="en-US" b="1" dirty="0"/>
              <a:t>Nested classes: </a:t>
            </a:r>
            <a:r>
              <a:rPr lang="en-US" dirty="0"/>
              <a:t>The subclass can inherit nested classes declared within the superclass.</a:t>
            </a:r>
          </a:p>
        </p:txBody>
      </p:sp>
    </p:spTree>
    <p:extLst>
      <p:ext uri="{BB962C8B-B14F-4D97-AF65-F5344CB8AC3E}">
        <p14:creationId xmlns:p14="http://schemas.microsoft.com/office/powerpoint/2010/main" val="293629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2939"/>
            <a:ext cx="10515600" cy="5024024"/>
          </a:xfrm>
        </p:spPr>
        <p:txBody>
          <a:bodyPr>
            <a:normAutofit/>
          </a:bodyPr>
          <a:lstStyle/>
          <a:p>
            <a:pPr marL="0" indent="0" algn="ctr">
              <a:buNone/>
            </a:pPr>
            <a:r>
              <a:rPr lang="en-US" sz="4400" b="1" dirty="0" smtClean="0">
                <a:solidFill>
                  <a:srgbClr val="FF0000"/>
                </a:solidFill>
              </a:rPr>
              <a:t>!!! IT'S IMPORTANT TO NOTE THAT JAVA SUPPORTS SINGLE INHERITANCE, WHICH MEANS A CLASS CAN ONLY INHERIT FROM ONE SUPERCLASS. HOWEVER, IT ALLOWS FOR MULTI-LEVEL INHERITANCE, WHERE A SUBCLASS CAN BECOME A SUPERCLASS FOR ANOTHER SUBCLASS.</a:t>
            </a:r>
            <a:endParaRPr lang="en-US" sz="4400" b="1" dirty="0">
              <a:solidFill>
                <a:srgbClr val="FF0000"/>
              </a:solidFill>
            </a:endParaRPr>
          </a:p>
        </p:txBody>
      </p:sp>
    </p:spTree>
    <p:extLst>
      <p:ext uri="{BB962C8B-B14F-4D97-AF65-F5344CB8AC3E}">
        <p14:creationId xmlns:p14="http://schemas.microsoft.com/office/powerpoint/2010/main" val="2776478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A</a:t>
            </a:r>
            <a:r>
              <a:rPr lang="en-US" b="1" dirty="0" smtClean="0">
                <a:latin typeface="+mn-lt"/>
              </a:rPr>
              <a:t>n </a:t>
            </a:r>
            <a:r>
              <a:rPr lang="en-US" b="1" dirty="0">
                <a:latin typeface="+mn-lt"/>
              </a:rPr>
              <a:t>example to illustrate inheritance in Java:</a:t>
            </a:r>
          </a:p>
        </p:txBody>
      </p:sp>
      <p:pic>
        <p:nvPicPr>
          <p:cNvPr id="2050" name="Picture 2" descr="INHERITANCE IN JAVA.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643" y="1590261"/>
            <a:ext cx="7076661" cy="491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11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177"/>
            <a:ext cx="10515600" cy="1325563"/>
          </a:xfrm>
        </p:spPr>
        <p:txBody>
          <a:bodyPr/>
          <a:lstStyle/>
          <a:p>
            <a:pPr algn="ctr"/>
            <a:r>
              <a:rPr lang="en-US" b="1" dirty="0" smtClean="0">
                <a:latin typeface="+mn-lt"/>
              </a:rPr>
              <a:t>IMPORTANCE OF JAVA INHERITANCE</a:t>
            </a:r>
            <a:r>
              <a:rPr lang="en-US" b="1" dirty="0">
                <a:latin typeface="+mn-lt"/>
              </a:rPr>
              <a:t/>
            </a:r>
            <a:br>
              <a:rPr lang="en-US" b="1" dirty="0">
                <a:latin typeface="+mn-lt"/>
              </a:rPr>
            </a:br>
            <a:endParaRPr lang="en-US" dirty="0">
              <a:latin typeface="+mn-lt"/>
            </a:endParaRPr>
          </a:p>
        </p:txBody>
      </p:sp>
      <p:sp>
        <p:nvSpPr>
          <p:cNvPr id="3" name="Content Placeholder 2"/>
          <p:cNvSpPr>
            <a:spLocks noGrp="1"/>
          </p:cNvSpPr>
          <p:nvPr>
            <p:ph idx="1"/>
          </p:nvPr>
        </p:nvSpPr>
        <p:spPr/>
        <p:txBody>
          <a:bodyPr/>
          <a:lstStyle/>
          <a:p>
            <a:r>
              <a:rPr lang="en-US" dirty="0" smtClean="0"/>
              <a:t>Inheritance </a:t>
            </a:r>
            <a:r>
              <a:rPr lang="en-US" dirty="0"/>
              <a:t>minimizes the complexity of a code by minimizing duplicate code. If the same code has to be used by another class, it can simply be inherited from that class to its sub-class. Hence, the code is better organized.</a:t>
            </a:r>
          </a:p>
          <a:p>
            <a:r>
              <a:rPr lang="en-US" dirty="0"/>
              <a:t>The efficiency of execution of a code increases as the code is organized in a simpler form.</a:t>
            </a:r>
          </a:p>
          <a:p>
            <a:r>
              <a:rPr lang="en-US" dirty="0"/>
              <a:t>The concept of polymorphism can be used along with inheritance. </a:t>
            </a:r>
          </a:p>
          <a:p>
            <a:endParaRPr lang="en-US" dirty="0"/>
          </a:p>
        </p:txBody>
      </p:sp>
    </p:spTree>
    <p:extLst>
      <p:ext uri="{BB962C8B-B14F-4D97-AF65-F5344CB8AC3E}">
        <p14:creationId xmlns:p14="http://schemas.microsoft.com/office/powerpoint/2010/main" val="4143718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heritance in Java | Importance &amp; Types of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287" y="1007164"/>
            <a:ext cx="8054652" cy="538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04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84394"/>
            <a:ext cx="10515600" cy="1325563"/>
          </a:xfrm>
        </p:spPr>
        <p:txBody>
          <a:bodyPr>
            <a:normAutofit/>
          </a:bodyPr>
          <a:lstStyle/>
          <a:p>
            <a:pPr algn="ctr"/>
            <a:r>
              <a:rPr lang="en-US" sz="6000" b="1" dirty="0">
                <a:latin typeface="+mn-lt"/>
              </a:rPr>
              <a:t>Single level inheritance</a:t>
            </a:r>
            <a:endParaRPr lang="en-US" sz="6000" dirty="0">
              <a:latin typeface="+mn-lt"/>
            </a:endParaRPr>
          </a:p>
        </p:txBody>
      </p:sp>
      <p:sp>
        <p:nvSpPr>
          <p:cNvPr id="5" name="Text Placeholder 4"/>
          <p:cNvSpPr>
            <a:spLocks noGrp="1"/>
          </p:cNvSpPr>
          <p:nvPr>
            <p:ph type="body" sz="quarter" idx="3"/>
          </p:nvPr>
        </p:nvSpPr>
        <p:spPr>
          <a:xfrm>
            <a:off x="6437243" y="5603807"/>
            <a:ext cx="5183188" cy="823912"/>
          </a:xfrm>
        </p:spPr>
        <p:txBody>
          <a:bodyPr>
            <a:normAutofit fontScale="92500" lnSpcReduction="20000"/>
          </a:bodyPr>
          <a:lstStyle/>
          <a:p>
            <a:r>
              <a:rPr lang="en-US" b="0" dirty="0"/>
              <a:t>Two classes Class A and Class B are shown in </a:t>
            </a:r>
            <a:r>
              <a:rPr lang="en-US" dirty="0" smtClean="0"/>
              <a:t>Figure</a:t>
            </a:r>
            <a:r>
              <a:rPr lang="en-US" b="0" dirty="0" smtClean="0"/>
              <a:t>, </a:t>
            </a:r>
            <a:r>
              <a:rPr lang="en-US" b="0" dirty="0"/>
              <a:t>where Class B inherits the properties of Class A.</a:t>
            </a:r>
            <a:endParaRPr lang="en-US" dirty="0"/>
          </a:p>
        </p:txBody>
      </p:sp>
      <p:sp>
        <p:nvSpPr>
          <p:cNvPr id="7" name="Content Placeholder 2"/>
          <p:cNvSpPr>
            <a:spLocks noGrp="1"/>
          </p:cNvSpPr>
          <p:nvPr>
            <p:ph sz="half" idx="2"/>
          </p:nvPr>
        </p:nvSpPr>
        <p:spPr/>
        <p:txBody>
          <a:bodyPr>
            <a:normAutofit fontScale="92500" lnSpcReduction="10000"/>
          </a:bodyPr>
          <a:lstStyle/>
          <a:p>
            <a:r>
              <a:rPr lang="en-US" dirty="0"/>
              <a:t>As the name suggests, this type of inheritance occurs for only a single class. Only one class is derived from the parent class. In this type of inheritance, the properties are derived from a single parent class and not more than that. As the properties are derived from only a single base class the reusability of a code is facilitated along with the addition of new features. </a:t>
            </a:r>
          </a:p>
        </p:txBody>
      </p:sp>
      <p:pic>
        <p:nvPicPr>
          <p:cNvPr id="8" name="Picture 2" descr="Inheritance in Java With Examples"/>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437243" y="2023855"/>
            <a:ext cx="4729301" cy="3366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10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577</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Default</vt:lpstr>
      <vt:lpstr> Inheritance</vt:lpstr>
      <vt:lpstr>PowerPoint Presentation</vt:lpstr>
      <vt:lpstr>BASIC SYNTAX:</vt:lpstr>
      <vt:lpstr>THE SUBCLASS CAN INHERIT THE FOLLOWING MEMBERS FROM THE SUPERCLASS: </vt:lpstr>
      <vt:lpstr>PowerPoint Presentation</vt:lpstr>
      <vt:lpstr>An example to illustrate inheritance in Java:</vt:lpstr>
      <vt:lpstr>IMPORTANCE OF JAVA INHERITANCE </vt:lpstr>
      <vt:lpstr>PowerPoint Presentation</vt:lpstr>
      <vt:lpstr>Single level inheritance</vt:lpstr>
      <vt:lpstr>Multi-level Inheritance </vt:lpstr>
      <vt:lpstr>Hierarchical Inheritance </vt:lpstr>
      <vt:lpstr>Multiple Inheritance </vt:lpstr>
      <vt:lpstr>Hybrid Inheritance </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19</cp:revision>
  <dcterms:created xsi:type="dcterms:W3CDTF">2017-06-21T13:57:27Z</dcterms:created>
  <dcterms:modified xsi:type="dcterms:W3CDTF">2023-06-03T18:46:31Z</dcterms:modified>
</cp:coreProperties>
</file>