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9" r:id="rId9"/>
    <p:sldId id="263" r:id="rId10"/>
    <p:sldId id="264" r:id="rId11"/>
    <p:sldId id="265" r:id="rId12"/>
    <p:sldId id="267" r:id="rId13"/>
    <p:sldId id="270"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E8ECFD-20E0-4E93-BAB1-942E0A24DDCF}" v="175" dt="2023-07-27T15:38:42.1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27/07/2023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27/07/2023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27/07/2023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27/07/2023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27/07/2023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27/07/2023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38941B0-F4D5-4460-BCAD-F7E2B41A8257}" type="datetimeFigureOut">
              <a:rPr lang="fr-FR" smtClean="0"/>
              <a:t>27/07/2023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638941B0-F4D5-4460-BCAD-F7E2B41A8257}" type="datetimeFigureOut">
              <a:rPr lang="fr-FR" smtClean="0"/>
              <a:t>27/07/2023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fr-FR" smtClean="0"/>
              <a:t>27/07/2023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27/07/2023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27/07/2023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41B0-F4D5-4460-BCAD-F7E2B41A8257}" type="datetimeFigureOut">
              <a:rPr lang="fr-FR" smtClean="0"/>
              <a:t>27/07/2023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fr-FR" smtClean="0"/>
              <a:t>‹N°›</a:t>
            </a:fld>
            <a:endParaRPr lang="fr-F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resources/cloud-computing-dictionary/what-is-azure/" TargetMode="External"/><Relationship Id="rId2" Type="http://schemas.openxmlformats.org/officeDocument/2006/relationships/hyperlink" Target="https://www.parallels.com/blogs/ras/virtual-machine/" TargetMode="Externa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DC20BE-2EE3-423E-8873-7E684D033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693EB7-865B-49B6-B0F4-7D3289D18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319511D-8951-4C0E-A98B-0B070288FE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 name="Oval 13">
              <a:extLst>
                <a:ext uri="{FF2B5EF4-FFF2-40B4-BE49-F238E27FC236}">
                  <a16:creationId xmlns:a16="http://schemas.microsoft.com/office/drawing/2014/main" id="{E94F28A5-172A-481A-818A-BEBB655CA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C84E780-BE3B-4240-9EA0-F435AE760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B59A592-D2CE-40BE-B3E1-1B8D16F67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99B7A38-17B0-4FB6-8DC2-568C4655A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FF4C7269-B196-486D-A47F-77BB23AAE9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D89A2E8-95F8-4827-9432-1AA7E8257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F3856C81-415E-484F-93E4-C329F454D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C95D42B-FBF3-4C81-8FD4-CBED235411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4" name="Straight Connector 23">
              <a:extLst>
                <a:ext uri="{FF2B5EF4-FFF2-40B4-BE49-F238E27FC236}">
                  <a16:creationId xmlns:a16="http://schemas.microsoft.com/office/drawing/2014/main" id="{F9A2762D-96C8-43A9-8FB4-B893A422FD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80D8D0F-A2C7-4629-B042-A99DF4CD1F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A066E0-8819-4B74-B577-4F86B6ACB3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6822E5-6B0C-4271-AAEB-6E5B9AB9B8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18639AD1-4D74-4424-B02C-50AAADBE06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30" name="Straight Connector 29">
              <a:extLst>
                <a:ext uri="{FF2B5EF4-FFF2-40B4-BE49-F238E27FC236}">
                  <a16:creationId xmlns:a16="http://schemas.microsoft.com/office/drawing/2014/main" id="{741F3A5D-026C-48FF-BE29-DFBA51A917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5E9F231-9EEC-48FA-BD74-DF5FBF7354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EA3E55D-272D-4836-BF1B-B46C0248A0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9887AC4-55DC-42D7-B003-76ED4B52D0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B29481A6-9A3B-4120-9C9D-8BD206C92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54E220D0-6FEB-4727-960C-B637712D71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8" name="Straight Connector 37">
              <a:extLst>
                <a:ext uri="{FF2B5EF4-FFF2-40B4-BE49-F238E27FC236}">
                  <a16:creationId xmlns:a16="http://schemas.microsoft.com/office/drawing/2014/main" id="{30854E48-F0D5-4C38-80CF-950BE37A8F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6529B87-72DD-45B8-89EC-6358F8678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A5B663B-04AC-4C76-A8D2-80D94C33A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BB4FF8E-FA13-4808-9658-DC67573F79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re 1"/>
          <p:cNvSpPr>
            <a:spLocks noGrp="1"/>
          </p:cNvSpPr>
          <p:nvPr>
            <p:ph type="ctrTitle"/>
          </p:nvPr>
        </p:nvSpPr>
        <p:spPr>
          <a:xfrm>
            <a:off x="630936" y="630935"/>
            <a:ext cx="5107366" cy="5481275"/>
          </a:xfrm>
          <a:noFill/>
        </p:spPr>
        <p:txBody>
          <a:bodyPr anchor="t">
            <a:normAutofit/>
          </a:bodyPr>
          <a:lstStyle/>
          <a:p>
            <a:pPr algn="l"/>
            <a:r>
              <a:rPr lang="fr-FR" sz="4800">
                <a:solidFill>
                  <a:schemeClr val="bg1"/>
                </a:solidFill>
                <a:cs typeface="Calibri Light"/>
              </a:rPr>
              <a:t>Sara Hacheche Project</a:t>
            </a:r>
            <a:br>
              <a:rPr lang="fr-FR" sz="4800">
                <a:solidFill>
                  <a:schemeClr val="bg1"/>
                </a:solidFill>
                <a:cs typeface="Calibri Light"/>
              </a:rPr>
            </a:br>
            <a:endParaRPr lang="fr-FR" sz="4800">
              <a:solidFill>
                <a:schemeClr val="bg1"/>
              </a:solidFill>
            </a:endParaRPr>
          </a:p>
        </p:txBody>
      </p:sp>
      <p:sp>
        <p:nvSpPr>
          <p:cNvPr id="3" name="Sous-titre 2"/>
          <p:cNvSpPr>
            <a:spLocks noGrp="1"/>
          </p:cNvSpPr>
          <p:nvPr>
            <p:ph type="subTitle" idx="1"/>
          </p:nvPr>
        </p:nvSpPr>
        <p:spPr>
          <a:xfrm>
            <a:off x="6143158" y="630935"/>
            <a:ext cx="5266365" cy="2324167"/>
          </a:xfrm>
          <a:noFill/>
        </p:spPr>
        <p:txBody>
          <a:bodyPr vert="horz" lIns="91440" tIns="45720" rIns="91440" bIns="45720" rtlCol="0" anchor="t">
            <a:normAutofit/>
          </a:bodyPr>
          <a:lstStyle/>
          <a:p>
            <a:pPr algn="l"/>
            <a:r>
              <a:rPr lang="fr-FR">
                <a:solidFill>
                  <a:schemeClr val="bg1"/>
                </a:solidFill>
                <a:ea typeface="+mn-lt"/>
                <a:cs typeface="+mn-lt"/>
              </a:rPr>
              <a:t>1. Define Virtualization</a:t>
            </a:r>
            <a:br>
              <a:rPr lang="fr-FR">
                <a:solidFill>
                  <a:schemeClr val="bg1"/>
                </a:solidFill>
                <a:ea typeface="+mn-lt"/>
                <a:cs typeface="+mn-lt"/>
              </a:rPr>
            </a:br>
            <a:r>
              <a:rPr lang="fr-FR">
                <a:solidFill>
                  <a:schemeClr val="bg1"/>
                </a:solidFill>
                <a:ea typeface="+mn-lt"/>
                <a:cs typeface="+mn-lt"/>
              </a:rPr>
              <a:t>2. Discuss the benefits</a:t>
            </a:r>
            <a:br>
              <a:rPr lang="fr-FR">
                <a:solidFill>
                  <a:schemeClr val="bg1"/>
                </a:solidFill>
                <a:ea typeface="+mn-lt"/>
                <a:cs typeface="+mn-lt"/>
              </a:rPr>
            </a:br>
            <a:r>
              <a:rPr lang="fr-FR">
                <a:solidFill>
                  <a:schemeClr val="bg1"/>
                </a:solidFill>
                <a:ea typeface="+mn-lt"/>
                <a:cs typeface="+mn-lt"/>
              </a:rPr>
              <a:t>3. How virtual machines work?</a:t>
            </a:r>
            <a:br>
              <a:rPr lang="fr-FR">
                <a:solidFill>
                  <a:schemeClr val="bg1"/>
                </a:solidFill>
                <a:ea typeface="+mn-lt"/>
                <a:cs typeface="+mn-lt"/>
              </a:rPr>
            </a:br>
            <a:r>
              <a:rPr lang="fr-FR">
                <a:solidFill>
                  <a:schemeClr val="bg1"/>
                </a:solidFill>
                <a:ea typeface="+mn-lt"/>
                <a:cs typeface="+mn-lt"/>
              </a:rPr>
              <a:t>4. How does Azure works?</a:t>
            </a:r>
            <a:endParaRPr lang="fr-FR">
              <a:solidFill>
                <a:schemeClr val="bg1"/>
              </a:solidFill>
            </a:endParaRPr>
          </a:p>
        </p:txBody>
      </p:sp>
      <p:pic>
        <p:nvPicPr>
          <p:cNvPr id="5" name="Picture 4">
            <a:extLst>
              <a:ext uri="{FF2B5EF4-FFF2-40B4-BE49-F238E27FC236}">
                <a16:creationId xmlns:a16="http://schemas.microsoft.com/office/drawing/2014/main" id="{CA7B6CD1-05EE-0A6B-C610-602464256342}"/>
              </a:ext>
            </a:extLst>
          </p:cNvPr>
          <p:cNvPicPr>
            <a:picLocks noChangeAspect="1"/>
          </p:cNvPicPr>
          <p:nvPr/>
        </p:nvPicPr>
        <p:blipFill>
          <a:blip r:embed="rId2"/>
          <a:stretch>
            <a:fillRect/>
          </a:stretch>
        </p:blipFill>
        <p:spPr>
          <a:xfrm>
            <a:off x="6147296" y="3277390"/>
            <a:ext cx="5333454" cy="2666727"/>
          </a:xfrm>
          <a:prstGeom prst="rect">
            <a:avLst/>
          </a:prstGeom>
        </p:spPr>
      </p:pic>
      <p:grpSp>
        <p:nvGrpSpPr>
          <p:cNvPr id="43" name="Group 42">
            <a:extLst>
              <a:ext uri="{FF2B5EF4-FFF2-40B4-BE49-F238E27FC236}">
                <a16:creationId xmlns:a16="http://schemas.microsoft.com/office/drawing/2014/main" id="{1D788327-7D9D-4E47-846F-020A8F5E23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6009063" y="3253797"/>
            <a:ext cx="304800" cy="429768"/>
            <a:chOff x="215328" y="-46937"/>
            <a:chExt cx="304800" cy="2773841"/>
          </a:xfrm>
        </p:grpSpPr>
        <p:cxnSp>
          <p:nvCxnSpPr>
            <p:cNvPr id="44" name="Straight Connector 43">
              <a:extLst>
                <a:ext uri="{FF2B5EF4-FFF2-40B4-BE49-F238E27FC236}">
                  <a16:creationId xmlns:a16="http://schemas.microsoft.com/office/drawing/2014/main" id="{AB903337-D6B8-41EE-B6A3-4329C8D8E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0D28A68-745E-44CC-A29E-0EB13A8442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B18D645-DE9C-49EB-85CC-C100857976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7BB3B1F-5029-47B9-B1A5-2469BF49D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0DE0DA4-3867-FB73-4A05-87E56F73C164}"/>
              </a:ext>
            </a:extLst>
          </p:cNvPr>
          <p:cNvSpPr>
            <a:spLocks noGrp="1"/>
          </p:cNvSpPr>
          <p:nvPr>
            <p:ph type="title"/>
          </p:nvPr>
        </p:nvSpPr>
        <p:spPr>
          <a:xfrm>
            <a:off x="5297762" y="329184"/>
            <a:ext cx="6251110" cy="1783080"/>
          </a:xfrm>
        </p:spPr>
        <p:txBody>
          <a:bodyPr anchor="b">
            <a:normAutofit/>
          </a:bodyPr>
          <a:lstStyle/>
          <a:p>
            <a:r>
              <a:rPr lang="fr-FR" sz="5400">
                <a:ea typeface="+mj-lt"/>
                <a:cs typeface="+mj-lt"/>
              </a:rPr>
              <a:t>Azure Virtual Machines</a:t>
            </a:r>
            <a:endParaRPr lang="fr-FR" sz="5400"/>
          </a:p>
        </p:txBody>
      </p:sp>
      <p:pic>
        <p:nvPicPr>
          <p:cNvPr id="5" name="Picture 4" descr="Technological background">
            <a:extLst>
              <a:ext uri="{FF2B5EF4-FFF2-40B4-BE49-F238E27FC236}">
                <a16:creationId xmlns:a16="http://schemas.microsoft.com/office/drawing/2014/main" id="{85709CF1-A0E2-E806-70F6-CF9410635C44}"/>
              </a:ext>
            </a:extLst>
          </p:cNvPr>
          <p:cNvPicPr>
            <a:picLocks noChangeAspect="1"/>
          </p:cNvPicPr>
          <p:nvPr/>
        </p:nvPicPr>
        <p:blipFill rotWithShape="1">
          <a:blip r:embed="rId2"/>
          <a:srcRect l="20519" r="34216"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FFB7051A-F962-D626-0148-F23F9186CB9F}"/>
              </a:ext>
            </a:extLst>
          </p:cNvPr>
          <p:cNvSpPr>
            <a:spLocks noGrp="1"/>
          </p:cNvSpPr>
          <p:nvPr>
            <p:ph idx="1"/>
          </p:nvPr>
        </p:nvSpPr>
        <p:spPr>
          <a:xfrm>
            <a:off x="5297762" y="2706624"/>
            <a:ext cx="6251110" cy="3483864"/>
          </a:xfrm>
        </p:spPr>
        <p:txBody>
          <a:bodyPr vert="horz" lIns="91440" tIns="45720" rIns="91440" bIns="45720" rtlCol="0">
            <a:normAutofit/>
          </a:bodyPr>
          <a:lstStyle/>
          <a:p>
            <a:r>
              <a:rPr lang="fr-FR" sz="2200" dirty="0">
                <a:ea typeface="+mn-lt"/>
                <a:cs typeface="+mn-lt"/>
              </a:rPr>
              <a:t>Azure </a:t>
            </a:r>
            <a:r>
              <a:rPr lang="fr-FR" sz="2200" dirty="0" err="1">
                <a:ea typeface="+mn-lt"/>
                <a:cs typeface="+mn-lt"/>
              </a:rPr>
              <a:t>allows</a:t>
            </a:r>
            <a:r>
              <a:rPr lang="fr-FR" sz="2200" dirty="0">
                <a:ea typeface="+mn-lt"/>
                <a:cs typeface="+mn-lt"/>
              </a:rPr>
              <a:t> </a:t>
            </a:r>
            <a:r>
              <a:rPr lang="fr-FR" sz="2200" dirty="0" err="1">
                <a:ea typeface="+mn-lt"/>
                <a:cs typeface="+mn-lt"/>
              </a:rPr>
              <a:t>users</a:t>
            </a:r>
            <a:r>
              <a:rPr lang="fr-FR" sz="2200" dirty="0">
                <a:ea typeface="+mn-lt"/>
                <a:cs typeface="+mn-lt"/>
              </a:rPr>
              <a:t> to </a:t>
            </a:r>
            <a:r>
              <a:rPr lang="fr-FR" sz="2200" dirty="0" err="1">
                <a:ea typeface="+mn-lt"/>
                <a:cs typeface="+mn-lt"/>
              </a:rPr>
              <a:t>create</a:t>
            </a:r>
            <a:r>
              <a:rPr lang="fr-FR" sz="2200" dirty="0">
                <a:ea typeface="+mn-lt"/>
                <a:cs typeface="+mn-lt"/>
              </a:rPr>
              <a:t> and </a:t>
            </a:r>
            <a:r>
              <a:rPr lang="fr-FR" sz="2200" dirty="0" err="1">
                <a:ea typeface="+mn-lt"/>
                <a:cs typeface="+mn-lt"/>
              </a:rPr>
              <a:t>deploy</a:t>
            </a:r>
            <a:r>
              <a:rPr lang="fr-FR" sz="2200" dirty="0">
                <a:ea typeface="+mn-lt"/>
                <a:cs typeface="+mn-lt"/>
              </a:rPr>
              <a:t> </a:t>
            </a:r>
            <a:r>
              <a:rPr lang="fr-FR" sz="2200" dirty="0" err="1">
                <a:ea typeface="+mn-lt"/>
                <a:cs typeface="+mn-lt"/>
              </a:rPr>
              <a:t>virtual</a:t>
            </a:r>
            <a:r>
              <a:rPr lang="fr-FR" sz="2200" dirty="0">
                <a:ea typeface="+mn-lt"/>
                <a:cs typeface="+mn-lt"/>
              </a:rPr>
              <a:t> machines in the cloud. </a:t>
            </a:r>
            <a:r>
              <a:rPr lang="fr-FR" sz="2200" dirty="0" err="1">
                <a:ea typeface="+mn-lt"/>
                <a:cs typeface="+mn-lt"/>
              </a:rPr>
              <a:t>Users</a:t>
            </a:r>
            <a:r>
              <a:rPr lang="fr-FR" sz="2200" dirty="0">
                <a:ea typeface="+mn-lt"/>
                <a:cs typeface="+mn-lt"/>
              </a:rPr>
              <a:t> can select </a:t>
            </a:r>
            <a:r>
              <a:rPr lang="fr-FR" sz="2200" dirty="0" err="1">
                <a:ea typeface="+mn-lt"/>
                <a:cs typeface="+mn-lt"/>
              </a:rPr>
              <a:t>from</a:t>
            </a:r>
            <a:r>
              <a:rPr lang="fr-FR" sz="2200" dirty="0">
                <a:ea typeface="+mn-lt"/>
                <a:cs typeface="+mn-lt"/>
              </a:rPr>
              <a:t> a </a:t>
            </a:r>
            <a:r>
              <a:rPr lang="fr-FR" sz="2200" dirty="0" err="1">
                <a:ea typeface="+mn-lt"/>
                <a:cs typeface="+mn-lt"/>
              </a:rPr>
              <a:t>variety</a:t>
            </a:r>
            <a:r>
              <a:rPr lang="fr-FR" sz="2200" dirty="0">
                <a:ea typeface="+mn-lt"/>
                <a:cs typeface="+mn-lt"/>
              </a:rPr>
              <a:t> of </a:t>
            </a:r>
            <a:r>
              <a:rPr lang="fr-FR" sz="2200" dirty="0" err="1">
                <a:ea typeface="+mn-lt"/>
                <a:cs typeface="+mn-lt"/>
              </a:rPr>
              <a:t>pre-configured</a:t>
            </a:r>
            <a:r>
              <a:rPr lang="fr-FR" sz="2200" dirty="0">
                <a:ea typeface="+mn-lt"/>
                <a:cs typeface="+mn-lt"/>
              </a:rPr>
              <a:t> </a:t>
            </a:r>
            <a:r>
              <a:rPr lang="fr-FR" sz="2200" dirty="0" err="1">
                <a:ea typeface="+mn-lt"/>
                <a:cs typeface="+mn-lt"/>
              </a:rPr>
              <a:t>virtual</a:t>
            </a:r>
            <a:r>
              <a:rPr lang="fr-FR" sz="2200" dirty="0">
                <a:ea typeface="+mn-lt"/>
                <a:cs typeface="+mn-lt"/>
              </a:rPr>
              <a:t> machine images or </a:t>
            </a:r>
            <a:r>
              <a:rPr lang="fr-FR" sz="2200" dirty="0" err="1">
                <a:ea typeface="+mn-lt"/>
                <a:cs typeface="+mn-lt"/>
              </a:rPr>
              <a:t>create</a:t>
            </a:r>
            <a:r>
              <a:rPr lang="fr-FR" sz="2200" dirty="0">
                <a:ea typeface="+mn-lt"/>
                <a:cs typeface="+mn-lt"/>
              </a:rPr>
              <a:t> custom </a:t>
            </a:r>
            <a:r>
              <a:rPr lang="fr-FR" sz="2200" dirty="0" err="1">
                <a:ea typeface="+mn-lt"/>
                <a:cs typeface="+mn-lt"/>
              </a:rPr>
              <a:t>ones</a:t>
            </a:r>
            <a:r>
              <a:rPr lang="fr-FR" sz="2200" dirty="0">
                <a:ea typeface="+mn-lt"/>
                <a:cs typeface="+mn-lt"/>
              </a:rPr>
              <a:t> </a:t>
            </a:r>
            <a:r>
              <a:rPr lang="fr-FR" sz="2200" dirty="0" err="1">
                <a:ea typeface="+mn-lt"/>
                <a:cs typeface="+mn-lt"/>
              </a:rPr>
              <a:t>based</a:t>
            </a:r>
            <a:r>
              <a:rPr lang="fr-FR" sz="2200" dirty="0">
                <a:ea typeface="+mn-lt"/>
                <a:cs typeface="+mn-lt"/>
              </a:rPr>
              <a:t> on </a:t>
            </a:r>
            <a:r>
              <a:rPr lang="fr-FR" sz="2200" dirty="0" err="1">
                <a:ea typeface="+mn-lt"/>
                <a:cs typeface="+mn-lt"/>
              </a:rPr>
              <a:t>their</a:t>
            </a:r>
            <a:r>
              <a:rPr lang="fr-FR" sz="2200" dirty="0">
                <a:ea typeface="+mn-lt"/>
                <a:cs typeface="+mn-lt"/>
              </a:rPr>
              <a:t> </a:t>
            </a:r>
            <a:r>
              <a:rPr lang="fr-FR" sz="2200" dirty="0" err="1">
                <a:ea typeface="+mn-lt"/>
                <a:cs typeface="+mn-lt"/>
              </a:rPr>
              <a:t>needs</a:t>
            </a:r>
            <a:r>
              <a:rPr lang="fr-FR" sz="2200" dirty="0">
                <a:ea typeface="+mn-lt"/>
                <a:cs typeface="+mn-lt"/>
              </a:rPr>
              <a:t>. Azure </a:t>
            </a:r>
            <a:r>
              <a:rPr lang="fr-FR" sz="2200" dirty="0" err="1">
                <a:ea typeface="+mn-lt"/>
                <a:cs typeface="+mn-lt"/>
              </a:rPr>
              <a:t>VMs</a:t>
            </a:r>
            <a:r>
              <a:rPr lang="fr-FR" sz="2200" dirty="0">
                <a:ea typeface="+mn-lt"/>
                <a:cs typeface="+mn-lt"/>
              </a:rPr>
              <a:t> </a:t>
            </a:r>
            <a:r>
              <a:rPr lang="fr-FR" sz="2200" dirty="0" err="1">
                <a:ea typeface="+mn-lt"/>
                <a:cs typeface="+mn-lt"/>
              </a:rPr>
              <a:t>provide</a:t>
            </a:r>
            <a:r>
              <a:rPr lang="fr-FR" sz="2200" dirty="0">
                <a:ea typeface="+mn-lt"/>
                <a:cs typeface="+mn-lt"/>
              </a:rPr>
              <a:t> </a:t>
            </a:r>
            <a:r>
              <a:rPr lang="fr-FR" sz="2200" dirty="0" err="1">
                <a:ea typeface="+mn-lt"/>
                <a:cs typeface="+mn-lt"/>
              </a:rPr>
              <a:t>flexibility</a:t>
            </a:r>
            <a:r>
              <a:rPr lang="fr-FR" sz="2200" dirty="0">
                <a:ea typeface="+mn-lt"/>
                <a:cs typeface="+mn-lt"/>
              </a:rPr>
              <a:t>, </a:t>
            </a:r>
            <a:r>
              <a:rPr lang="fr-FR" sz="2200" dirty="0" err="1">
                <a:ea typeface="+mn-lt"/>
                <a:cs typeface="+mn-lt"/>
              </a:rPr>
              <a:t>scalability</a:t>
            </a:r>
            <a:r>
              <a:rPr lang="fr-FR" sz="2200" dirty="0">
                <a:ea typeface="+mn-lt"/>
                <a:cs typeface="+mn-lt"/>
              </a:rPr>
              <a:t>, and </a:t>
            </a:r>
            <a:r>
              <a:rPr lang="fr-FR" sz="2200" dirty="0" err="1">
                <a:ea typeface="+mn-lt"/>
                <a:cs typeface="+mn-lt"/>
              </a:rPr>
              <a:t>pay</a:t>
            </a:r>
            <a:r>
              <a:rPr lang="fr-FR" sz="2200" dirty="0">
                <a:ea typeface="+mn-lt"/>
                <a:cs typeface="+mn-lt"/>
              </a:rPr>
              <a:t>-as-</a:t>
            </a:r>
            <a:r>
              <a:rPr lang="fr-FR" sz="2200" dirty="0" err="1">
                <a:ea typeface="+mn-lt"/>
                <a:cs typeface="+mn-lt"/>
              </a:rPr>
              <a:t>you</a:t>
            </a:r>
            <a:r>
              <a:rPr lang="fr-FR" sz="2200" dirty="0">
                <a:ea typeface="+mn-lt"/>
                <a:cs typeface="+mn-lt"/>
              </a:rPr>
              <a:t>-go </a:t>
            </a:r>
            <a:r>
              <a:rPr lang="fr-FR" sz="2200" dirty="0" err="1">
                <a:ea typeface="+mn-lt"/>
                <a:cs typeface="+mn-lt"/>
              </a:rPr>
              <a:t>pricing</a:t>
            </a:r>
            <a:r>
              <a:rPr lang="fr-FR" sz="2200" dirty="0">
                <a:ea typeface="+mn-lt"/>
                <a:cs typeface="+mn-lt"/>
              </a:rPr>
              <a:t>.</a:t>
            </a:r>
            <a:endParaRPr lang="fr-FR" sz="2200" dirty="0"/>
          </a:p>
        </p:txBody>
      </p:sp>
    </p:spTree>
    <p:extLst>
      <p:ext uri="{BB962C8B-B14F-4D97-AF65-F5344CB8AC3E}">
        <p14:creationId xmlns:p14="http://schemas.microsoft.com/office/powerpoint/2010/main" val="925530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33F1801-8F15-93A4-8AEE-FBD541140636}"/>
              </a:ext>
            </a:extLst>
          </p:cNvPr>
          <p:cNvSpPr>
            <a:spLocks noGrp="1"/>
          </p:cNvSpPr>
          <p:nvPr>
            <p:ph type="title"/>
          </p:nvPr>
        </p:nvSpPr>
        <p:spPr>
          <a:xfrm>
            <a:off x="838199" y="548464"/>
            <a:ext cx="3807187" cy="2228074"/>
          </a:xfrm>
        </p:spPr>
        <p:txBody>
          <a:bodyPr>
            <a:normAutofit/>
          </a:bodyPr>
          <a:lstStyle/>
          <a:p>
            <a:r>
              <a:rPr lang="fr-FR" sz="4000">
                <a:ea typeface="+mj-lt"/>
                <a:cs typeface="+mj-lt"/>
              </a:rPr>
              <a:t>Azure Virtual Networks</a:t>
            </a:r>
            <a:endParaRPr lang="fr-FR" sz="4000"/>
          </a:p>
        </p:txBody>
      </p:sp>
      <p:sp>
        <p:nvSpPr>
          <p:cNvPr id="3" name="Espace réservé du contenu 2">
            <a:extLst>
              <a:ext uri="{FF2B5EF4-FFF2-40B4-BE49-F238E27FC236}">
                <a16:creationId xmlns:a16="http://schemas.microsoft.com/office/drawing/2014/main" id="{F9187BB6-4CE9-232A-60AF-572854023C65}"/>
              </a:ext>
            </a:extLst>
          </p:cNvPr>
          <p:cNvSpPr>
            <a:spLocks noGrp="1"/>
          </p:cNvSpPr>
          <p:nvPr>
            <p:ph idx="1"/>
          </p:nvPr>
        </p:nvSpPr>
        <p:spPr>
          <a:xfrm>
            <a:off x="838201" y="2962279"/>
            <a:ext cx="3799425" cy="3143241"/>
          </a:xfrm>
        </p:spPr>
        <p:txBody>
          <a:bodyPr vert="horz" lIns="91440" tIns="45720" rIns="91440" bIns="45720" rtlCol="0">
            <a:normAutofit/>
          </a:bodyPr>
          <a:lstStyle/>
          <a:p>
            <a:r>
              <a:rPr lang="fr-FR" sz="2000">
                <a:ea typeface="+mn-lt"/>
                <a:cs typeface="+mn-lt"/>
              </a:rPr>
              <a:t>Virtual networks in Azure enable users to create isolated network environments, just like they would in an on-premises data center. Users can define subnets, security groups, and network gateways to control traffic flow and secure communication between resources.</a:t>
            </a:r>
            <a:endParaRPr lang="fr-FR" sz="2000"/>
          </a:p>
        </p:txBody>
      </p:sp>
      <p:pic>
        <p:nvPicPr>
          <p:cNvPr id="5" name="Picture 4" descr="Connected wire-frame lines and dots">
            <a:extLst>
              <a:ext uri="{FF2B5EF4-FFF2-40B4-BE49-F238E27FC236}">
                <a16:creationId xmlns:a16="http://schemas.microsoft.com/office/drawing/2014/main" id="{D7067F58-D921-3B93-A1BA-DB9478CA4851}"/>
              </a:ext>
            </a:extLst>
          </p:cNvPr>
          <p:cNvPicPr>
            <a:picLocks noChangeAspect="1"/>
          </p:cNvPicPr>
          <p:nvPr/>
        </p:nvPicPr>
        <p:blipFill rotWithShape="1">
          <a:blip r:embed="rId2"/>
          <a:srcRect l="19976" r="10226" b="-3"/>
          <a:stretch/>
        </p:blipFill>
        <p:spPr>
          <a:xfrm>
            <a:off x="5010386" y="10"/>
            <a:ext cx="7181613" cy="6857990"/>
          </a:xfrm>
          <a:prstGeom prst="rect">
            <a:avLst/>
          </a:prstGeom>
          <a:effectLst/>
        </p:spPr>
      </p:pic>
    </p:spTree>
    <p:extLst>
      <p:ext uri="{BB962C8B-B14F-4D97-AF65-F5344CB8AC3E}">
        <p14:creationId xmlns:p14="http://schemas.microsoft.com/office/powerpoint/2010/main" val="158379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82FC5BD-9690-9989-6B99-0E9AD7212285}"/>
              </a:ext>
            </a:extLst>
          </p:cNvPr>
          <p:cNvSpPr>
            <a:spLocks noGrp="1"/>
          </p:cNvSpPr>
          <p:nvPr>
            <p:ph type="title"/>
          </p:nvPr>
        </p:nvSpPr>
        <p:spPr>
          <a:xfrm>
            <a:off x="4654296" y="329184"/>
            <a:ext cx="6894576" cy="1783080"/>
          </a:xfrm>
        </p:spPr>
        <p:txBody>
          <a:bodyPr anchor="b">
            <a:normAutofit/>
          </a:bodyPr>
          <a:lstStyle/>
          <a:p>
            <a:r>
              <a:rPr lang="fr-FR" sz="5400">
                <a:ea typeface="+mj-lt"/>
                <a:cs typeface="+mj-lt"/>
              </a:rPr>
              <a:t>Azure Backup and Disaster Recovery</a:t>
            </a:r>
            <a:endParaRPr lang="fr-FR" sz="5400"/>
          </a:p>
        </p:txBody>
      </p:sp>
      <p:pic>
        <p:nvPicPr>
          <p:cNvPr id="13" name="Picture 4" descr="Close-up of a server network panel with lights and cables">
            <a:extLst>
              <a:ext uri="{FF2B5EF4-FFF2-40B4-BE49-F238E27FC236}">
                <a16:creationId xmlns:a16="http://schemas.microsoft.com/office/drawing/2014/main" id="{41CCF02E-D0B0-673D-23CD-55442B9934B7}"/>
              </a:ext>
            </a:extLst>
          </p:cNvPr>
          <p:cNvPicPr>
            <a:picLocks noChangeAspect="1"/>
          </p:cNvPicPr>
          <p:nvPr/>
        </p:nvPicPr>
        <p:blipFill rotWithShape="1">
          <a:blip r:embed="rId2"/>
          <a:srcRect l="14517" r="46097" b="-3"/>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47EA3A86-D37F-2E35-706B-7DF618EEBCAC}"/>
              </a:ext>
            </a:extLst>
          </p:cNvPr>
          <p:cNvSpPr>
            <a:spLocks noGrp="1"/>
          </p:cNvSpPr>
          <p:nvPr>
            <p:ph idx="1"/>
          </p:nvPr>
        </p:nvSpPr>
        <p:spPr>
          <a:xfrm>
            <a:off x="4654296" y="2706624"/>
            <a:ext cx="6894576" cy="3483864"/>
          </a:xfrm>
        </p:spPr>
        <p:txBody>
          <a:bodyPr vert="horz" lIns="91440" tIns="45720" rIns="91440" bIns="45720" rtlCol="0">
            <a:normAutofit/>
          </a:bodyPr>
          <a:lstStyle/>
          <a:p>
            <a:r>
              <a:rPr lang="fr-FR" sz="2200">
                <a:ea typeface="+mn-lt"/>
                <a:cs typeface="+mn-lt"/>
              </a:rPr>
              <a:t>Azure offers various backup and disaster recovery solutions to protect virtualized workloads and ensure business continuity in case of emergencies.</a:t>
            </a:r>
            <a:endParaRPr lang="fr-FR" sz="2200"/>
          </a:p>
        </p:txBody>
      </p:sp>
    </p:spTree>
    <p:extLst>
      <p:ext uri="{BB962C8B-B14F-4D97-AF65-F5344CB8AC3E}">
        <p14:creationId xmlns:p14="http://schemas.microsoft.com/office/powerpoint/2010/main" val="78667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2C302FE-9340-265E-3272-35CDAB4DE1D0}"/>
              </a:ext>
            </a:extLst>
          </p:cNvPr>
          <p:cNvSpPr>
            <a:spLocks noGrp="1"/>
          </p:cNvSpPr>
          <p:nvPr>
            <p:ph type="title"/>
          </p:nvPr>
        </p:nvSpPr>
        <p:spPr>
          <a:xfrm>
            <a:off x="411480" y="987552"/>
            <a:ext cx="4485861" cy="1088136"/>
          </a:xfrm>
        </p:spPr>
        <p:txBody>
          <a:bodyPr anchor="b">
            <a:normAutofit/>
          </a:bodyPr>
          <a:lstStyle/>
          <a:p>
            <a:br>
              <a:rPr lang="en-US" sz="3400"/>
            </a:br>
            <a:r>
              <a:rPr lang="fr-FR" sz="3400">
                <a:latin typeface="Arial"/>
                <a:cs typeface="Arial"/>
              </a:rPr>
              <a:t>My references</a:t>
            </a:r>
            <a:endParaRPr lang="fr-FR" sz="3400"/>
          </a:p>
        </p:txBody>
      </p:sp>
      <p:sp>
        <p:nvSpPr>
          <p:cNvPr id="24" name="Rectangle 10">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12">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a:extLst>
              <a:ext uri="{FF2B5EF4-FFF2-40B4-BE49-F238E27FC236}">
                <a16:creationId xmlns:a16="http://schemas.microsoft.com/office/drawing/2014/main" id="{1B017990-864E-FF5A-7A1D-8B905CAE2DDB}"/>
              </a:ext>
            </a:extLst>
          </p:cNvPr>
          <p:cNvSpPr>
            <a:spLocks noGrp="1"/>
          </p:cNvSpPr>
          <p:nvPr>
            <p:ph idx="1"/>
          </p:nvPr>
        </p:nvSpPr>
        <p:spPr>
          <a:xfrm>
            <a:off x="411479" y="2688336"/>
            <a:ext cx="4498848" cy="3584448"/>
          </a:xfrm>
        </p:spPr>
        <p:txBody>
          <a:bodyPr vert="horz" lIns="91440" tIns="45720" rIns="91440" bIns="45720" rtlCol="0" anchor="t">
            <a:normAutofit/>
          </a:bodyPr>
          <a:lstStyle/>
          <a:p>
            <a:r>
              <a:rPr lang="fr-FR" sz="1800">
                <a:ea typeface="+mn-lt"/>
                <a:cs typeface="+mn-lt"/>
                <a:hlinkClick r:id="rId2"/>
              </a:rPr>
              <a:t>https://www.parallels.com/blogs/ras/virtual-machine/</a:t>
            </a:r>
            <a:endParaRPr lang="fr-FR" sz="1800">
              <a:ea typeface="+mn-lt"/>
              <a:cs typeface="+mn-lt"/>
            </a:endParaRPr>
          </a:p>
          <a:p>
            <a:r>
              <a:rPr lang="fr-FR" sz="1800">
                <a:ea typeface="+mn-lt"/>
                <a:cs typeface="+mn-lt"/>
                <a:hlinkClick r:id="rId3"/>
              </a:rPr>
              <a:t>https://azure.microsoft.com/en-us/resources/cloud-computing-dictionary/what-is-azure/</a:t>
            </a:r>
            <a:endParaRPr lang="fr-FR" sz="1800">
              <a:ea typeface="+mn-lt"/>
              <a:cs typeface="+mn-lt"/>
            </a:endParaRPr>
          </a:p>
          <a:p>
            <a:endParaRPr lang="fr-FR" sz="1800">
              <a:ea typeface="+mn-lt"/>
              <a:cs typeface="+mn-lt"/>
            </a:endParaRPr>
          </a:p>
          <a:p>
            <a:r>
              <a:rPr lang="fr-FR" sz="1800" dirty="0" err="1">
                <a:ea typeface="+mn-lt"/>
                <a:cs typeface="+mn-lt"/>
              </a:rPr>
              <a:t>These</a:t>
            </a:r>
            <a:r>
              <a:rPr lang="fr-FR" sz="1800" dirty="0">
                <a:ea typeface="+mn-lt"/>
                <a:cs typeface="+mn-lt"/>
              </a:rPr>
              <a:t> are </a:t>
            </a:r>
            <a:r>
              <a:rPr lang="fr-FR" sz="1800" dirty="0" err="1">
                <a:ea typeface="+mn-lt"/>
                <a:cs typeface="+mn-lt"/>
              </a:rPr>
              <a:t>just</a:t>
            </a:r>
            <a:r>
              <a:rPr lang="fr-FR" sz="1800" dirty="0">
                <a:ea typeface="+mn-lt"/>
                <a:cs typeface="+mn-lt"/>
              </a:rPr>
              <a:t> a few aspects of how Azure </a:t>
            </a:r>
            <a:r>
              <a:rPr lang="fr-FR" sz="1800" dirty="0" err="1">
                <a:ea typeface="+mn-lt"/>
                <a:cs typeface="+mn-lt"/>
              </a:rPr>
              <a:t>leverages</a:t>
            </a:r>
            <a:r>
              <a:rPr lang="fr-FR" sz="1800" dirty="0">
                <a:ea typeface="+mn-lt"/>
                <a:cs typeface="+mn-lt"/>
              </a:rPr>
              <a:t> </a:t>
            </a:r>
            <a:r>
              <a:rPr lang="fr-FR" sz="1800" dirty="0" err="1">
                <a:ea typeface="+mn-lt"/>
                <a:cs typeface="+mn-lt"/>
              </a:rPr>
              <a:t>virtualization</a:t>
            </a:r>
            <a:r>
              <a:rPr lang="fr-FR" sz="1800" dirty="0">
                <a:ea typeface="+mn-lt"/>
                <a:cs typeface="+mn-lt"/>
              </a:rPr>
              <a:t> </a:t>
            </a:r>
          </a:p>
          <a:p>
            <a:r>
              <a:rPr lang="fr-FR" sz="1800">
                <a:ea typeface="+mn-lt"/>
                <a:cs typeface="+mn-lt"/>
              </a:rPr>
              <a:t>Thank you .</a:t>
            </a:r>
          </a:p>
        </p:txBody>
      </p:sp>
      <p:pic>
        <p:nvPicPr>
          <p:cNvPr id="26" name="Picture 4" descr="Lines intersecting at pushpin">
            <a:extLst>
              <a:ext uri="{FF2B5EF4-FFF2-40B4-BE49-F238E27FC236}">
                <a16:creationId xmlns:a16="http://schemas.microsoft.com/office/drawing/2014/main" id="{70E5DAB2-B1B0-395A-311A-78F73AE868DD}"/>
              </a:ext>
            </a:extLst>
          </p:cNvPr>
          <p:cNvPicPr>
            <a:picLocks noChangeAspect="1"/>
          </p:cNvPicPr>
          <p:nvPr/>
        </p:nvPicPr>
        <p:blipFill rotWithShape="1">
          <a:blip r:embed="rId4"/>
          <a:srcRect l="33098" r="-3" b="-3"/>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526957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9" name="Picture 4" descr="Blue blocks and networks technology background">
            <a:extLst>
              <a:ext uri="{FF2B5EF4-FFF2-40B4-BE49-F238E27FC236}">
                <a16:creationId xmlns:a16="http://schemas.microsoft.com/office/drawing/2014/main" id="{E5B998C2-9881-8F63-294C-4680E22E8D18}"/>
              </a:ext>
            </a:extLst>
          </p:cNvPr>
          <p:cNvPicPr>
            <a:picLocks noChangeAspect="1"/>
          </p:cNvPicPr>
          <p:nvPr/>
        </p:nvPicPr>
        <p:blipFill rotWithShape="1">
          <a:blip r:embed="rId2">
            <a:alphaModFix amt="55000"/>
          </a:blip>
          <a:srcRect r="444"/>
          <a:stretch/>
        </p:blipFill>
        <p:spPr>
          <a:xfrm>
            <a:off x="20" y="-9107"/>
            <a:ext cx="12191980" cy="6858000"/>
          </a:xfrm>
          <a:prstGeom prst="rect">
            <a:avLst/>
          </a:prstGeom>
        </p:spPr>
      </p:pic>
      <p:sp>
        <p:nvSpPr>
          <p:cNvPr id="2" name="Titre 1">
            <a:extLst>
              <a:ext uri="{FF2B5EF4-FFF2-40B4-BE49-F238E27FC236}">
                <a16:creationId xmlns:a16="http://schemas.microsoft.com/office/drawing/2014/main" id="{277B9EE1-3BF1-9FDB-7CCB-5C2F74CC7908}"/>
              </a:ext>
            </a:extLst>
          </p:cNvPr>
          <p:cNvSpPr>
            <a:spLocks noGrp="1"/>
          </p:cNvSpPr>
          <p:nvPr>
            <p:ph type="title"/>
          </p:nvPr>
        </p:nvSpPr>
        <p:spPr>
          <a:xfrm>
            <a:off x="686834" y="591344"/>
            <a:ext cx="3200400" cy="5585619"/>
          </a:xfrm>
        </p:spPr>
        <p:txBody>
          <a:bodyPr>
            <a:normAutofit/>
          </a:bodyPr>
          <a:lstStyle/>
          <a:p>
            <a:r>
              <a:rPr lang="fr-FR">
                <a:solidFill>
                  <a:srgbClr val="FFFFFF"/>
                </a:solidFill>
                <a:ea typeface="+mj-lt"/>
                <a:cs typeface="+mj-lt"/>
              </a:rPr>
              <a:t>Virtualization</a:t>
            </a:r>
            <a:endParaRPr lang="fr-FR">
              <a:solidFill>
                <a:srgbClr val="FFFFFF"/>
              </a:solidFill>
            </a:endParaRPr>
          </a:p>
        </p:txBody>
      </p:sp>
      <p:sp>
        <p:nvSpPr>
          <p:cNvPr id="76" name="Arc 7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D424859E-B7E8-DFFB-A913-2BF397132C99}"/>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fr-FR">
                <a:solidFill>
                  <a:srgbClr val="FFFFFF"/>
                </a:solidFill>
                <a:ea typeface="+mn-lt"/>
                <a:cs typeface="+mn-lt"/>
              </a:rPr>
              <a:t>Virtualization is the process of creating a virtual  version of something, such as a virtual computer hardware platform, storage device, or operating system. It involves abstracting and isolating computing resources from the underlying physical hardware, allowing multiple virtual environments (virtual machines) to run on a single physical machine. The software responsible for this abstraction is known as the hypervisor, which manages the allocation and sharing of resources among the virtual machines.</a:t>
            </a:r>
            <a:endParaRPr lang="fr-FR">
              <a:solidFill>
                <a:srgbClr val="FFFFFF"/>
              </a:solidFill>
            </a:endParaRPr>
          </a:p>
        </p:txBody>
      </p:sp>
    </p:spTree>
    <p:extLst>
      <p:ext uri="{BB962C8B-B14F-4D97-AF65-F5344CB8AC3E}">
        <p14:creationId xmlns:p14="http://schemas.microsoft.com/office/powerpoint/2010/main" val="753980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A3512A9-A2FB-2EE1-D734-5BD0362B9529}"/>
              </a:ext>
            </a:extLst>
          </p:cNvPr>
          <p:cNvSpPr>
            <a:spLocks noGrp="1"/>
          </p:cNvSpPr>
          <p:nvPr>
            <p:ph type="title"/>
          </p:nvPr>
        </p:nvSpPr>
        <p:spPr>
          <a:xfrm>
            <a:off x="4553733" y="548464"/>
            <a:ext cx="6798541" cy="1675623"/>
          </a:xfrm>
        </p:spPr>
        <p:txBody>
          <a:bodyPr anchor="b">
            <a:normAutofit/>
          </a:bodyPr>
          <a:lstStyle/>
          <a:p>
            <a:r>
              <a:rPr lang="fr-FR" sz="4000">
                <a:ea typeface="+mj-lt"/>
                <a:cs typeface="+mj-lt"/>
              </a:rPr>
              <a:t>Benefits of Virtualization:</a:t>
            </a:r>
            <a:endParaRPr lang="fr-FR" sz="4000"/>
          </a:p>
        </p:txBody>
      </p:sp>
      <p:pic>
        <p:nvPicPr>
          <p:cNvPr id="42" name="Picture 4">
            <a:extLst>
              <a:ext uri="{FF2B5EF4-FFF2-40B4-BE49-F238E27FC236}">
                <a16:creationId xmlns:a16="http://schemas.microsoft.com/office/drawing/2014/main" id="{6EA9D4D3-F9D8-9140-AE21-BCC503C3B030}"/>
              </a:ext>
            </a:extLst>
          </p:cNvPr>
          <p:cNvPicPr>
            <a:picLocks noChangeAspect="1"/>
          </p:cNvPicPr>
          <p:nvPr/>
        </p:nvPicPr>
        <p:blipFill rotWithShape="1">
          <a:blip r:embed="rId2"/>
          <a:srcRect l="8686" r="59045" b="6250"/>
          <a:stretch/>
        </p:blipFill>
        <p:spPr>
          <a:xfrm>
            <a:off x="1" y="10"/>
            <a:ext cx="4196496" cy="6857990"/>
          </a:xfrm>
          <a:prstGeom prst="rect">
            <a:avLst/>
          </a:prstGeom>
          <a:effectLst/>
        </p:spPr>
      </p:pic>
      <p:sp>
        <p:nvSpPr>
          <p:cNvPr id="3" name="Espace réservé du contenu 2">
            <a:extLst>
              <a:ext uri="{FF2B5EF4-FFF2-40B4-BE49-F238E27FC236}">
                <a16:creationId xmlns:a16="http://schemas.microsoft.com/office/drawing/2014/main" id="{69729AA6-D363-7F18-3BE4-14D8C54ADBE4}"/>
              </a:ext>
            </a:extLst>
          </p:cNvPr>
          <p:cNvSpPr>
            <a:spLocks noGrp="1"/>
          </p:cNvSpPr>
          <p:nvPr>
            <p:ph idx="1"/>
          </p:nvPr>
        </p:nvSpPr>
        <p:spPr>
          <a:xfrm>
            <a:off x="4553734" y="2409830"/>
            <a:ext cx="6798539" cy="3705217"/>
          </a:xfrm>
        </p:spPr>
        <p:txBody>
          <a:bodyPr vert="horz" lIns="91440" tIns="45720" rIns="91440" bIns="45720" rtlCol="0" anchor="t">
            <a:normAutofit/>
          </a:bodyPr>
          <a:lstStyle/>
          <a:p>
            <a:r>
              <a:rPr lang="fr-FR" err="1">
                <a:ea typeface="+mn-lt"/>
                <a:cs typeface="+mn-lt"/>
              </a:rPr>
              <a:t>Cost</a:t>
            </a:r>
            <a:r>
              <a:rPr lang="fr-FR" dirty="0">
                <a:ea typeface="+mn-lt"/>
                <a:cs typeface="+mn-lt"/>
              </a:rPr>
              <a:t> </a:t>
            </a:r>
            <a:r>
              <a:rPr lang="fr-FR" err="1">
                <a:ea typeface="+mn-lt"/>
                <a:cs typeface="+mn-lt"/>
              </a:rPr>
              <a:t>Savings</a:t>
            </a:r>
            <a:r>
              <a:rPr lang="fr-FR" dirty="0">
                <a:ea typeface="+mn-lt"/>
                <a:cs typeface="+mn-lt"/>
              </a:rPr>
              <a:t>: By </a:t>
            </a:r>
            <a:r>
              <a:rPr lang="fr-FR" err="1">
                <a:ea typeface="+mn-lt"/>
                <a:cs typeface="+mn-lt"/>
              </a:rPr>
              <a:t>consolidating</a:t>
            </a:r>
            <a:r>
              <a:rPr lang="fr-FR" dirty="0">
                <a:ea typeface="+mn-lt"/>
                <a:cs typeface="+mn-lt"/>
              </a:rPr>
              <a:t> multiple </a:t>
            </a:r>
            <a:r>
              <a:rPr lang="fr-FR" err="1">
                <a:ea typeface="+mn-lt"/>
                <a:cs typeface="+mn-lt"/>
              </a:rPr>
              <a:t>virtual</a:t>
            </a:r>
            <a:r>
              <a:rPr lang="fr-FR" dirty="0">
                <a:ea typeface="+mn-lt"/>
                <a:cs typeface="+mn-lt"/>
              </a:rPr>
              <a:t> machines on a single </a:t>
            </a:r>
            <a:r>
              <a:rPr lang="fr-FR" err="1">
                <a:ea typeface="+mn-lt"/>
                <a:cs typeface="+mn-lt"/>
              </a:rPr>
              <a:t>physical</a:t>
            </a:r>
            <a:r>
              <a:rPr lang="fr-FR" dirty="0">
                <a:ea typeface="+mn-lt"/>
                <a:cs typeface="+mn-lt"/>
              </a:rPr>
              <a:t> server, businesses can </a:t>
            </a:r>
            <a:r>
              <a:rPr lang="fr-FR" err="1">
                <a:ea typeface="+mn-lt"/>
                <a:cs typeface="+mn-lt"/>
              </a:rPr>
              <a:t>reduce</a:t>
            </a:r>
            <a:r>
              <a:rPr lang="fr-FR" dirty="0">
                <a:ea typeface="+mn-lt"/>
                <a:cs typeface="+mn-lt"/>
              </a:rPr>
              <a:t> hardware </a:t>
            </a:r>
            <a:r>
              <a:rPr lang="fr-FR" err="1">
                <a:ea typeface="+mn-lt"/>
                <a:cs typeface="+mn-lt"/>
              </a:rPr>
              <a:t>costs</a:t>
            </a:r>
            <a:r>
              <a:rPr lang="fr-FR" dirty="0">
                <a:ea typeface="+mn-lt"/>
                <a:cs typeface="+mn-lt"/>
              </a:rPr>
              <a:t> and </a:t>
            </a:r>
            <a:r>
              <a:rPr lang="fr-FR" err="1">
                <a:ea typeface="+mn-lt"/>
                <a:cs typeface="+mn-lt"/>
              </a:rPr>
              <a:t>optimize</a:t>
            </a:r>
            <a:r>
              <a:rPr lang="fr-FR" dirty="0">
                <a:ea typeface="+mn-lt"/>
                <a:cs typeface="+mn-lt"/>
              </a:rPr>
              <a:t> </a:t>
            </a:r>
            <a:r>
              <a:rPr lang="fr-FR" err="1">
                <a:ea typeface="+mn-lt"/>
                <a:cs typeface="+mn-lt"/>
              </a:rPr>
              <a:t>resource</a:t>
            </a:r>
            <a:r>
              <a:rPr lang="fr-FR" dirty="0">
                <a:ea typeface="+mn-lt"/>
                <a:cs typeface="+mn-lt"/>
              </a:rPr>
              <a:t> </a:t>
            </a:r>
            <a:r>
              <a:rPr lang="fr-FR" err="1">
                <a:ea typeface="+mn-lt"/>
                <a:cs typeface="+mn-lt"/>
              </a:rPr>
              <a:t>utilization</a:t>
            </a:r>
            <a:r>
              <a:rPr lang="fr-FR" dirty="0">
                <a:ea typeface="+mn-lt"/>
                <a:cs typeface="+mn-lt"/>
              </a:rPr>
              <a:t>, </a:t>
            </a:r>
            <a:r>
              <a:rPr lang="fr-FR" err="1">
                <a:ea typeface="+mn-lt"/>
                <a:cs typeface="+mn-lt"/>
              </a:rPr>
              <a:t>leading</a:t>
            </a:r>
            <a:r>
              <a:rPr lang="fr-FR" dirty="0">
                <a:ea typeface="+mn-lt"/>
                <a:cs typeface="+mn-lt"/>
              </a:rPr>
              <a:t> to </a:t>
            </a:r>
            <a:r>
              <a:rPr lang="fr-FR" err="1">
                <a:ea typeface="+mn-lt"/>
                <a:cs typeface="+mn-lt"/>
              </a:rPr>
              <a:t>significant</a:t>
            </a:r>
            <a:r>
              <a:rPr lang="fr-FR" dirty="0">
                <a:ea typeface="+mn-lt"/>
                <a:cs typeface="+mn-lt"/>
              </a:rPr>
              <a:t> </a:t>
            </a:r>
            <a:r>
              <a:rPr lang="fr-FR" err="1">
                <a:ea typeface="+mn-lt"/>
                <a:cs typeface="+mn-lt"/>
              </a:rPr>
              <a:t>savings</a:t>
            </a:r>
            <a:r>
              <a:rPr lang="fr-FR" dirty="0">
                <a:ea typeface="+mn-lt"/>
                <a:cs typeface="+mn-lt"/>
              </a:rPr>
              <a:t>.</a:t>
            </a:r>
            <a:endParaRPr lang="fr-FR">
              <a:cs typeface="Calibri"/>
            </a:endParaRPr>
          </a:p>
        </p:txBody>
      </p:sp>
    </p:spTree>
    <p:extLst>
      <p:ext uri="{BB962C8B-B14F-4D97-AF65-F5344CB8AC3E}">
        <p14:creationId xmlns:p14="http://schemas.microsoft.com/office/powerpoint/2010/main" val="642101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77F18E4-9866-A48D-D7BB-9F1FEEBA514A}"/>
              </a:ext>
            </a:extLst>
          </p:cNvPr>
          <p:cNvSpPr>
            <a:spLocks noGrp="1"/>
          </p:cNvSpPr>
          <p:nvPr>
            <p:ph type="title"/>
          </p:nvPr>
        </p:nvSpPr>
        <p:spPr>
          <a:xfrm>
            <a:off x="836679" y="723898"/>
            <a:ext cx="6002110" cy="1495425"/>
          </a:xfrm>
        </p:spPr>
        <p:txBody>
          <a:bodyPr>
            <a:normAutofit/>
          </a:bodyPr>
          <a:lstStyle/>
          <a:p>
            <a:r>
              <a:rPr lang="fr-FR" sz="4000" dirty="0" err="1">
                <a:ea typeface="+mj-lt"/>
                <a:cs typeface="+mj-lt"/>
              </a:rPr>
              <a:t>Benefits</a:t>
            </a:r>
            <a:r>
              <a:rPr lang="fr-FR" sz="4000" dirty="0">
                <a:ea typeface="+mj-lt"/>
                <a:cs typeface="+mj-lt"/>
              </a:rPr>
              <a:t> of </a:t>
            </a:r>
            <a:r>
              <a:rPr lang="fr-FR" sz="4000" dirty="0" err="1">
                <a:ea typeface="+mj-lt"/>
                <a:cs typeface="+mj-lt"/>
              </a:rPr>
              <a:t>Virtualization</a:t>
            </a:r>
            <a:r>
              <a:rPr lang="fr-FR" sz="4000" dirty="0">
                <a:ea typeface="+mj-lt"/>
                <a:cs typeface="+mj-lt"/>
              </a:rPr>
              <a:t>:</a:t>
            </a:r>
            <a:endParaRPr lang="fr-FR" sz="4000" dirty="0"/>
          </a:p>
        </p:txBody>
      </p:sp>
      <p:sp>
        <p:nvSpPr>
          <p:cNvPr id="3" name="Espace réservé du contenu 2">
            <a:extLst>
              <a:ext uri="{FF2B5EF4-FFF2-40B4-BE49-F238E27FC236}">
                <a16:creationId xmlns:a16="http://schemas.microsoft.com/office/drawing/2014/main" id="{2F6922E8-4CE8-1C8E-50A8-FCD5646898C6}"/>
              </a:ext>
            </a:extLst>
          </p:cNvPr>
          <p:cNvSpPr>
            <a:spLocks noGrp="1"/>
          </p:cNvSpPr>
          <p:nvPr>
            <p:ph idx="1"/>
          </p:nvPr>
        </p:nvSpPr>
        <p:spPr>
          <a:xfrm>
            <a:off x="836680" y="2405067"/>
            <a:ext cx="6002110" cy="3729034"/>
          </a:xfrm>
        </p:spPr>
        <p:txBody>
          <a:bodyPr vert="horz" lIns="91440" tIns="45720" rIns="91440" bIns="45720" rtlCol="0">
            <a:normAutofit/>
          </a:bodyPr>
          <a:lstStyle/>
          <a:p>
            <a:r>
              <a:rPr lang="fr-FR" sz="2000">
                <a:ea typeface="+mn-lt"/>
                <a:cs typeface="+mn-lt"/>
              </a:rPr>
              <a:t>Flexibility and Scalability: Virtual machines can be easily provisioned, migrated, and scaled up or down as needed, providing greater agility for businesses.</a:t>
            </a:r>
            <a:endParaRPr lang="fr-FR" sz="2000"/>
          </a:p>
        </p:txBody>
      </p:sp>
      <p:pic>
        <p:nvPicPr>
          <p:cNvPr id="5" name="Picture 4" descr="Robot operating a machine">
            <a:extLst>
              <a:ext uri="{FF2B5EF4-FFF2-40B4-BE49-F238E27FC236}">
                <a16:creationId xmlns:a16="http://schemas.microsoft.com/office/drawing/2014/main" id="{951D48C0-A073-F91B-E667-413B3B55AAA5}"/>
              </a:ext>
            </a:extLst>
          </p:cNvPr>
          <p:cNvPicPr>
            <a:picLocks noChangeAspect="1"/>
          </p:cNvPicPr>
          <p:nvPr/>
        </p:nvPicPr>
        <p:blipFill rotWithShape="1">
          <a:blip r:embed="rId2"/>
          <a:srcRect l="20846" r="23242" b="4"/>
          <a:stretch/>
        </p:blipFill>
        <p:spPr>
          <a:xfrm>
            <a:off x="7199440" y="10"/>
            <a:ext cx="4992560" cy="6857990"/>
          </a:xfrm>
          <a:prstGeom prst="rect">
            <a:avLst/>
          </a:prstGeom>
          <a:effectLst/>
        </p:spPr>
      </p:pic>
    </p:spTree>
    <p:extLst>
      <p:ext uri="{BB962C8B-B14F-4D97-AF65-F5344CB8AC3E}">
        <p14:creationId xmlns:p14="http://schemas.microsoft.com/office/powerpoint/2010/main" val="3706576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96646A-5FAD-1B6D-B765-53F0834330DD}"/>
              </a:ext>
            </a:extLst>
          </p:cNvPr>
          <p:cNvSpPr>
            <a:spLocks noGrp="1"/>
          </p:cNvSpPr>
          <p:nvPr>
            <p:ph type="title"/>
          </p:nvPr>
        </p:nvSpPr>
        <p:spPr>
          <a:xfrm>
            <a:off x="762000" y="1138036"/>
            <a:ext cx="4085665" cy="1402470"/>
          </a:xfrm>
        </p:spPr>
        <p:txBody>
          <a:bodyPr anchor="t">
            <a:normAutofit/>
          </a:bodyPr>
          <a:lstStyle/>
          <a:p>
            <a:r>
              <a:rPr lang="fr-FR" sz="3200">
                <a:ea typeface="+mj-lt"/>
                <a:cs typeface="+mj-lt"/>
              </a:rPr>
              <a:t>Benefits of Virtualization:</a:t>
            </a:r>
            <a:endParaRPr lang="fr-FR" sz="3200"/>
          </a:p>
        </p:txBody>
      </p:sp>
      <p:cxnSp>
        <p:nvCxnSpPr>
          <p:cNvPr id="22"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BDDFE0AE-5C4C-6DD5-E950-CA20E0B45F83}"/>
              </a:ext>
            </a:extLst>
          </p:cNvPr>
          <p:cNvSpPr>
            <a:spLocks noGrp="1"/>
          </p:cNvSpPr>
          <p:nvPr>
            <p:ph idx="1"/>
          </p:nvPr>
        </p:nvSpPr>
        <p:spPr>
          <a:xfrm>
            <a:off x="762000" y="2551176"/>
            <a:ext cx="4085665" cy="3591207"/>
          </a:xfrm>
        </p:spPr>
        <p:txBody>
          <a:bodyPr vert="horz" lIns="91440" tIns="45720" rIns="91440" bIns="45720" rtlCol="0">
            <a:normAutofit/>
          </a:bodyPr>
          <a:lstStyle/>
          <a:p>
            <a:r>
              <a:rPr lang="fr-FR" sz="2000">
                <a:ea typeface="+mn-lt"/>
                <a:cs typeface="+mn-lt"/>
              </a:rPr>
              <a:t>Testing and Development: Virtualization provides isolated and sandboxed environments for software testing and development, ensuring stability and minimizing risks in production environments.</a:t>
            </a:r>
            <a:endParaRPr lang="fr-FR" sz="2000"/>
          </a:p>
        </p:txBody>
      </p:sp>
      <p:pic>
        <p:nvPicPr>
          <p:cNvPr id="23" name="Picture 4" descr="3D blocks cube drawn on a chalkboard">
            <a:extLst>
              <a:ext uri="{FF2B5EF4-FFF2-40B4-BE49-F238E27FC236}">
                <a16:creationId xmlns:a16="http://schemas.microsoft.com/office/drawing/2014/main" id="{97D97D0E-D7C9-B759-9263-9369AF28AF3D}"/>
              </a:ext>
            </a:extLst>
          </p:cNvPr>
          <p:cNvPicPr>
            <a:picLocks noChangeAspect="1"/>
          </p:cNvPicPr>
          <p:nvPr/>
        </p:nvPicPr>
        <p:blipFill rotWithShape="1">
          <a:blip r:embed="rId2"/>
          <a:srcRect r="36377" b="-10"/>
          <a:stretch/>
        </p:blipFill>
        <p:spPr>
          <a:xfrm>
            <a:off x="5650992" y="10"/>
            <a:ext cx="6541008" cy="6857990"/>
          </a:xfrm>
          <a:prstGeom prst="rect">
            <a:avLst/>
          </a:prstGeom>
        </p:spPr>
      </p:pic>
    </p:spTree>
    <p:extLst>
      <p:ext uri="{BB962C8B-B14F-4D97-AF65-F5344CB8AC3E}">
        <p14:creationId xmlns:p14="http://schemas.microsoft.com/office/powerpoint/2010/main" val="2936617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358CFA5-0BD9-E7AC-6431-AA4F49FA43E9}"/>
              </a:ext>
            </a:extLst>
          </p:cNvPr>
          <p:cNvSpPr>
            <a:spLocks noGrp="1"/>
          </p:cNvSpPr>
          <p:nvPr>
            <p:ph type="title"/>
          </p:nvPr>
        </p:nvSpPr>
        <p:spPr>
          <a:xfrm>
            <a:off x="5297762" y="329184"/>
            <a:ext cx="6251110" cy="1783080"/>
          </a:xfrm>
        </p:spPr>
        <p:txBody>
          <a:bodyPr anchor="b">
            <a:normAutofit/>
          </a:bodyPr>
          <a:lstStyle/>
          <a:p>
            <a:r>
              <a:rPr lang="fr-FR" sz="4600">
                <a:cs typeface="Calibri Light"/>
              </a:rPr>
              <a:t>Benefits of Virtualization:</a:t>
            </a:r>
            <a:endParaRPr lang="fr-FR" sz="4600"/>
          </a:p>
        </p:txBody>
      </p:sp>
      <p:pic>
        <p:nvPicPr>
          <p:cNvPr id="16" name="Picture 4" descr="Sphere of mesh and nodes">
            <a:extLst>
              <a:ext uri="{FF2B5EF4-FFF2-40B4-BE49-F238E27FC236}">
                <a16:creationId xmlns:a16="http://schemas.microsoft.com/office/drawing/2014/main" id="{819C8193-7E34-9774-CD12-D25161814186}"/>
              </a:ext>
            </a:extLst>
          </p:cNvPr>
          <p:cNvPicPr>
            <a:picLocks noChangeAspect="1"/>
          </p:cNvPicPr>
          <p:nvPr/>
        </p:nvPicPr>
        <p:blipFill rotWithShape="1">
          <a:blip r:embed="rId2"/>
          <a:srcRect l="39394" r="9674" b="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7"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8DA3CD5-C3AA-24FE-7630-AB5F7DC97D2D}"/>
              </a:ext>
            </a:extLst>
          </p:cNvPr>
          <p:cNvSpPr>
            <a:spLocks noGrp="1"/>
          </p:cNvSpPr>
          <p:nvPr>
            <p:ph idx="1"/>
          </p:nvPr>
        </p:nvSpPr>
        <p:spPr>
          <a:xfrm>
            <a:off x="5297762" y="2706624"/>
            <a:ext cx="6251110" cy="3483864"/>
          </a:xfrm>
        </p:spPr>
        <p:txBody>
          <a:bodyPr vert="horz" lIns="91440" tIns="45720" rIns="91440" bIns="45720" rtlCol="0">
            <a:normAutofit/>
          </a:bodyPr>
          <a:lstStyle/>
          <a:p>
            <a:r>
              <a:rPr lang="fr-FR" sz="2200">
                <a:ea typeface="+mn-lt"/>
                <a:cs typeface="+mn-lt"/>
              </a:rPr>
              <a:t>High Availability: Virtualization allows for live migration of virtual machines between physical hosts, ensuring continuous availability and minimizing downtime during maintenance or hardware failures.</a:t>
            </a:r>
            <a:endParaRPr lang="fr-FR" sz="2200"/>
          </a:p>
        </p:txBody>
      </p:sp>
    </p:spTree>
    <p:extLst>
      <p:ext uri="{BB962C8B-B14F-4D97-AF65-F5344CB8AC3E}">
        <p14:creationId xmlns:p14="http://schemas.microsoft.com/office/powerpoint/2010/main" val="2530893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96F5E59-34D5-96F1-0E1D-40CA1175304C}"/>
              </a:ext>
            </a:extLst>
          </p:cNvPr>
          <p:cNvSpPr>
            <a:spLocks noGrp="1"/>
          </p:cNvSpPr>
          <p:nvPr>
            <p:ph type="title"/>
          </p:nvPr>
        </p:nvSpPr>
        <p:spPr>
          <a:xfrm>
            <a:off x="640080" y="325369"/>
            <a:ext cx="4368602" cy="1956841"/>
          </a:xfrm>
        </p:spPr>
        <p:txBody>
          <a:bodyPr anchor="b">
            <a:normAutofit/>
          </a:bodyPr>
          <a:lstStyle/>
          <a:p>
            <a:r>
              <a:rPr lang="fr-FR" sz="5000">
                <a:ea typeface="+mj-lt"/>
                <a:cs typeface="+mj-lt"/>
              </a:rPr>
              <a:t>How Virtual Machines Work:</a:t>
            </a:r>
            <a:endParaRPr lang="fr-FR" sz="5000"/>
          </a:p>
        </p:txBody>
      </p:sp>
      <p:sp>
        <p:nvSpPr>
          <p:cNvPr id="2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62319B37-66E0-8030-99A3-0C32C2965C8E}"/>
              </a:ext>
            </a:extLst>
          </p:cNvPr>
          <p:cNvSpPr>
            <a:spLocks noGrp="1"/>
          </p:cNvSpPr>
          <p:nvPr>
            <p:ph idx="1"/>
          </p:nvPr>
        </p:nvSpPr>
        <p:spPr>
          <a:xfrm>
            <a:off x="640080" y="2872899"/>
            <a:ext cx="4243589" cy="3320668"/>
          </a:xfrm>
        </p:spPr>
        <p:txBody>
          <a:bodyPr vert="horz" lIns="91440" tIns="45720" rIns="91440" bIns="45720" rtlCol="0">
            <a:normAutofit/>
          </a:bodyPr>
          <a:lstStyle/>
          <a:p>
            <a:r>
              <a:rPr lang="fr-FR" sz="1900">
                <a:ea typeface="+mn-lt"/>
                <a:cs typeface="+mn-lt"/>
              </a:rPr>
              <a:t>Virtual machines  are created and managed by a hypervisor, a specialized software layer installed on the physical server. The hypervisor abstracts the underlying hardware, presenting each VM with a virtualized set of resources, including virtual CPUs, RAM, storage, and network interfaces. Each VM runs its own guest operating system, independent of other VMs and the host system.</a:t>
            </a:r>
            <a:endParaRPr lang="fr-FR" sz="1900"/>
          </a:p>
        </p:txBody>
      </p:sp>
      <p:pic>
        <p:nvPicPr>
          <p:cNvPr id="13" name="Picture 4" descr="Computer parts">
            <a:extLst>
              <a:ext uri="{FF2B5EF4-FFF2-40B4-BE49-F238E27FC236}">
                <a16:creationId xmlns:a16="http://schemas.microsoft.com/office/drawing/2014/main" id="{6A16645F-120C-5CCB-C778-191B06609F16}"/>
              </a:ext>
            </a:extLst>
          </p:cNvPr>
          <p:cNvPicPr>
            <a:picLocks noChangeAspect="1"/>
          </p:cNvPicPr>
          <p:nvPr/>
        </p:nvPicPr>
        <p:blipFill rotWithShape="1">
          <a:blip r:embed="rId2"/>
          <a:srcRect l="20633" r="12414"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246176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8B4634C-1BA7-D35D-689A-A8875CB938FB}"/>
              </a:ext>
            </a:extLst>
          </p:cNvPr>
          <p:cNvSpPr>
            <a:spLocks noGrp="1"/>
          </p:cNvSpPr>
          <p:nvPr>
            <p:ph type="title"/>
          </p:nvPr>
        </p:nvSpPr>
        <p:spPr>
          <a:xfrm>
            <a:off x="640080" y="325369"/>
            <a:ext cx="4368602" cy="1956841"/>
          </a:xfrm>
        </p:spPr>
        <p:txBody>
          <a:bodyPr anchor="b">
            <a:normAutofit/>
          </a:bodyPr>
          <a:lstStyle/>
          <a:p>
            <a:r>
              <a:rPr lang="fr-FR" sz="5400">
                <a:cs typeface="Calibri Light"/>
              </a:rPr>
              <a:t>What is Azure</a:t>
            </a:r>
            <a:endParaRPr lang="fr-FR" sz="5400"/>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00A2BDA1-125F-4A17-0759-85707EC91203}"/>
              </a:ext>
            </a:extLst>
          </p:cNvPr>
          <p:cNvSpPr>
            <a:spLocks noGrp="1"/>
          </p:cNvSpPr>
          <p:nvPr>
            <p:ph idx="1"/>
          </p:nvPr>
        </p:nvSpPr>
        <p:spPr>
          <a:xfrm>
            <a:off x="640080" y="2872899"/>
            <a:ext cx="4243589" cy="3320668"/>
          </a:xfrm>
        </p:spPr>
        <p:txBody>
          <a:bodyPr vert="horz" lIns="91440" tIns="45720" rIns="91440" bIns="45720" rtlCol="0">
            <a:normAutofit/>
          </a:bodyPr>
          <a:lstStyle/>
          <a:p>
            <a:r>
              <a:rPr lang="fr-FR" sz="2000">
                <a:latin typeface="Segoe UI"/>
                <a:cs typeface="Segoe UI"/>
              </a:rPr>
              <a:t>The Azure cloud platform is more than 200 products and cloud services designed to help you bring new solutions to life—to solve today’s challenges and create the future. Build, run, and manage applications across multiple clouds, on-premises, and at the edge, with the tools and frameworks of your choice.</a:t>
            </a:r>
            <a:endParaRPr lang="fr-FR" sz="2000"/>
          </a:p>
        </p:txBody>
      </p:sp>
      <p:pic>
        <p:nvPicPr>
          <p:cNvPr id="15" name="Picture 4" descr="Tall office building looking up">
            <a:extLst>
              <a:ext uri="{FF2B5EF4-FFF2-40B4-BE49-F238E27FC236}">
                <a16:creationId xmlns:a16="http://schemas.microsoft.com/office/drawing/2014/main" id="{161D019F-2178-DCC9-E3BA-44B2F97D05C1}"/>
              </a:ext>
            </a:extLst>
          </p:cNvPr>
          <p:cNvPicPr>
            <a:picLocks noChangeAspect="1"/>
          </p:cNvPicPr>
          <p:nvPr/>
        </p:nvPicPr>
        <p:blipFill rotWithShape="1">
          <a:blip r:embed="rId2"/>
          <a:srcRect l="15401" r="18142" b="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212663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3D pattern of ring shapes connected by lines">
            <a:extLst>
              <a:ext uri="{FF2B5EF4-FFF2-40B4-BE49-F238E27FC236}">
                <a16:creationId xmlns:a16="http://schemas.microsoft.com/office/drawing/2014/main" id="{459C967A-E7D3-0051-39FF-5EC7DC8F7C65}"/>
              </a:ext>
            </a:extLst>
          </p:cNvPr>
          <p:cNvPicPr>
            <a:picLocks noChangeAspect="1"/>
          </p:cNvPicPr>
          <p:nvPr/>
        </p:nvPicPr>
        <p:blipFill rotWithShape="1">
          <a:blip r:embed="rId2"/>
          <a:srcRect r="-2" b="-2"/>
          <a:stretch/>
        </p:blipFill>
        <p:spPr>
          <a:xfrm>
            <a:off x="20" y="10"/>
            <a:ext cx="12191979" cy="6857989"/>
          </a:xfrm>
          <a:prstGeom prst="rect">
            <a:avLst/>
          </a:prstGeom>
        </p:spPr>
      </p:pic>
      <p:sp useBgFill="1">
        <p:nvSpPr>
          <p:cNvPr id="9" name="Freeform: Shape 8">
            <a:extLst>
              <a:ext uri="{FF2B5EF4-FFF2-40B4-BE49-F238E27FC236}">
                <a16:creationId xmlns:a16="http://schemas.microsoft.com/office/drawing/2014/main" id="{1BF4DD63-CE83-4A2A-994E-8598C22E6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9" y="1498601"/>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34C72850-4E5D-BED4-5599-28307DD20447}"/>
              </a:ext>
            </a:extLst>
          </p:cNvPr>
          <p:cNvSpPr>
            <a:spLocks noGrp="1"/>
          </p:cNvSpPr>
          <p:nvPr>
            <p:ph type="title"/>
          </p:nvPr>
        </p:nvSpPr>
        <p:spPr>
          <a:xfrm>
            <a:off x="1287462" y="2037441"/>
            <a:ext cx="4391024" cy="707886"/>
          </a:xfrm>
        </p:spPr>
        <p:txBody>
          <a:bodyPr anchor="t">
            <a:normAutofit/>
          </a:bodyPr>
          <a:lstStyle/>
          <a:p>
            <a:r>
              <a:rPr lang="fr-FR" sz="4000">
                <a:solidFill>
                  <a:schemeClr val="bg1"/>
                </a:solidFill>
                <a:ea typeface="+mj-lt"/>
                <a:cs typeface="+mj-lt"/>
              </a:rPr>
              <a:t>How Azure Works</a:t>
            </a:r>
            <a:endParaRPr lang="fr-FR" sz="4000">
              <a:solidFill>
                <a:schemeClr val="bg1"/>
              </a:solidFill>
            </a:endParaRPr>
          </a:p>
        </p:txBody>
      </p:sp>
      <p:sp>
        <p:nvSpPr>
          <p:cNvPr id="3" name="Espace réservé du contenu 2">
            <a:extLst>
              <a:ext uri="{FF2B5EF4-FFF2-40B4-BE49-F238E27FC236}">
                <a16:creationId xmlns:a16="http://schemas.microsoft.com/office/drawing/2014/main" id="{B03762EF-EC2C-503F-ABE5-168EA447472F}"/>
              </a:ext>
            </a:extLst>
          </p:cNvPr>
          <p:cNvSpPr>
            <a:spLocks noGrp="1"/>
          </p:cNvSpPr>
          <p:nvPr>
            <p:ph idx="1"/>
          </p:nvPr>
        </p:nvSpPr>
        <p:spPr>
          <a:xfrm>
            <a:off x="1287463" y="2926800"/>
            <a:ext cx="4391024" cy="2291086"/>
          </a:xfrm>
        </p:spPr>
        <p:txBody>
          <a:bodyPr vert="horz" lIns="91440" tIns="45720" rIns="91440" bIns="45720" rtlCol="0">
            <a:normAutofit/>
          </a:bodyPr>
          <a:lstStyle/>
          <a:p>
            <a:r>
              <a:rPr lang="fr-FR" sz="2200" dirty="0">
                <a:solidFill>
                  <a:schemeClr val="bg1">
                    <a:alpha val="80000"/>
                  </a:schemeClr>
                </a:solidFill>
                <a:ea typeface="+mn-lt"/>
                <a:cs typeface="+mn-lt"/>
              </a:rPr>
              <a:t>Microsoft Azure </a:t>
            </a:r>
            <a:r>
              <a:rPr lang="fr-FR" sz="2200" dirty="0" err="1">
                <a:solidFill>
                  <a:schemeClr val="bg1">
                    <a:alpha val="80000"/>
                  </a:schemeClr>
                </a:solidFill>
                <a:ea typeface="+mn-lt"/>
                <a:cs typeface="+mn-lt"/>
              </a:rPr>
              <a:t>is</a:t>
            </a:r>
            <a:r>
              <a:rPr lang="fr-FR" sz="2200" dirty="0">
                <a:solidFill>
                  <a:schemeClr val="bg1">
                    <a:alpha val="80000"/>
                  </a:schemeClr>
                </a:solidFill>
                <a:ea typeface="+mn-lt"/>
                <a:cs typeface="+mn-lt"/>
              </a:rPr>
              <a:t> a cloud </a:t>
            </a:r>
            <a:r>
              <a:rPr lang="fr-FR" sz="2200" dirty="0" err="1">
                <a:solidFill>
                  <a:schemeClr val="bg1">
                    <a:alpha val="80000"/>
                  </a:schemeClr>
                </a:solidFill>
                <a:ea typeface="+mn-lt"/>
                <a:cs typeface="+mn-lt"/>
              </a:rPr>
              <a:t>computing</a:t>
            </a:r>
            <a:r>
              <a:rPr lang="fr-FR" sz="2200" dirty="0">
                <a:solidFill>
                  <a:schemeClr val="bg1">
                    <a:alpha val="80000"/>
                  </a:schemeClr>
                </a:solidFill>
                <a:ea typeface="+mn-lt"/>
                <a:cs typeface="+mn-lt"/>
              </a:rPr>
              <a:t> platform </a:t>
            </a:r>
            <a:r>
              <a:rPr lang="fr-FR" sz="2200" dirty="0" err="1">
                <a:solidFill>
                  <a:schemeClr val="bg1">
                    <a:alpha val="80000"/>
                  </a:schemeClr>
                </a:solidFill>
                <a:ea typeface="+mn-lt"/>
                <a:cs typeface="+mn-lt"/>
              </a:rPr>
              <a:t>that</a:t>
            </a:r>
            <a:r>
              <a:rPr lang="fr-FR" sz="2200" dirty="0">
                <a:solidFill>
                  <a:schemeClr val="bg1">
                    <a:alpha val="80000"/>
                  </a:schemeClr>
                </a:solidFill>
                <a:ea typeface="+mn-lt"/>
                <a:cs typeface="+mn-lt"/>
              </a:rPr>
              <a:t> </a:t>
            </a:r>
            <a:r>
              <a:rPr lang="fr-FR" sz="2200" dirty="0" err="1">
                <a:solidFill>
                  <a:schemeClr val="bg1">
                    <a:alpha val="80000"/>
                  </a:schemeClr>
                </a:solidFill>
                <a:ea typeface="+mn-lt"/>
                <a:cs typeface="+mn-lt"/>
              </a:rPr>
              <a:t>provides</a:t>
            </a:r>
            <a:r>
              <a:rPr lang="fr-FR" sz="2200" dirty="0">
                <a:solidFill>
                  <a:schemeClr val="bg1">
                    <a:alpha val="80000"/>
                  </a:schemeClr>
                </a:solidFill>
                <a:ea typeface="+mn-lt"/>
                <a:cs typeface="+mn-lt"/>
              </a:rPr>
              <a:t> a range of services, </a:t>
            </a:r>
            <a:r>
              <a:rPr lang="fr-FR" sz="2200" dirty="0" err="1">
                <a:solidFill>
                  <a:schemeClr val="bg1">
                    <a:alpha val="80000"/>
                  </a:schemeClr>
                </a:solidFill>
                <a:ea typeface="+mn-lt"/>
                <a:cs typeface="+mn-lt"/>
              </a:rPr>
              <a:t>including</a:t>
            </a:r>
            <a:r>
              <a:rPr lang="fr-FR" sz="2200" dirty="0">
                <a:solidFill>
                  <a:schemeClr val="bg1">
                    <a:alpha val="80000"/>
                  </a:schemeClr>
                </a:solidFill>
                <a:ea typeface="+mn-lt"/>
                <a:cs typeface="+mn-lt"/>
              </a:rPr>
              <a:t> </a:t>
            </a:r>
            <a:r>
              <a:rPr lang="fr-FR" sz="2200" dirty="0" err="1">
                <a:solidFill>
                  <a:schemeClr val="bg1">
                    <a:alpha val="80000"/>
                  </a:schemeClr>
                </a:solidFill>
                <a:ea typeface="+mn-lt"/>
                <a:cs typeface="+mn-lt"/>
              </a:rPr>
              <a:t>virtualization</a:t>
            </a:r>
            <a:r>
              <a:rPr lang="fr-FR" sz="2200" dirty="0">
                <a:solidFill>
                  <a:schemeClr val="bg1">
                    <a:alpha val="80000"/>
                  </a:schemeClr>
                </a:solidFill>
                <a:ea typeface="+mn-lt"/>
                <a:cs typeface="+mn-lt"/>
              </a:rPr>
              <a:t> </a:t>
            </a:r>
            <a:r>
              <a:rPr lang="fr-FR" sz="2200" dirty="0" err="1">
                <a:solidFill>
                  <a:schemeClr val="bg1">
                    <a:alpha val="80000"/>
                  </a:schemeClr>
                </a:solidFill>
                <a:ea typeface="+mn-lt"/>
                <a:cs typeface="+mn-lt"/>
              </a:rPr>
              <a:t>capabilities</a:t>
            </a:r>
            <a:r>
              <a:rPr lang="fr-FR" sz="2200" dirty="0">
                <a:solidFill>
                  <a:schemeClr val="bg1">
                    <a:alpha val="80000"/>
                  </a:schemeClr>
                </a:solidFill>
                <a:ea typeface="+mn-lt"/>
                <a:cs typeface="+mn-lt"/>
              </a:rPr>
              <a:t>. </a:t>
            </a:r>
            <a:r>
              <a:rPr lang="fr-FR" sz="2200" dirty="0" err="1">
                <a:solidFill>
                  <a:schemeClr val="bg1">
                    <a:alpha val="80000"/>
                  </a:schemeClr>
                </a:solidFill>
                <a:ea typeface="+mn-lt"/>
                <a:cs typeface="+mn-lt"/>
              </a:rPr>
              <a:t>Azure's</a:t>
            </a:r>
            <a:r>
              <a:rPr lang="fr-FR" sz="2200" dirty="0">
                <a:solidFill>
                  <a:schemeClr val="bg1">
                    <a:alpha val="80000"/>
                  </a:schemeClr>
                </a:solidFill>
                <a:ea typeface="+mn-lt"/>
                <a:cs typeface="+mn-lt"/>
              </a:rPr>
              <a:t> </a:t>
            </a:r>
            <a:r>
              <a:rPr lang="fr-FR" sz="2200" dirty="0" err="1">
                <a:solidFill>
                  <a:schemeClr val="bg1">
                    <a:alpha val="80000"/>
                  </a:schemeClr>
                </a:solidFill>
                <a:ea typeface="+mn-lt"/>
                <a:cs typeface="+mn-lt"/>
              </a:rPr>
              <a:t>virtualization</a:t>
            </a:r>
            <a:r>
              <a:rPr lang="fr-FR" sz="2200" dirty="0">
                <a:solidFill>
                  <a:schemeClr val="bg1">
                    <a:alpha val="80000"/>
                  </a:schemeClr>
                </a:solidFill>
                <a:ea typeface="+mn-lt"/>
                <a:cs typeface="+mn-lt"/>
              </a:rPr>
              <a:t> </a:t>
            </a:r>
            <a:r>
              <a:rPr lang="fr-FR" sz="2200" dirty="0" err="1">
                <a:solidFill>
                  <a:schemeClr val="bg1">
                    <a:alpha val="80000"/>
                  </a:schemeClr>
                </a:solidFill>
                <a:ea typeface="+mn-lt"/>
                <a:cs typeface="+mn-lt"/>
              </a:rPr>
              <a:t>works</a:t>
            </a:r>
            <a:r>
              <a:rPr lang="fr-FR" sz="2200" dirty="0">
                <a:solidFill>
                  <a:schemeClr val="bg1">
                    <a:alpha val="80000"/>
                  </a:schemeClr>
                </a:solidFill>
                <a:ea typeface="+mn-lt"/>
                <a:cs typeface="+mn-lt"/>
              </a:rPr>
              <a:t> </a:t>
            </a:r>
            <a:r>
              <a:rPr lang="fr-FR" sz="2200" dirty="0" err="1">
                <a:solidFill>
                  <a:schemeClr val="bg1">
                    <a:alpha val="80000"/>
                  </a:schemeClr>
                </a:solidFill>
                <a:ea typeface="+mn-lt"/>
                <a:cs typeface="+mn-lt"/>
              </a:rPr>
              <a:t>based</a:t>
            </a:r>
            <a:r>
              <a:rPr lang="fr-FR" sz="2200" dirty="0">
                <a:solidFill>
                  <a:schemeClr val="bg1">
                    <a:alpha val="80000"/>
                  </a:schemeClr>
                </a:solidFill>
                <a:ea typeface="+mn-lt"/>
                <a:cs typeface="+mn-lt"/>
              </a:rPr>
              <a:t> on the </a:t>
            </a:r>
            <a:r>
              <a:rPr lang="fr-FR" sz="2200" dirty="0" err="1">
                <a:solidFill>
                  <a:schemeClr val="bg1">
                    <a:alpha val="80000"/>
                  </a:schemeClr>
                </a:solidFill>
                <a:ea typeface="+mn-lt"/>
                <a:cs typeface="+mn-lt"/>
              </a:rPr>
              <a:t>following</a:t>
            </a:r>
            <a:r>
              <a:rPr lang="fr-FR" sz="2200" dirty="0">
                <a:solidFill>
                  <a:schemeClr val="bg1">
                    <a:alpha val="80000"/>
                  </a:schemeClr>
                </a:solidFill>
                <a:ea typeface="+mn-lt"/>
                <a:cs typeface="+mn-lt"/>
              </a:rPr>
              <a:t> components:</a:t>
            </a:r>
            <a:endParaRPr lang="fr-FR" sz="2200" dirty="0">
              <a:solidFill>
                <a:schemeClr val="bg1">
                  <a:alpha val="80000"/>
                </a:schemeClr>
              </a:solidFill>
            </a:endParaRPr>
          </a:p>
        </p:txBody>
      </p:sp>
      <p:sp>
        <p:nvSpPr>
          <p:cNvPr id="11" name="Freeform: Shape 10">
            <a:extLst>
              <a:ext uri="{FF2B5EF4-FFF2-40B4-BE49-F238E27FC236}">
                <a16:creationId xmlns:a16="http://schemas.microsoft.com/office/drawing/2014/main" id="{127393A7-D6DA-410B-8699-AA56B57B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EC44C88-69E3-42EE-86E8-9B45F712B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4691825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Grand écran</PresentationFormat>
  <Paragraphs>0</Paragraphs>
  <Slides>13</Slides>
  <Notes>0</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Thème Office</vt:lpstr>
      <vt:lpstr>Sara Hacheche Project </vt:lpstr>
      <vt:lpstr>Virtualization</vt:lpstr>
      <vt:lpstr>Benefits of Virtualization:</vt:lpstr>
      <vt:lpstr>Benefits of Virtualization:</vt:lpstr>
      <vt:lpstr>Benefits of Virtualization:</vt:lpstr>
      <vt:lpstr>Benefits of Virtualization:</vt:lpstr>
      <vt:lpstr>How Virtual Machines Work:</vt:lpstr>
      <vt:lpstr>What is Azure</vt:lpstr>
      <vt:lpstr>How Azure Works</vt:lpstr>
      <vt:lpstr>Azure Virtual Machines</vt:lpstr>
      <vt:lpstr>Azure Virtual Networks</vt:lpstr>
      <vt:lpstr>Azure Backup and Disaster Recovery</vt:lpstr>
      <vt:lpstr> My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106</cp:revision>
  <dcterms:created xsi:type="dcterms:W3CDTF">2023-07-27T15:06:14Z</dcterms:created>
  <dcterms:modified xsi:type="dcterms:W3CDTF">2023-07-27T15:39:42Z</dcterms:modified>
</cp:coreProperties>
</file>