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 id="266" r:id="rId11"/>
    <p:sldId id="269" r:id="rId12"/>
    <p:sldId id="268" r:id="rId13"/>
    <p:sldId id="267" r:id="rId14"/>
    <p:sldId id="270" r:id="rId15"/>
    <p:sldId id="271" r:id="rId16"/>
    <p:sldId id="277" r:id="rId17"/>
    <p:sldId id="273" r:id="rId18"/>
    <p:sldId id="274" r:id="rId19"/>
    <p:sldId id="275"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E3B7-639C-4208-8FA9-19D72CB2E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977A75-EA52-45B2-AC40-763A0AF41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7F51BE-10AA-4718-A6F2-004324C31916}"/>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5" name="Footer Placeholder 4">
            <a:extLst>
              <a:ext uri="{FF2B5EF4-FFF2-40B4-BE49-F238E27FC236}">
                <a16:creationId xmlns:a16="http://schemas.microsoft.com/office/drawing/2014/main" id="{36F87A3C-0FA9-4C6A-A972-97ACB9573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C52BA-2C5C-4004-ABFA-568D47CB6CA2}"/>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3910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5B2E-4968-4600-A185-0FA51559E9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D76D1E-08D1-4084-BAFF-1CCE42AADA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C2916-EC00-4CA0-A2F3-B8D3BBC0FA85}"/>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5" name="Footer Placeholder 4">
            <a:extLst>
              <a:ext uri="{FF2B5EF4-FFF2-40B4-BE49-F238E27FC236}">
                <a16:creationId xmlns:a16="http://schemas.microsoft.com/office/drawing/2014/main" id="{51582280-D21D-47DA-AD6E-49CDD8EC8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EBE45-D151-41CB-AA96-D0336507AADF}"/>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23939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C9F615-0338-4089-AE33-248C24470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231FAB-929A-40F8-882B-4C91B79A09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A4DC5-BF3A-4888-8E51-901200A61D67}"/>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5" name="Footer Placeholder 4">
            <a:extLst>
              <a:ext uri="{FF2B5EF4-FFF2-40B4-BE49-F238E27FC236}">
                <a16:creationId xmlns:a16="http://schemas.microsoft.com/office/drawing/2014/main" id="{4A1F8F96-038F-42DF-A57C-E627F7924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2A4FF-4E86-41B5-B821-5DB2CACC6A33}"/>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26693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78D1-A52A-4360-AADA-C4C87BED39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4BB4C-452B-44FE-9F17-C6942552EB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9C431-6F5C-4069-943A-141491CDAE50}"/>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5" name="Footer Placeholder 4">
            <a:extLst>
              <a:ext uri="{FF2B5EF4-FFF2-40B4-BE49-F238E27FC236}">
                <a16:creationId xmlns:a16="http://schemas.microsoft.com/office/drawing/2014/main" id="{88B75852-5816-44C5-A2BE-A01EB91E2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78E87-7367-4E4B-A44E-9E12F4CB2F64}"/>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90594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F30C-023B-4995-AB8C-E47944DDE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0B3037-DC86-40C0-BE67-DE8A11B5D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C4CE46-D847-4628-BD60-EC5E68920F82}"/>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5" name="Footer Placeholder 4">
            <a:extLst>
              <a:ext uri="{FF2B5EF4-FFF2-40B4-BE49-F238E27FC236}">
                <a16:creationId xmlns:a16="http://schemas.microsoft.com/office/drawing/2014/main" id="{28EC896F-7EC6-434F-BBC6-3A1CFF16B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9CA37-DB03-4ECC-B8C5-E02C040082E6}"/>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8608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31F5-BB00-459B-9BA1-F3C6E9261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1D140-12BB-43BA-9F3F-92FCE18D75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3C00C-FFF4-4D17-8A39-80C05DF5CC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3386A3-4117-44A8-96AB-9BCDFB7B06EA}"/>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6" name="Footer Placeholder 5">
            <a:extLst>
              <a:ext uri="{FF2B5EF4-FFF2-40B4-BE49-F238E27FC236}">
                <a16:creationId xmlns:a16="http://schemas.microsoft.com/office/drawing/2014/main" id="{AD5E96F9-351C-4168-936C-F7A13D3BB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76068-8A3B-4343-875A-7344847FE623}"/>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218181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E3B6-67E1-4588-B0F9-5D9DB56F32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ABD648-8A1A-45EC-B89F-FE4EA0C63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B2141A-B287-452D-9FA0-21996A4113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6A4780-3D6A-4B0E-8234-387C98B94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E299C5-574C-4DA2-8001-3290C5AF5A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1C4D7A-E877-49FE-872E-D052166EC94C}"/>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8" name="Footer Placeholder 7">
            <a:extLst>
              <a:ext uri="{FF2B5EF4-FFF2-40B4-BE49-F238E27FC236}">
                <a16:creationId xmlns:a16="http://schemas.microsoft.com/office/drawing/2014/main" id="{201D8FE1-FC34-4346-BBBB-A319D83C04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9D12FA-2DBB-44CA-9CC3-7E9A48D48EE7}"/>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30485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F597-33CC-4D15-B3E4-25F7E47E4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9B29E-42C1-4CBE-A13C-07F37335AC74}"/>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4" name="Footer Placeholder 3">
            <a:extLst>
              <a:ext uri="{FF2B5EF4-FFF2-40B4-BE49-F238E27FC236}">
                <a16:creationId xmlns:a16="http://schemas.microsoft.com/office/drawing/2014/main" id="{783672E4-9A84-4BDF-B260-4A5B00532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ABB6F-B861-4877-9F25-A5CBFCE19F3A}"/>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67422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2084F-95AC-4273-9785-B0C33C7B5DC9}"/>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3" name="Footer Placeholder 2">
            <a:extLst>
              <a:ext uri="{FF2B5EF4-FFF2-40B4-BE49-F238E27FC236}">
                <a16:creationId xmlns:a16="http://schemas.microsoft.com/office/drawing/2014/main" id="{46630956-8D27-43BA-92C2-11D4C8AFCF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D963F-328A-415F-992C-1B5A03158424}"/>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82077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46EE-1F06-470E-9970-0376DD847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0124B-A997-487A-B098-CFE767F92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B0797A-48C4-48CE-8763-3294B4672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1B46CC-F1ED-40F9-9280-4B263F53A91B}"/>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6" name="Footer Placeholder 5">
            <a:extLst>
              <a:ext uri="{FF2B5EF4-FFF2-40B4-BE49-F238E27FC236}">
                <a16:creationId xmlns:a16="http://schemas.microsoft.com/office/drawing/2014/main" id="{5E13B0D7-BC35-40C2-AFA2-9E79297F9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6FE35-3BED-4ACE-9473-B1B552BEE5C7}"/>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48182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B62E-421D-4C11-828F-4E2224F6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30D771-753A-40D2-AD00-CFCCEABD4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F2934-C20F-4C03-AAAB-E3F9159ED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92AE39-F096-44BE-B91B-E5C98B4D09A8}"/>
              </a:ext>
            </a:extLst>
          </p:cNvPr>
          <p:cNvSpPr>
            <a:spLocks noGrp="1"/>
          </p:cNvSpPr>
          <p:nvPr>
            <p:ph type="dt" sz="half" idx="10"/>
          </p:nvPr>
        </p:nvSpPr>
        <p:spPr/>
        <p:txBody>
          <a:bodyPr/>
          <a:lstStyle/>
          <a:p>
            <a:fld id="{71FD7FF2-845F-41B9-944F-35B90659B7D6}" type="datetimeFigureOut">
              <a:rPr lang="en-US" smtClean="0"/>
              <a:t>8/17/2023</a:t>
            </a:fld>
            <a:endParaRPr lang="en-US"/>
          </a:p>
        </p:txBody>
      </p:sp>
      <p:sp>
        <p:nvSpPr>
          <p:cNvPr id="6" name="Footer Placeholder 5">
            <a:extLst>
              <a:ext uri="{FF2B5EF4-FFF2-40B4-BE49-F238E27FC236}">
                <a16:creationId xmlns:a16="http://schemas.microsoft.com/office/drawing/2014/main" id="{D7580981-E597-4D3F-BA86-85C09F3F4C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5BC62-E30E-4A00-9A71-1824B4CB7E70}"/>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13466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A4235-4A79-41EB-A684-43A6AEA95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A87B84-6554-4A7F-80A2-08754B705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00C0A-8E46-425E-9361-5716CC749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8/17/2023</a:t>
            </a:fld>
            <a:endParaRPr lang="en-US"/>
          </a:p>
        </p:txBody>
      </p:sp>
      <p:sp>
        <p:nvSpPr>
          <p:cNvPr id="5" name="Footer Placeholder 4">
            <a:extLst>
              <a:ext uri="{FF2B5EF4-FFF2-40B4-BE49-F238E27FC236}">
                <a16:creationId xmlns:a16="http://schemas.microsoft.com/office/drawing/2014/main" id="{23063218-E458-4A52-884A-F9865FD64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FA338B-F6AA-46D1-A885-642C4D7D3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extLst>
      <p:ext uri="{BB962C8B-B14F-4D97-AF65-F5344CB8AC3E}">
        <p14:creationId xmlns:p14="http://schemas.microsoft.com/office/powerpoint/2010/main" val="1022725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oogle.com/url?sa=i&amp;url=https%3A%2F%2Fguide.quickscrum.com%2Fhow-to-write-user-stories%2F&amp;psig=AOvVaw0ib96AwwU9rjR1IRH1vrxF&amp;ust=1691780785169000&amp;source=images&amp;cd=vfe&amp;opi=89978449&amp;ved=0CBMQjhxqFwoTCNDL-Nnk0oADFQAAAAAdAAAAABA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software-testing-static-testing/" TargetMode="External"/><Relationship Id="rId2" Type="http://schemas.openxmlformats.org/officeDocument/2006/relationships/hyperlink" Target="https://www.guru99.com/software-testing-metrics-complete-tutorial.html" TargetMode="External"/><Relationship Id="rId1" Type="http://schemas.openxmlformats.org/officeDocument/2006/relationships/slideLayout" Target="../slideLayouts/slideLayout2.xml"/><Relationship Id="rId5" Type="http://schemas.openxmlformats.org/officeDocument/2006/relationships/hyperlink" Target="https://www.scaler.com/topics/software-testing/test-metrics/" TargetMode="External"/><Relationship Id="rId4" Type="http://schemas.openxmlformats.org/officeDocument/2006/relationships/hyperlink" Target="https://katalon.com/resources-center/blog/regression-test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8456-F0CB-4569-A0B3-50EA9EAC6B83}"/>
              </a:ext>
            </a:extLst>
          </p:cNvPr>
          <p:cNvSpPr>
            <a:spLocks noGrp="1"/>
          </p:cNvSpPr>
          <p:nvPr>
            <p:ph type="ctrTitle"/>
          </p:nvPr>
        </p:nvSpPr>
        <p:spPr>
          <a:xfrm>
            <a:off x="1524000" y="1122363"/>
            <a:ext cx="9144000" cy="3078576"/>
          </a:xfrm>
        </p:spPr>
        <p:txBody>
          <a:bodyPr/>
          <a:lstStyle/>
          <a:p>
            <a:r>
              <a:rPr lang="en-US" sz="8000" b="1" dirty="0"/>
              <a:t>Software Testing</a:t>
            </a:r>
            <a:r>
              <a:rPr lang="en-US" b="1" dirty="0"/>
              <a:t/>
            </a:r>
            <a:br>
              <a:rPr lang="en-US" b="1" dirty="0"/>
            </a:br>
            <a:endParaRPr lang="en-US" dirty="0"/>
          </a:p>
        </p:txBody>
      </p:sp>
      <p:sp>
        <p:nvSpPr>
          <p:cNvPr id="3" name="Subtitle 2">
            <a:extLst>
              <a:ext uri="{FF2B5EF4-FFF2-40B4-BE49-F238E27FC236}">
                <a16:creationId xmlns:a16="http://schemas.microsoft.com/office/drawing/2014/main" id="{E60338A2-AB2D-4CF5-9264-6B4835A9303A}"/>
              </a:ext>
            </a:extLst>
          </p:cNvPr>
          <p:cNvSpPr>
            <a:spLocks noGrp="1"/>
          </p:cNvSpPr>
          <p:nvPr>
            <p:ph type="subTitle" idx="1"/>
          </p:nvPr>
        </p:nvSpPr>
        <p:spPr>
          <a:xfrm>
            <a:off x="1524000" y="4675463"/>
            <a:ext cx="9144000" cy="1990379"/>
          </a:xfrm>
        </p:spPr>
        <p:txBody>
          <a:bodyPr>
            <a:normAutofit fontScale="85000" lnSpcReduction="10000"/>
          </a:bodyPr>
          <a:lstStyle/>
          <a:p>
            <a:pPr algn="r"/>
            <a:r>
              <a:rPr lang="en-US" b="1" dirty="0" smtClean="0"/>
              <a:t>Course: MANUAL </a:t>
            </a:r>
            <a:r>
              <a:rPr lang="en-US" b="1" dirty="0"/>
              <a:t>SOFTWARE TESTING</a:t>
            </a:r>
            <a:endParaRPr lang="en-US" b="1" dirty="0">
              <a:effectLst>
                <a:outerShdw blurRad="38100" dist="38100" dir="2700000" algn="tl">
                  <a:srgbClr val="000000">
                    <a:alpha val="43137"/>
                  </a:srgbClr>
                </a:outerShdw>
              </a:effectLst>
            </a:endParaRPr>
          </a:p>
          <a:p>
            <a:r>
              <a:rPr lang="it-IT" b="1" dirty="0"/>
              <a:t>                                                                                                                   </a:t>
            </a:r>
            <a:r>
              <a:rPr lang="it-IT" b="1" dirty="0" smtClean="0"/>
              <a:t>Diana </a:t>
            </a:r>
            <a:r>
              <a:rPr lang="it-IT" b="1" dirty="0"/>
              <a:t>Buga (5642805</a:t>
            </a:r>
            <a:r>
              <a:rPr lang="it-IT" b="1" dirty="0" smtClean="0"/>
              <a:t>)</a:t>
            </a:r>
          </a:p>
          <a:p>
            <a:r>
              <a:rPr lang="it-IT" b="1" dirty="0"/>
              <a:t> </a:t>
            </a:r>
            <a:r>
              <a:rPr lang="it-IT" b="1" dirty="0" smtClean="0"/>
              <a:t>  </a:t>
            </a:r>
            <a:r>
              <a:rPr lang="it-IT" b="1" dirty="0" smtClean="0"/>
              <a:t>                                                                                                           Sara Hacheche(5672186)</a:t>
            </a:r>
          </a:p>
          <a:p>
            <a:r>
              <a:rPr lang="it-IT" b="1" dirty="0" smtClean="0"/>
              <a:t>    </a:t>
            </a:r>
            <a:endParaRPr lang="it-IT" b="1" dirty="0"/>
          </a:p>
          <a:p>
            <a:r>
              <a:rPr lang="en-US" b="1" dirty="0"/>
              <a:t>Matrix College of Management Technology and Healthcare </a:t>
            </a:r>
            <a:r>
              <a:rPr lang="en-US" b="1" dirty="0" err="1"/>
              <a:t>Inc</a:t>
            </a:r>
            <a:r>
              <a:rPr lang="en-US" b="1" dirty="0"/>
              <a:t>, Montreal, Quebec</a:t>
            </a:r>
          </a:p>
          <a:p>
            <a:endParaRPr lang="en-US" dirty="0"/>
          </a:p>
          <a:p>
            <a:endParaRPr lang="en-US" dirty="0"/>
          </a:p>
        </p:txBody>
      </p:sp>
    </p:spTree>
    <p:extLst>
      <p:ext uri="{BB962C8B-B14F-4D97-AF65-F5344CB8AC3E}">
        <p14:creationId xmlns:p14="http://schemas.microsoft.com/office/powerpoint/2010/main" val="1652504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USER STORY</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sz="4000" dirty="0"/>
              <a:t>A user story is an informal, general explanation of a software feature written from the perspective of the end user or customer. </a:t>
            </a:r>
            <a:endParaRPr lang="en-US" sz="4000" dirty="0" smtClean="0"/>
          </a:p>
          <a:p>
            <a:pPr algn="just"/>
            <a:r>
              <a:rPr lang="en-US" sz="4000" dirty="0" smtClean="0"/>
              <a:t>The </a:t>
            </a:r>
            <a:r>
              <a:rPr lang="en-US" sz="4000" dirty="0"/>
              <a:t>purpose of a user story is to articulate how a piece of work will deliver a particular value back to the customer</a:t>
            </a:r>
            <a:r>
              <a:rPr lang="en-US" sz="4000" dirty="0" smtClean="0"/>
              <a:t>.</a:t>
            </a:r>
          </a:p>
        </p:txBody>
      </p:sp>
    </p:spTree>
    <p:extLst>
      <p:ext uri="{BB962C8B-B14F-4D97-AF65-F5344CB8AC3E}">
        <p14:creationId xmlns:p14="http://schemas.microsoft.com/office/powerpoint/2010/main" val="528941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714" y="1414808"/>
            <a:ext cx="10515600" cy="4351338"/>
          </a:xfrm>
        </p:spPr>
        <p:txBody>
          <a:bodyPr/>
          <a:lstStyle/>
          <a:p>
            <a:r>
              <a:rPr lang="en-US" b="1" dirty="0"/>
              <a:t>Where We Can Use User </a:t>
            </a:r>
            <a:r>
              <a:rPr lang="en-US" b="1" dirty="0" smtClean="0"/>
              <a:t>Stories?</a:t>
            </a:r>
          </a:p>
          <a:p>
            <a:pPr marL="0" indent="0">
              <a:buNone/>
            </a:pPr>
            <a:r>
              <a:rPr lang="en-US" dirty="0" smtClean="0"/>
              <a:t>User </a:t>
            </a:r>
            <a:r>
              <a:rPr lang="en-US" dirty="0"/>
              <a:t>stories are commonly used in Agile methodologies like Scrum and Kanban. They are suitable for defining requirements for software development, enhancements, bug fixes, and any project involving stakeholders' input</a:t>
            </a:r>
            <a:r>
              <a:rPr lang="en-US" dirty="0" smtClean="0"/>
              <a:t>.</a:t>
            </a:r>
          </a:p>
          <a:p>
            <a:r>
              <a:rPr lang="en-US" b="1" dirty="0"/>
              <a:t>Why We Need User Stories?</a:t>
            </a:r>
          </a:p>
          <a:p>
            <a:pPr marL="0" indent="0">
              <a:buNone/>
            </a:pPr>
            <a:r>
              <a:rPr lang="en-US" dirty="0"/>
              <a:t>User stories help capture user needs, provide clear requirements, and guide the development process. They facilitate effective communication between developers, testers, and stakeholders, ensuring that everyone understands the desired outcome.</a:t>
            </a:r>
          </a:p>
          <a:p>
            <a:pPr marL="0" indent="0">
              <a:buNone/>
            </a:pPr>
            <a:endParaRPr lang="en-US" dirty="0"/>
          </a:p>
        </p:txBody>
      </p:sp>
    </p:spTree>
    <p:extLst>
      <p:ext uri="{BB962C8B-B14F-4D97-AF65-F5344CB8AC3E}">
        <p14:creationId xmlns:p14="http://schemas.microsoft.com/office/powerpoint/2010/main" val="1204835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113"/>
            <a:ext cx="10515600" cy="1001575"/>
          </a:xfrm>
        </p:spPr>
        <p:txBody>
          <a:bodyPr>
            <a:normAutofit fontScale="90000"/>
          </a:bodyPr>
          <a:lstStyle/>
          <a:p>
            <a:r>
              <a:rPr lang="en-US" dirty="0">
                <a:latin typeface="Google Sans"/>
                <a:hlinkClick r:id="rId2"/>
              </a:rPr>
              <a:t>How to write user stories?</a:t>
            </a:r>
            <a:r>
              <a:rPr lang="en-US" dirty="0">
                <a:latin typeface="Google Sans"/>
              </a:rPr>
              <a:t/>
            </a:r>
            <a:br>
              <a:rPr lang="en-US" dirty="0">
                <a:latin typeface="Google Sans"/>
              </a:rPr>
            </a:br>
            <a:endParaRPr lang="en-US" dirty="0"/>
          </a:p>
        </p:txBody>
      </p:sp>
      <p:pic>
        <p:nvPicPr>
          <p:cNvPr id="6146" name="Picture 2" descr="How to write user stories? - Quickscru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69885" y="1825625"/>
            <a:ext cx="725222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59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User story mapping | Project Management Templa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380" y="1219200"/>
            <a:ext cx="6916393" cy="484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2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User Story:</a:t>
            </a:r>
            <a:r>
              <a:rPr lang="en-US" dirty="0"/>
              <a:t> As a registered user, I want to receive email notifications when my order status changes, so I am informed about the progress of my purchases.</a:t>
            </a:r>
          </a:p>
          <a:p>
            <a:r>
              <a:rPr lang="en-US" b="1" dirty="0"/>
              <a:t>Explanation:</a:t>
            </a:r>
            <a:endParaRPr lang="en-US" dirty="0"/>
          </a:p>
          <a:p>
            <a:pPr marL="0" indent="0">
              <a:buNone/>
            </a:pPr>
            <a:r>
              <a:rPr lang="en-US" b="1" dirty="0"/>
              <a:t>Role:</a:t>
            </a:r>
            <a:r>
              <a:rPr lang="en-US" dirty="0"/>
              <a:t> Registered user</a:t>
            </a:r>
          </a:p>
          <a:p>
            <a:pPr marL="0" indent="0">
              <a:buNone/>
            </a:pPr>
            <a:r>
              <a:rPr lang="en-US" b="1" dirty="0"/>
              <a:t>Action:</a:t>
            </a:r>
            <a:r>
              <a:rPr lang="en-US" dirty="0"/>
              <a:t> Receive email notifications for order status changes</a:t>
            </a:r>
          </a:p>
          <a:p>
            <a:pPr marL="0" indent="0">
              <a:buNone/>
            </a:pPr>
            <a:r>
              <a:rPr lang="en-US" b="1" dirty="0"/>
              <a:t>Benefit:</a:t>
            </a:r>
            <a:r>
              <a:rPr lang="en-US" dirty="0"/>
              <a:t> Stay informed about the updates in my orders without needing to log in frequently.</a:t>
            </a:r>
          </a:p>
          <a:p>
            <a:endParaRPr lang="en-US" dirty="0"/>
          </a:p>
        </p:txBody>
      </p:sp>
    </p:spTree>
    <p:extLst>
      <p:ext uri="{BB962C8B-B14F-4D97-AF65-F5344CB8AC3E}">
        <p14:creationId xmlns:p14="http://schemas.microsoft.com/office/powerpoint/2010/main" val="202475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Static testing</a:t>
            </a:r>
          </a:p>
        </p:txBody>
      </p:sp>
      <p:sp>
        <p:nvSpPr>
          <p:cNvPr id="3" name="Content Placeholder 2"/>
          <p:cNvSpPr>
            <a:spLocks noGrp="1"/>
          </p:cNvSpPr>
          <p:nvPr>
            <p:ph idx="1"/>
          </p:nvPr>
        </p:nvSpPr>
        <p:spPr/>
        <p:txBody>
          <a:bodyPr/>
          <a:lstStyle/>
          <a:p>
            <a:r>
              <a:rPr lang="en-US" dirty="0"/>
              <a:t>Static testing is a type of testing that's performed on a piece of software without executing the actual code. </a:t>
            </a:r>
            <a:endParaRPr lang="en-US" dirty="0" smtClean="0"/>
          </a:p>
          <a:p>
            <a:r>
              <a:rPr lang="en-US" dirty="0" smtClean="0"/>
              <a:t>During </a:t>
            </a:r>
            <a:r>
              <a:rPr lang="en-US" dirty="0"/>
              <a:t>testing, we review and validate the product and its supporting documents. In contrast, dynamic testing is a type of testing that's carried out on software during code execution.</a:t>
            </a:r>
          </a:p>
        </p:txBody>
      </p:sp>
      <p:pic>
        <p:nvPicPr>
          <p:cNvPr id="2050" name="Picture 2" descr="What is Static Testing? - Software Testing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844" y="3826704"/>
            <a:ext cx="4554961" cy="292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46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atic Testing &amp; Dynamic Testing - Login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5291" y="1020418"/>
            <a:ext cx="9261429" cy="520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187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Importance of Static Testing:</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Static </a:t>
            </a:r>
            <a:r>
              <a:rPr lang="en-US" dirty="0"/>
              <a:t>testing is crucial for several reasons:</a:t>
            </a:r>
          </a:p>
          <a:p>
            <a:r>
              <a:rPr lang="en-US" dirty="0"/>
              <a:t>Early defect identification and resolution.</a:t>
            </a:r>
          </a:p>
          <a:p>
            <a:r>
              <a:rPr lang="en-US" dirty="0"/>
              <a:t>Reduced development costs and time by addressing issues before implementation.</a:t>
            </a:r>
          </a:p>
          <a:p>
            <a:r>
              <a:rPr lang="en-US" dirty="0"/>
              <a:t>Improved software quality and reliability.</a:t>
            </a:r>
          </a:p>
          <a:p>
            <a:r>
              <a:rPr lang="en-US" dirty="0"/>
              <a:t>Prevention of defects from propagating to later stages of development.</a:t>
            </a:r>
          </a:p>
          <a:p>
            <a:r>
              <a:rPr lang="en-US" dirty="0"/>
              <a:t>Enhanced collaboration among team members.</a:t>
            </a:r>
          </a:p>
        </p:txBody>
      </p:sp>
    </p:spTree>
    <p:extLst>
      <p:ext uri="{BB962C8B-B14F-4D97-AF65-F5344CB8AC3E}">
        <p14:creationId xmlns:p14="http://schemas.microsoft.com/office/powerpoint/2010/main" val="3061731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Where to Use Static Testing:</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Static </a:t>
            </a:r>
            <a:r>
              <a:rPr lang="en-US" dirty="0"/>
              <a:t>testing can be applied in various stages of the software development process, including:</a:t>
            </a:r>
          </a:p>
          <a:p>
            <a:r>
              <a:rPr lang="en-US" dirty="0"/>
              <a:t>Requirement analysis and specification.</a:t>
            </a:r>
          </a:p>
          <a:p>
            <a:r>
              <a:rPr lang="en-US" dirty="0"/>
              <a:t>Design phase.</a:t>
            </a:r>
          </a:p>
          <a:p>
            <a:r>
              <a:rPr lang="en-US" dirty="0"/>
              <a:t>Code development.</a:t>
            </a:r>
          </a:p>
          <a:p>
            <a:r>
              <a:rPr lang="en-US" dirty="0"/>
              <a:t>Documentation preparation.</a:t>
            </a:r>
          </a:p>
          <a:p>
            <a:r>
              <a:rPr lang="en-US" dirty="0"/>
              <a:t>Reviewing test plans and cases.</a:t>
            </a:r>
          </a:p>
          <a:p>
            <a:endParaRPr lang="en-US" dirty="0"/>
          </a:p>
        </p:txBody>
      </p:sp>
    </p:spTree>
    <p:extLst>
      <p:ext uri="{BB962C8B-B14F-4D97-AF65-F5344CB8AC3E}">
        <p14:creationId xmlns:p14="http://schemas.microsoft.com/office/powerpoint/2010/main" val="398223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Performing Static </a:t>
            </a:r>
            <a:r>
              <a:rPr lang="en-US" b="1" dirty="0" smtClean="0">
                <a:solidFill>
                  <a:srgbClr val="FF0000"/>
                </a:solidFill>
              </a:rPr>
              <a:t>Testing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To </a:t>
            </a:r>
            <a:r>
              <a:rPr lang="en-US" dirty="0"/>
              <a:t>perform static testing, </a:t>
            </a:r>
            <a:r>
              <a:rPr lang="en-US" dirty="0" smtClean="0"/>
              <a:t>we have to do:</a:t>
            </a:r>
            <a:endParaRPr lang="en-US" dirty="0"/>
          </a:p>
          <a:p>
            <a:r>
              <a:rPr lang="en-US" b="1" dirty="0"/>
              <a:t>Preparation:</a:t>
            </a:r>
            <a:r>
              <a:rPr lang="en-US" dirty="0"/>
              <a:t> Gather the relevant artifacts, such as code, design documents, or requirements.</a:t>
            </a:r>
          </a:p>
          <a:p>
            <a:r>
              <a:rPr lang="en-US" b="1" dirty="0"/>
              <a:t>Review:</a:t>
            </a:r>
            <a:r>
              <a:rPr lang="en-US" dirty="0"/>
              <a:t> Examine the artifacts in detail, focusing on correctness, consistency, and adherence to standards.</a:t>
            </a:r>
          </a:p>
          <a:p>
            <a:r>
              <a:rPr lang="en-US" b="1" dirty="0"/>
              <a:t>Identification:</a:t>
            </a:r>
            <a:r>
              <a:rPr lang="en-US" dirty="0"/>
              <a:t> Identify defects, errors, or areas of improvement.</a:t>
            </a:r>
          </a:p>
          <a:p>
            <a:r>
              <a:rPr lang="en-US" b="1" dirty="0"/>
              <a:t>Documentation:</a:t>
            </a:r>
            <a:r>
              <a:rPr lang="en-US" dirty="0"/>
              <a:t> Document the identified issues, providing clear descriptions and recommendations for resolution.</a:t>
            </a:r>
          </a:p>
          <a:p>
            <a:r>
              <a:rPr lang="en-US" b="1" dirty="0"/>
              <a:t>Feedback:</a:t>
            </a:r>
            <a:r>
              <a:rPr lang="en-US" dirty="0"/>
              <a:t> Communicate the findings to the responsible individuals or teams.</a:t>
            </a:r>
          </a:p>
          <a:p>
            <a:r>
              <a:rPr lang="en-US" b="1" dirty="0"/>
              <a:t>Resolution:</a:t>
            </a:r>
            <a:r>
              <a:rPr lang="en-US" dirty="0"/>
              <a:t> Address the identified issues by making necessary corrections or adjustments.</a:t>
            </a:r>
          </a:p>
          <a:p>
            <a:endParaRPr lang="en-US" dirty="0"/>
          </a:p>
        </p:txBody>
      </p:sp>
    </p:spTree>
    <p:extLst>
      <p:ext uri="{BB962C8B-B14F-4D97-AF65-F5344CB8AC3E}">
        <p14:creationId xmlns:p14="http://schemas.microsoft.com/office/powerpoint/2010/main" val="814967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0092"/>
          </a:xfrm>
        </p:spPr>
        <p:txBody>
          <a:bodyPr/>
          <a:lstStyle/>
          <a:p>
            <a:pPr algn="ctr"/>
            <a:r>
              <a:rPr lang="en-US" b="1" dirty="0">
                <a:solidFill>
                  <a:srgbClr val="FF0000"/>
                </a:solidFill>
              </a:rPr>
              <a:t>Introduction to Regression Testing</a:t>
            </a:r>
          </a:p>
        </p:txBody>
      </p:sp>
      <p:sp>
        <p:nvSpPr>
          <p:cNvPr id="3" name="Content Placeholder 2"/>
          <p:cNvSpPr>
            <a:spLocks noGrp="1"/>
          </p:cNvSpPr>
          <p:nvPr>
            <p:ph idx="1"/>
          </p:nvPr>
        </p:nvSpPr>
        <p:spPr>
          <a:xfrm>
            <a:off x="838200" y="1325218"/>
            <a:ext cx="10515600" cy="4351338"/>
          </a:xfrm>
        </p:spPr>
        <p:txBody>
          <a:bodyPr/>
          <a:lstStyle/>
          <a:p>
            <a:r>
              <a:rPr lang="en-US" dirty="0"/>
              <a:t>Regression Testing is a type of testing in the software development cycle that runs after every change to ensure that the change introduces no unintended breaks. </a:t>
            </a:r>
            <a:endParaRPr lang="en-US" dirty="0" smtClean="0"/>
          </a:p>
          <a:p>
            <a:r>
              <a:rPr lang="en-US" dirty="0" smtClean="0"/>
              <a:t>Regression </a:t>
            </a:r>
            <a:r>
              <a:rPr lang="en-US" dirty="0"/>
              <a:t>testing addresses a common issue that developers face — the emergence of old bugs with the introduction of new changes.</a:t>
            </a:r>
          </a:p>
        </p:txBody>
      </p:sp>
      <p:pic>
        <p:nvPicPr>
          <p:cNvPr id="5" name="Picture 4"/>
          <p:cNvPicPr>
            <a:picLocks noChangeAspect="1"/>
          </p:cNvPicPr>
          <p:nvPr/>
        </p:nvPicPr>
        <p:blipFill>
          <a:blip r:embed="rId2"/>
          <a:stretch>
            <a:fillRect/>
          </a:stretch>
        </p:blipFill>
        <p:spPr>
          <a:xfrm>
            <a:off x="3872119" y="3745362"/>
            <a:ext cx="5163010" cy="2891286"/>
          </a:xfrm>
          <a:prstGeom prst="rect">
            <a:avLst/>
          </a:prstGeom>
        </p:spPr>
      </p:pic>
    </p:spTree>
    <p:extLst>
      <p:ext uri="{BB962C8B-B14F-4D97-AF65-F5344CB8AC3E}">
        <p14:creationId xmlns:p14="http://schemas.microsoft.com/office/powerpoint/2010/main" val="3620353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2939"/>
            <a:ext cx="5227845" cy="5552661"/>
          </a:xfrm>
        </p:spPr>
        <p:txBody>
          <a:bodyPr>
            <a:normAutofit fontScale="92500" lnSpcReduction="10000"/>
          </a:bodyPr>
          <a:lstStyle/>
          <a:p>
            <a:pPr algn="just"/>
            <a:r>
              <a:rPr lang="en-US" b="1" dirty="0"/>
              <a:t>Example:</a:t>
            </a:r>
            <a:r>
              <a:rPr lang="en-US" dirty="0"/>
              <a:t> Imagine a software development team is working on an e-commerce website. During a code review, a developer notices that the payment processing module does not handle cases where customers input invalid credit card information. The developer documents this issue and suggests implementing proper validation checks to ensure the accuracy of the credit card data before processing payments. This early identification of a potential flaw can prevent financial losses and customer dissatisfaction once the system is deployed.</a:t>
            </a:r>
            <a:endParaRPr lang="en-US" dirty="0"/>
          </a:p>
        </p:txBody>
      </p:sp>
      <p:pic>
        <p:nvPicPr>
          <p:cNvPr id="1032" name="Picture 8" descr="Static Testing Techniques, Tools, Types, and Benef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045" y="3099696"/>
            <a:ext cx="5420986" cy="320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64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effectLst>
                  <a:outerShdw blurRad="38100" dist="38100" dir="2700000" algn="tl">
                    <a:srgbClr val="000000">
                      <a:alpha val="43137"/>
                    </a:srgbClr>
                  </a:outerShdw>
                </a:effectLst>
              </a:rPr>
              <a:t>References:</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a:hlinkClick r:id="rId2"/>
              </a:rPr>
              <a:t>://</a:t>
            </a:r>
            <a:r>
              <a:rPr lang="en-US" dirty="0" smtClean="0">
                <a:hlinkClick r:id="rId2"/>
              </a:rPr>
              <a:t>www.guru99.com/software-testing-metrics-complete-tutorial.html</a:t>
            </a:r>
            <a:endParaRPr lang="en-US" dirty="0" smtClean="0"/>
          </a:p>
          <a:p>
            <a:r>
              <a:rPr lang="en-US" dirty="0">
                <a:hlinkClick r:id="rId3"/>
              </a:rPr>
              <a:t>https://www.geeksforgeeks.org/software-testing-static-testing</a:t>
            </a:r>
            <a:r>
              <a:rPr lang="en-US" dirty="0" smtClean="0">
                <a:hlinkClick r:id="rId3"/>
              </a:rPr>
              <a:t>/</a:t>
            </a:r>
            <a:endParaRPr lang="en-US" dirty="0" smtClean="0"/>
          </a:p>
          <a:p>
            <a:r>
              <a:rPr lang="en-US" dirty="0">
                <a:hlinkClick r:id="rId4"/>
              </a:rPr>
              <a:t>https://</a:t>
            </a:r>
            <a:r>
              <a:rPr lang="en-US" dirty="0" smtClean="0">
                <a:hlinkClick r:id="rId4"/>
              </a:rPr>
              <a:t>katalon.com/resources-center/blog/regression-testing</a:t>
            </a:r>
            <a:endParaRPr lang="en-US" dirty="0" smtClean="0"/>
          </a:p>
          <a:p>
            <a:r>
              <a:rPr lang="en-US" dirty="0">
                <a:hlinkClick r:id="rId5"/>
              </a:rPr>
              <a:t>https://www.scaler.com/topics/software-testing/test-metrics</a:t>
            </a:r>
            <a:r>
              <a:rPr lang="en-US" dirty="0" smtClean="0">
                <a:hlinkClick r:id="rId5"/>
              </a:rPr>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31812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Types of Regression Testing</a:t>
            </a:r>
          </a:p>
        </p:txBody>
      </p:sp>
      <p:pic>
        <p:nvPicPr>
          <p:cNvPr id="2050" name="Picture 2" descr="What is Regression Testing? Explained with Test Cases, Tools, and Methods  What is regression testing? Definition, test cases, tools and metho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2349" y="1825625"/>
            <a:ext cx="81673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11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Types of Regression Testing</a:t>
            </a:r>
            <a:endParaRPr lang="en-US" dirty="0"/>
          </a:p>
        </p:txBody>
      </p:sp>
      <p:sp>
        <p:nvSpPr>
          <p:cNvPr id="3" name="Content Placeholder 2"/>
          <p:cNvSpPr>
            <a:spLocks noGrp="1"/>
          </p:cNvSpPr>
          <p:nvPr>
            <p:ph idx="1"/>
          </p:nvPr>
        </p:nvSpPr>
        <p:spPr>
          <a:xfrm>
            <a:off x="838199" y="1825624"/>
            <a:ext cx="10691191" cy="4561923"/>
          </a:xfrm>
        </p:spPr>
        <p:txBody>
          <a:bodyPr>
            <a:normAutofit fontScale="85000" lnSpcReduction="20000"/>
          </a:bodyPr>
          <a:lstStyle/>
          <a:p>
            <a:r>
              <a:rPr lang="en-US" b="1" dirty="0"/>
              <a:t>Unit Regression Testing:</a:t>
            </a:r>
            <a:r>
              <a:rPr lang="en-US" dirty="0"/>
              <a:t> Testing individual components or functions to ensure changes do not disrupt their behavior.</a:t>
            </a:r>
          </a:p>
          <a:p>
            <a:r>
              <a:rPr lang="en-US" b="1" dirty="0"/>
              <a:t>Partial Regression Testing:</a:t>
            </a:r>
            <a:r>
              <a:rPr lang="en-US" dirty="0"/>
              <a:t> Testing only the modified parts of the software to verify their integration.</a:t>
            </a:r>
          </a:p>
          <a:p>
            <a:r>
              <a:rPr lang="en-US" b="1" dirty="0"/>
              <a:t>Full Regression Testing:</a:t>
            </a:r>
            <a:r>
              <a:rPr lang="en-US" dirty="0"/>
              <a:t> Testing the entire application to ensure new changes do not affect existing functionalities.</a:t>
            </a:r>
          </a:p>
          <a:p>
            <a:r>
              <a:rPr lang="en-US" b="1" dirty="0"/>
              <a:t>Progressive Regression Testing:</a:t>
            </a:r>
            <a:r>
              <a:rPr lang="en-US" dirty="0"/>
              <a:t> Testing new changes alongside previously tested features to ensure ongoing integration.</a:t>
            </a:r>
          </a:p>
          <a:p>
            <a:r>
              <a:rPr lang="en-US" b="1" dirty="0"/>
              <a:t>Selective Regression Testing:</a:t>
            </a:r>
            <a:r>
              <a:rPr lang="en-US" dirty="0"/>
              <a:t> Testing specific test cases affected by code changes, focusing testing efforts.</a:t>
            </a:r>
          </a:p>
          <a:p>
            <a:r>
              <a:rPr lang="en-US" b="1" dirty="0"/>
              <a:t>Complete Regression Testing:</a:t>
            </a:r>
            <a:r>
              <a:rPr lang="en-US" dirty="0"/>
              <a:t> Comprehensive testing of all functionalities after changes, ensuring overall quality.</a:t>
            </a:r>
          </a:p>
          <a:p>
            <a:r>
              <a:rPr lang="en-US" b="1" dirty="0"/>
              <a:t>Smoke Regression Testing:</a:t>
            </a:r>
            <a:r>
              <a:rPr lang="en-US" dirty="0"/>
              <a:t> Running essential tests to quickly verify basic functionality after changes.</a:t>
            </a:r>
          </a:p>
          <a:p>
            <a:endParaRPr lang="en-US" dirty="0"/>
          </a:p>
        </p:txBody>
      </p:sp>
    </p:spTree>
    <p:extLst>
      <p:ext uri="{BB962C8B-B14F-4D97-AF65-F5344CB8AC3E}">
        <p14:creationId xmlns:p14="http://schemas.microsoft.com/office/powerpoint/2010/main" val="36997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Unit Regression Testing:</a:t>
            </a:r>
            <a:br>
              <a:rPr lang="en-US" b="1" dirty="0"/>
            </a:br>
            <a:endParaRPr lang="en-US" dirty="0"/>
          </a:p>
        </p:txBody>
      </p:sp>
      <p:sp>
        <p:nvSpPr>
          <p:cNvPr id="3" name="Content Placeholder 2"/>
          <p:cNvSpPr>
            <a:spLocks noGrp="1"/>
          </p:cNvSpPr>
          <p:nvPr>
            <p:ph idx="1"/>
          </p:nvPr>
        </p:nvSpPr>
        <p:spPr>
          <a:xfrm>
            <a:off x="838200" y="1311966"/>
            <a:ext cx="10515600" cy="5380382"/>
          </a:xfrm>
        </p:spPr>
        <p:txBody>
          <a:bodyPr>
            <a:normAutofit fontScale="92500" lnSpcReduction="20000"/>
          </a:bodyPr>
          <a:lstStyle/>
          <a:p>
            <a:pPr marL="0" indent="0">
              <a:buNone/>
            </a:pPr>
            <a:r>
              <a:rPr lang="en-US" b="1" dirty="0" smtClean="0"/>
              <a:t>How </a:t>
            </a:r>
            <a:r>
              <a:rPr lang="en-US" b="1" dirty="0"/>
              <a:t>to </a:t>
            </a:r>
            <a:r>
              <a:rPr lang="en-US" b="1" dirty="0" smtClean="0"/>
              <a:t>Perform?</a:t>
            </a:r>
          </a:p>
          <a:p>
            <a:pPr marL="0" indent="0">
              <a:buNone/>
            </a:pPr>
            <a:endParaRPr lang="en-US" dirty="0"/>
          </a:p>
          <a:p>
            <a:r>
              <a:rPr lang="en-US" dirty="0"/>
              <a:t>Isolate the specific unit (function, module, class) that has undergone changes.</a:t>
            </a:r>
          </a:p>
          <a:p>
            <a:r>
              <a:rPr lang="en-US" dirty="0"/>
              <a:t>Execute test cases that cover the affected unit's functionalities.</a:t>
            </a:r>
          </a:p>
          <a:p>
            <a:r>
              <a:rPr lang="en-US" dirty="0"/>
              <a:t>Compare the actual outcomes with expected outcomes to ensure consistency</a:t>
            </a:r>
            <a:r>
              <a:rPr lang="en-US" dirty="0" smtClean="0"/>
              <a:t>.</a:t>
            </a:r>
          </a:p>
          <a:p>
            <a:endParaRPr lang="en-US" dirty="0"/>
          </a:p>
          <a:p>
            <a:pPr marL="0" indent="0">
              <a:buNone/>
            </a:pPr>
            <a:r>
              <a:rPr lang="en-US" b="1" dirty="0"/>
              <a:t>Examples:</a:t>
            </a:r>
            <a:endParaRPr lang="en-US" dirty="0"/>
          </a:p>
          <a:p>
            <a:pPr marL="0" indent="0">
              <a:buNone/>
            </a:pPr>
            <a:r>
              <a:rPr lang="en-US" b="1" dirty="0"/>
              <a:t>Scenario:</a:t>
            </a:r>
            <a:r>
              <a:rPr lang="en-US" dirty="0"/>
              <a:t> </a:t>
            </a:r>
            <a:r>
              <a:rPr lang="en-US" dirty="0">
                <a:solidFill>
                  <a:srgbClr val="FF0000"/>
                </a:solidFill>
              </a:rPr>
              <a:t>Modifying a sorting algorithm in a software application.</a:t>
            </a:r>
          </a:p>
          <a:p>
            <a:pPr lvl="1"/>
            <a:r>
              <a:rPr lang="en-US" b="1" dirty="0"/>
              <a:t>Test Cases:</a:t>
            </a:r>
            <a:r>
              <a:rPr lang="en-US" dirty="0"/>
              <a:t> Execute test cases to ensure the modified sorting algorithm produces accurate results for different input datasets.</a:t>
            </a:r>
          </a:p>
          <a:p>
            <a:pPr marL="0" indent="0">
              <a:buNone/>
            </a:pPr>
            <a:r>
              <a:rPr lang="en-US" b="1" dirty="0"/>
              <a:t>S</a:t>
            </a:r>
            <a:r>
              <a:rPr lang="en-US" b="1" dirty="0" smtClean="0"/>
              <a:t>cenario</a:t>
            </a:r>
            <a:r>
              <a:rPr lang="en-US" b="1" dirty="0"/>
              <a:t>:</a:t>
            </a:r>
            <a:r>
              <a:rPr lang="en-US" dirty="0"/>
              <a:t> </a:t>
            </a:r>
            <a:r>
              <a:rPr lang="en-US" dirty="0">
                <a:solidFill>
                  <a:srgbClr val="FF0000"/>
                </a:solidFill>
              </a:rPr>
              <a:t>Enhancing a function responsible for calculating tax rates.</a:t>
            </a:r>
          </a:p>
          <a:p>
            <a:pPr lvl="1"/>
            <a:r>
              <a:rPr lang="en-US" b="1" dirty="0"/>
              <a:t>Test Cases:</a:t>
            </a:r>
            <a:r>
              <a:rPr lang="en-US" dirty="0"/>
              <a:t> Verify that the updated tax calculation function correctly computes taxes based on varying income levels and deductions</a:t>
            </a:r>
            <a:r>
              <a:rPr lang="en-US" dirty="0" smtClean="0"/>
              <a:t>.</a:t>
            </a:r>
            <a:endParaRPr lang="en-US" dirty="0"/>
          </a:p>
        </p:txBody>
      </p:sp>
    </p:spTree>
    <p:extLst>
      <p:ext uri="{BB962C8B-B14F-4D97-AF65-F5344CB8AC3E}">
        <p14:creationId xmlns:p14="http://schemas.microsoft.com/office/powerpoint/2010/main" val="351066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Selective Regression Testing:</a:t>
            </a:r>
            <a:br>
              <a:rPr lang="en-US" b="1" dirty="0"/>
            </a:br>
            <a:endParaRPr lang="en-US" dirty="0"/>
          </a:p>
        </p:txBody>
      </p:sp>
      <p:sp>
        <p:nvSpPr>
          <p:cNvPr id="3" name="Content Placeholder 2"/>
          <p:cNvSpPr>
            <a:spLocks noGrp="1"/>
          </p:cNvSpPr>
          <p:nvPr>
            <p:ph idx="1"/>
          </p:nvPr>
        </p:nvSpPr>
        <p:spPr>
          <a:xfrm>
            <a:off x="838200" y="1404730"/>
            <a:ext cx="10515600" cy="4772233"/>
          </a:xfrm>
        </p:spPr>
        <p:txBody>
          <a:bodyPr>
            <a:normAutofit fontScale="92500" lnSpcReduction="20000"/>
          </a:bodyPr>
          <a:lstStyle/>
          <a:p>
            <a:pPr marL="0" indent="0">
              <a:buNone/>
            </a:pPr>
            <a:r>
              <a:rPr lang="en-US" b="1" dirty="0"/>
              <a:t>How to </a:t>
            </a:r>
            <a:r>
              <a:rPr lang="en-US" b="1" dirty="0" smtClean="0"/>
              <a:t>Perform?</a:t>
            </a:r>
            <a:endParaRPr lang="en-US" dirty="0"/>
          </a:p>
          <a:p>
            <a:r>
              <a:rPr lang="en-US" dirty="0"/>
              <a:t>Identify the areas of the software that have undergone changes.</a:t>
            </a:r>
          </a:p>
          <a:p>
            <a:r>
              <a:rPr lang="en-US" dirty="0"/>
              <a:t>Select and execute only those test cases that are related to the modified areas.</a:t>
            </a:r>
          </a:p>
          <a:p>
            <a:r>
              <a:rPr lang="en-US" dirty="0"/>
              <a:t>Ensure that the core functionality of the application remains intact while testing the affected parts.</a:t>
            </a:r>
          </a:p>
          <a:p>
            <a:pPr marL="0" indent="0">
              <a:buNone/>
            </a:pPr>
            <a:r>
              <a:rPr lang="en-US" b="1" dirty="0"/>
              <a:t>Examples:</a:t>
            </a:r>
            <a:endParaRPr lang="en-US" dirty="0"/>
          </a:p>
          <a:p>
            <a:pPr marL="0" indent="0">
              <a:buNone/>
            </a:pPr>
            <a:r>
              <a:rPr lang="en-US" b="1" dirty="0"/>
              <a:t>Scenario:</a:t>
            </a:r>
            <a:r>
              <a:rPr lang="en-US" dirty="0"/>
              <a:t> </a:t>
            </a:r>
            <a:r>
              <a:rPr lang="en-US" dirty="0">
                <a:solidFill>
                  <a:srgbClr val="FF0000"/>
                </a:solidFill>
              </a:rPr>
              <a:t>Adding a new payment gateway to an e-commerce platform.</a:t>
            </a:r>
          </a:p>
          <a:p>
            <a:pPr lvl="1"/>
            <a:r>
              <a:rPr lang="en-US" b="1" dirty="0"/>
              <a:t>Test Cases:</a:t>
            </a:r>
            <a:r>
              <a:rPr lang="en-US" dirty="0"/>
              <a:t> Test the new payment gateway's integration with the checkout process and ensure it functions correctly.</a:t>
            </a:r>
          </a:p>
          <a:p>
            <a:pPr marL="0" indent="0">
              <a:buNone/>
            </a:pPr>
            <a:r>
              <a:rPr lang="en-US" b="1" dirty="0"/>
              <a:t>Scenario:</a:t>
            </a:r>
            <a:r>
              <a:rPr lang="en-US" dirty="0"/>
              <a:t> </a:t>
            </a:r>
            <a:r>
              <a:rPr lang="en-US" dirty="0">
                <a:solidFill>
                  <a:srgbClr val="FF0000"/>
                </a:solidFill>
              </a:rPr>
              <a:t>Updating a user profile module to accommodate new fields.</a:t>
            </a:r>
          </a:p>
          <a:p>
            <a:pPr lvl="1"/>
            <a:r>
              <a:rPr lang="en-US" b="1" dirty="0"/>
              <a:t>Test Cases:</a:t>
            </a:r>
            <a:r>
              <a:rPr lang="en-US" dirty="0"/>
              <a:t> Focus on testing the functionality related to user profile updates, making sure the changes do not impact other modules.</a:t>
            </a:r>
          </a:p>
          <a:p>
            <a:endParaRPr lang="en-US" dirty="0"/>
          </a:p>
        </p:txBody>
      </p:sp>
    </p:spTree>
    <p:extLst>
      <p:ext uri="{BB962C8B-B14F-4D97-AF65-F5344CB8AC3E}">
        <p14:creationId xmlns:p14="http://schemas.microsoft.com/office/powerpoint/2010/main" val="398891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Test metrics</a:t>
            </a:r>
          </a:p>
        </p:txBody>
      </p:sp>
      <p:sp>
        <p:nvSpPr>
          <p:cNvPr id="3" name="Content Placeholder 2"/>
          <p:cNvSpPr>
            <a:spLocks noGrp="1"/>
          </p:cNvSpPr>
          <p:nvPr>
            <p:ph idx="1"/>
          </p:nvPr>
        </p:nvSpPr>
        <p:spPr>
          <a:xfrm>
            <a:off x="606149" y="1690688"/>
            <a:ext cx="6211956" cy="2695570"/>
          </a:xfrm>
        </p:spPr>
        <p:txBody>
          <a:bodyPr>
            <a:normAutofit fontScale="92500"/>
          </a:bodyPr>
          <a:lstStyle/>
          <a:p>
            <a:pPr algn="just"/>
            <a:r>
              <a:rPr lang="en-US" dirty="0"/>
              <a:t>Test metrics are indicators of the efficiency, effectiveness, quality and performance of software testing techniques. </a:t>
            </a:r>
            <a:endParaRPr lang="en-US" dirty="0" smtClean="0"/>
          </a:p>
          <a:p>
            <a:pPr algn="just"/>
            <a:r>
              <a:rPr lang="en-US" dirty="0" smtClean="0"/>
              <a:t>These </a:t>
            </a:r>
            <a:r>
              <a:rPr lang="en-US" dirty="0"/>
              <a:t>metrics allow professionals to collect data about various testing procedures and devise ways to make them more efficient.</a:t>
            </a:r>
          </a:p>
        </p:txBody>
      </p:sp>
      <p:pic>
        <p:nvPicPr>
          <p:cNvPr id="3074" name="Picture 2" descr="Software Testing Metrics, its Types and Example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879" y="1690688"/>
            <a:ext cx="5194852" cy="43372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Software Testing Metrics | Types, Methods &amp; Life Cycle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49" y="4247731"/>
            <a:ext cx="5029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95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0168"/>
            <a:ext cx="10515600" cy="1325563"/>
          </a:xfrm>
        </p:spPr>
        <p:txBody>
          <a:bodyPr/>
          <a:lstStyle/>
          <a:p>
            <a:pPr algn="ctr"/>
            <a:r>
              <a:rPr lang="en-US" b="1" dirty="0" smtClean="0">
                <a:solidFill>
                  <a:srgbClr val="FF0000"/>
                </a:solidFill>
              </a:rPr>
              <a:t>Types </a:t>
            </a:r>
            <a:r>
              <a:rPr lang="en-US" b="1" dirty="0">
                <a:solidFill>
                  <a:srgbClr val="FF0000"/>
                </a:solidFill>
              </a:rPr>
              <a:t>of test metrics: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Defect Density</a:t>
            </a:r>
            <a:endParaRPr lang="en-US" dirty="0"/>
          </a:p>
          <a:p>
            <a:r>
              <a:rPr lang="en-US" b="1" dirty="0" smtClean="0"/>
              <a:t>Test </a:t>
            </a:r>
            <a:r>
              <a:rPr lang="en-US" b="1" dirty="0"/>
              <a:t>Case Pass </a:t>
            </a:r>
            <a:r>
              <a:rPr lang="en-US" b="1" dirty="0" smtClean="0"/>
              <a:t>Rate</a:t>
            </a:r>
            <a:endParaRPr lang="en-US" dirty="0"/>
          </a:p>
          <a:p>
            <a:r>
              <a:rPr lang="en-US" b="1" dirty="0" smtClean="0"/>
              <a:t>Test </a:t>
            </a:r>
            <a:r>
              <a:rPr lang="en-US" b="1" dirty="0"/>
              <a:t>Execution </a:t>
            </a:r>
            <a:r>
              <a:rPr lang="en-US" b="1" dirty="0" smtClean="0"/>
              <a:t>Efficiency</a:t>
            </a:r>
            <a:endParaRPr lang="en-US" dirty="0"/>
          </a:p>
          <a:p>
            <a:r>
              <a:rPr lang="en-US" b="1" dirty="0" smtClean="0"/>
              <a:t>Test Coverage</a:t>
            </a:r>
            <a:endParaRPr lang="en-US" dirty="0"/>
          </a:p>
          <a:p>
            <a:r>
              <a:rPr lang="en-US" b="1" dirty="0" smtClean="0"/>
              <a:t>Defect </a:t>
            </a:r>
            <a:r>
              <a:rPr lang="en-US" b="1" dirty="0"/>
              <a:t>Rejection </a:t>
            </a:r>
            <a:r>
              <a:rPr lang="en-US" b="1" dirty="0" smtClean="0"/>
              <a:t>Rate</a:t>
            </a:r>
            <a:endParaRPr lang="en-US" dirty="0"/>
          </a:p>
          <a:p>
            <a:r>
              <a:rPr lang="en-US" b="1" dirty="0" smtClean="0"/>
              <a:t>Requirement Traceability</a:t>
            </a:r>
            <a:endParaRPr lang="en-US" dirty="0"/>
          </a:p>
          <a:p>
            <a:r>
              <a:rPr lang="en-US" b="1" dirty="0" smtClean="0"/>
              <a:t>Test Effectiveness</a:t>
            </a:r>
            <a:endParaRPr lang="en-US" dirty="0"/>
          </a:p>
          <a:p>
            <a:endParaRPr lang="en-US" dirty="0"/>
          </a:p>
        </p:txBody>
      </p:sp>
    </p:spTree>
    <p:extLst>
      <p:ext uri="{BB962C8B-B14F-4D97-AF65-F5344CB8AC3E}">
        <p14:creationId xmlns:p14="http://schemas.microsoft.com/office/powerpoint/2010/main" val="3421049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algn="ctr"/>
            <a:r>
              <a:rPr lang="en-US" b="1" dirty="0"/>
              <a:t>Types of Test Metrics: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Defect Density:</a:t>
            </a:r>
            <a:endParaRPr lang="en-US" dirty="0"/>
          </a:p>
          <a:p>
            <a:pPr lvl="1"/>
            <a:r>
              <a:rPr lang="en-US" b="1" dirty="0"/>
              <a:t>Explanation:</a:t>
            </a:r>
            <a:r>
              <a:rPr lang="en-US" dirty="0"/>
              <a:t> Defect density measures the number of defects in a specific unit of code or software component.</a:t>
            </a:r>
          </a:p>
          <a:p>
            <a:pPr lvl="1"/>
            <a:r>
              <a:rPr lang="en-US" b="1" dirty="0"/>
              <a:t>How to Perform:</a:t>
            </a:r>
            <a:r>
              <a:rPr lang="en-US" dirty="0"/>
              <a:t> Calculate the ratio of defects found to the size of the code or component (e.g., defects per KLOC - thousand lines of code).</a:t>
            </a:r>
          </a:p>
          <a:p>
            <a:pPr lvl="1"/>
            <a:r>
              <a:rPr lang="en-US" b="1" dirty="0"/>
              <a:t>Example:</a:t>
            </a:r>
            <a:r>
              <a:rPr lang="en-US" dirty="0"/>
              <a:t> If a module has 50 defects and 10,000 lines of code, the defect density is 50/10000 = 0.005 defects per line of code.</a:t>
            </a:r>
          </a:p>
          <a:p>
            <a:pPr marL="0" indent="0">
              <a:buNone/>
            </a:pPr>
            <a:r>
              <a:rPr lang="en-US" b="1" dirty="0"/>
              <a:t>Test Case Pass Rate:</a:t>
            </a:r>
            <a:endParaRPr lang="en-US" dirty="0"/>
          </a:p>
          <a:p>
            <a:pPr lvl="1"/>
            <a:r>
              <a:rPr lang="en-US" b="1" dirty="0"/>
              <a:t>Explanation:</a:t>
            </a:r>
            <a:r>
              <a:rPr lang="en-US" dirty="0"/>
              <a:t> Test case pass rate indicates the percentage of test cases that have passed among those executed.</a:t>
            </a:r>
          </a:p>
          <a:p>
            <a:pPr lvl="1"/>
            <a:r>
              <a:rPr lang="en-US" b="1" dirty="0"/>
              <a:t>How to Perform:</a:t>
            </a:r>
            <a:r>
              <a:rPr lang="en-US" dirty="0"/>
              <a:t> Divide the number of passed test cases by the total number of executed test cases and multiply by 100 to get the percentage.</a:t>
            </a:r>
          </a:p>
          <a:p>
            <a:pPr lvl="1"/>
            <a:r>
              <a:rPr lang="en-US" b="1" dirty="0"/>
              <a:t>Example:</a:t>
            </a:r>
            <a:r>
              <a:rPr lang="en-US" dirty="0"/>
              <a:t> If 80 test cases pass out of 100 executed, the pass rate is (80/100) * 100 = 80%.</a:t>
            </a:r>
          </a:p>
          <a:p>
            <a:endParaRPr lang="en-US" dirty="0"/>
          </a:p>
        </p:txBody>
      </p:sp>
    </p:spTree>
    <p:extLst>
      <p:ext uri="{BB962C8B-B14F-4D97-AF65-F5344CB8AC3E}">
        <p14:creationId xmlns:p14="http://schemas.microsoft.com/office/powerpoint/2010/main" val="1502470698"/>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1040</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Google Sans</vt:lpstr>
      <vt:lpstr>Default</vt:lpstr>
      <vt:lpstr>Software Testing </vt:lpstr>
      <vt:lpstr>Introduction to Regression Testing</vt:lpstr>
      <vt:lpstr>Types of Regression Testing</vt:lpstr>
      <vt:lpstr>Types of Regression Testing</vt:lpstr>
      <vt:lpstr>Unit Regression Testing: </vt:lpstr>
      <vt:lpstr>Selective Regression Testing: </vt:lpstr>
      <vt:lpstr>Test metrics</vt:lpstr>
      <vt:lpstr>Types of test metrics: </vt:lpstr>
      <vt:lpstr>Types of Test Metrics: </vt:lpstr>
      <vt:lpstr>USER STORY</vt:lpstr>
      <vt:lpstr>PowerPoint Presentation</vt:lpstr>
      <vt:lpstr>How to write user stories? </vt:lpstr>
      <vt:lpstr>PowerPoint Presentation</vt:lpstr>
      <vt:lpstr>PowerPoint Presentation</vt:lpstr>
      <vt:lpstr>Static testing</vt:lpstr>
      <vt:lpstr>PowerPoint Presentation</vt:lpstr>
      <vt:lpstr>Importance of Static Testing:</vt:lpstr>
      <vt:lpstr>Where to Use Static Testing:</vt:lpstr>
      <vt:lpstr>Performing Static Testing</vt:lpstr>
      <vt:lpstr>PowerPoint Presentation</vt:lpstr>
      <vt:lpstr>References:</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10</cp:revision>
  <dcterms:created xsi:type="dcterms:W3CDTF">2017-06-21T13:57:27Z</dcterms:created>
  <dcterms:modified xsi:type="dcterms:W3CDTF">2023-08-17T13:38:04Z</dcterms:modified>
</cp:coreProperties>
</file>