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418" r:id="rId2"/>
    <p:sldId id="811" r:id="rId3"/>
    <p:sldId id="258" r:id="rId4"/>
    <p:sldId id="256" r:id="rId5"/>
    <p:sldId id="257" r:id="rId6"/>
    <p:sldId id="809" r:id="rId7"/>
    <p:sldId id="810" r:id="rId8"/>
    <p:sldId id="800" r:id="rId9"/>
    <p:sldId id="806" r:id="rId10"/>
    <p:sldId id="805" r:id="rId11"/>
    <p:sldId id="804" r:id="rId12"/>
    <p:sldId id="808" r:id="rId13"/>
    <p:sldId id="797" r:id="rId14"/>
    <p:sldId id="798" r:id="rId15"/>
    <p:sldId id="813" r:id="rId16"/>
    <p:sldId id="788" r:id="rId17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6D06CE-7C6C-47A5-9EAC-42D4642F3E4E}">
          <p14:sldIdLst>
            <p14:sldId id="418"/>
            <p14:sldId id="811"/>
            <p14:sldId id="258"/>
            <p14:sldId id="256"/>
            <p14:sldId id="257"/>
            <p14:sldId id="809"/>
            <p14:sldId id="810"/>
            <p14:sldId id="800"/>
            <p14:sldId id="806"/>
            <p14:sldId id="805"/>
            <p14:sldId id="804"/>
            <p14:sldId id="808"/>
            <p14:sldId id="797"/>
            <p14:sldId id="798"/>
            <p14:sldId id="813"/>
            <p14:sldId id="788"/>
          </p14:sldIdLst>
        </p14:section>
      </p14:sectionLst>
    </p:ex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D7D"/>
    <a:srgbClr val="BE7EBE"/>
    <a:srgbClr val="7E81BE"/>
    <a:srgbClr val="7EBEB3"/>
    <a:srgbClr val="9FBA81"/>
    <a:srgbClr val="166A8E"/>
    <a:srgbClr val="FF3737"/>
    <a:srgbClr val="FDE738"/>
    <a:srgbClr val="166A8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72205" autoAdjust="0"/>
  </p:normalViewPr>
  <p:slideViewPr>
    <p:cSldViewPr snapToGrid="0">
      <p:cViewPr varScale="1">
        <p:scale>
          <a:sx n="86" d="100"/>
          <a:sy n="86" d="100"/>
        </p:scale>
        <p:origin x="1104" y="72"/>
      </p:cViewPr>
      <p:guideLst>
        <p:guide pos="3119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73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10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2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6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77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So, what does churn customer mean? It means customer who leaves the company or stop using their services.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Does it really impact on the company business and growth? Absolutely, churn customer could cost the company more than 25 times to gain new customers.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our objective is to develop a churn prediction model to avoid losing customers and trying to increase revenue. In this formula, we can calculate the churn rate by dividing the churn customers over the total customers.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6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7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6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7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8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examples of random experiments are: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+Flipping a coin.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+Rolling dices.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will start with these simple examples and build a basis of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2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87A0C92E-C989-44D2-8228-E8DD792E36BE}"/>
              </a:ext>
            </a:extLst>
          </p:cNvPr>
          <p:cNvSpPr/>
          <p:nvPr userDrawn="1"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Innovation Campus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947E24F-201F-4E71-9982-F68FE453773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5411" y="403958"/>
            <a:ext cx="1360963" cy="210192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E1C42-F5AD-4503-B28D-1370D8CD9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61" y="2011941"/>
            <a:ext cx="1738800" cy="5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5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3">
            <a:extLst>
              <a:ext uri="{FF2B5EF4-FFF2-40B4-BE49-F238E27FC236}">
                <a16:creationId xmlns:a16="http://schemas.microsoft.com/office/drawing/2014/main" id="{878C7F53-45F8-4A8F-826E-D92D97917BA9}"/>
              </a:ext>
            </a:extLst>
          </p:cNvPr>
          <p:cNvSpPr/>
          <p:nvPr userDrawn="1"/>
        </p:nvSpPr>
        <p:spPr>
          <a:xfrm>
            <a:off x="565653" y="6344481"/>
            <a:ext cx="261427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Innovation Campus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06EBC-9A5C-4A34-A112-C13ECFCDFF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37" y="249382"/>
            <a:ext cx="1738800" cy="5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>
            <a:extLst>
              <a:ext uri="{FF2B5EF4-FFF2-40B4-BE49-F238E27FC236}">
                <a16:creationId xmlns:a16="http://schemas.microsoft.com/office/drawing/2014/main" id="{8E023D3D-0E62-437B-91D8-728092B54173}"/>
              </a:ext>
            </a:extLst>
          </p:cNvPr>
          <p:cNvSpPr/>
          <p:nvPr userDrawn="1"/>
        </p:nvSpPr>
        <p:spPr>
          <a:xfrm>
            <a:off x="0" y="0"/>
            <a:ext cx="9902825" cy="207053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8">
            <a:extLst>
              <a:ext uri="{FF2B5EF4-FFF2-40B4-BE49-F238E27FC236}">
                <a16:creationId xmlns:a16="http://schemas.microsoft.com/office/drawing/2014/main" id="{562B35CF-D4CE-4931-8DB1-0E283496313A}"/>
              </a:ext>
            </a:extLst>
          </p:cNvPr>
          <p:cNvCxnSpPr/>
          <p:nvPr userDrawn="1"/>
        </p:nvCxnSpPr>
        <p:spPr>
          <a:xfrm>
            <a:off x="579206" y="6218954"/>
            <a:ext cx="87743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7">
            <a:extLst>
              <a:ext uri="{FF2B5EF4-FFF2-40B4-BE49-F238E27FC236}">
                <a16:creationId xmlns:a16="http://schemas.microsoft.com/office/drawing/2014/main" id="{53409825-988E-48FE-9A1C-F6EA633D72C8}"/>
              </a:ext>
            </a:extLst>
          </p:cNvPr>
          <p:cNvSpPr/>
          <p:nvPr userDrawn="1"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3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3ECD6-8F2F-468D-A4A2-C5F6DF631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37" y="249382"/>
            <a:ext cx="1738800" cy="5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0">
            <a:extLst>
              <a:ext uri="{FF2B5EF4-FFF2-40B4-BE49-F238E27FC236}">
                <a16:creationId xmlns:a16="http://schemas.microsoft.com/office/drawing/2014/main" id="{06DB598D-8C8A-4643-901D-47005766B7ED}"/>
              </a:ext>
            </a:extLst>
          </p:cNvPr>
          <p:cNvSpPr/>
          <p:nvPr userDrawn="1"/>
        </p:nvSpPr>
        <p:spPr>
          <a:xfrm>
            <a:off x="-1" y="0"/>
            <a:ext cx="9902825" cy="119733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 8">
            <a:extLst>
              <a:ext uri="{FF2B5EF4-FFF2-40B4-BE49-F238E27FC236}">
                <a16:creationId xmlns:a16="http://schemas.microsoft.com/office/drawing/2014/main" id="{7E2526A5-D8C1-41B5-BA16-4EC0A8303224}"/>
              </a:ext>
            </a:extLst>
          </p:cNvPr>
          <p:cNvCxnSpPr/>
          <p:nvPr userDrawn="1"/>
        </p:nvCxnSpPr>
        <p:spPr>
          <a:xfrm>
            <a:off x="569681" y="6209429"/>
            <a:ext cx="87743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781D0642-B917-4300-8968-B21D42AB19A2}"/>
              </a:ext>
            </a:extLst>
          </p:cNvPr>
          <p:cNvSpPr txBox="1">
            <a:spLocks/>
          </p:cNvSpPr>
          <p:nvPr userDrawn="1"/>
        </p:nvSpPr>
        <p:spPr>
          <a:xfrm>
            <a:off x="6202363" y="6363093"/>
            <a:ext cx="287258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atinLnBrk="1"/>
            <a:r>
              <a:rPr lang="en-US" sz="9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SamsungOne 300" panose="020B0303030303020204" pitchFamily="34" charset="0"/>
                <a:cs typeface="+mn-cs"/>
              </a:rPr>
              <a:t>Churned Customers Prediction using ML techniques</a:t>
            </a:r>
          </a:p>
        </p:txBody>
      </p:sp>
      <p:sp>
        <p:nvSpPr>
          <p:cNvPr id="14" name="슬라이드 번호 개체 틀 15">
            <a:extLst>
              <a:ext uri="{FF2B5EF4-FFF2-40B4-BE49-F238E27FC236}">
                <a16:creationId xmlns:a16="http://schemas.microsoft.com/office/drawing/2014/main" id="{AE98194C-F263-404B-8BE6-6E077EC03D51}"/>
              </a:ext>
            </a:extLst>
          </p:cNvPr>
          <p:cNvSpPr txBox="1">
            <a:spLocks/>
          </p:cNvSpPr>
          <p:nvPr userDrawn="1"/>
        </p:nvSpPr>
        <p:spPr>
          <a:xfrm>
            <a:off x="8805863" y="6347704"/>
            <a:ext cx="538163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1100" b="0" smtClean="0"/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5" name="직사각형 7">
            <a:extLst>
              <a:ext uri="{FF2B5EF4-FFF2-40B4-BE49-F238E27FC236}">
                <a16:creationId xmlns:a16="http://schemas.microsoft.com/office/drawing/2014/main" id="{F449D4EA-4E81-45F3-B80A-C52AFC5AB1D5}"/>
              </a:ext>
            </a:extLst>
          </p:cNvPr>
          <p:cNvSpPr/>
          <p:nvPr userDrawn="1"/>
        </p:nvSpPr>
        <p:spPr>
          <a:xfrm>
            <a:off x="572597" y="6355371"/>
            <a:ext cx="2888788" cy="200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3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DAA96-CCF1-401D-97DD-74FF40E7D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008" y="274534"/>
            <a:ext cx="1387012" cy="4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i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>
            <a:extLst>
              <a:ext uri="{FF2B5EF4-FFF2-40B4-BE49-F238E27FC236}">
                <a16:creationId xmlns:a16="http://schemas.microsoft.com/office/drawing/2014/main" id="{66626BAD-735E-4629-9BF1-E99323EF5CB0}"/>
              </a:ext>
            </a:extLst>
          </p:cNvPr>
          <p:cNvSpPr/>
          <p:nvPr userDrawn="1"/>
        </p:nvSpPr>
        <p:spPr>
          <a:xfrm>
            <a:off x="592977" y="5631041"/>
            <a:ext cx="9309848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SamsungOne 400C" panose="020B0506030303020204" pitchFamily="34" charset="0"/>
                <a:ea typeface="SamsungOne 400" panose="020B0503030303020204" pitchFamily="34" charset="0"/>
              </a:rPr>
              <a:t>ⓒ</a:t>
            </a:r>
            <a:r>
              <a:rPr lang="en-US" altLang="ko-KR" sz="1000" dirty="0">
                <a:solidFill>
                  <a:schemeClr val="bg1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2019 SAMSUNG. All rights reserved.</a:t>
            </a:r>
          </a:p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Samsung Electronics Corporate Citizenship Office holds the copyright of book.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chemeClr val="bg1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This book is a literary property protected by copyright law so reprint and reproduction without permission are prohibited. 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4295297-8A70-40C4-BB0A-C1E494D270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5411" y="403958"/>
            <a:ext cx="1360963" cy="210192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49626-85A1-4D99-8749-818BFF99DEA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15" y="2766611"/>
            <a:ext cx="4046594" cy="13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l-sic.000webhostapp.com/#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hyperlink" Target="mailto:https://ml-sic.000webhostapp.com/%23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l-sic.000webhostapp.com/#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hyperlink" Target="mailto:https://ml-sic.000webhostapp.com/%23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bm.com/accelerators/?context=analytics&amp;query=telco%20churn&amp;type=Data&amp;product=Cognos%20Analyt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1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slide" Target="slide9.xml"/><Relationship Id="rId4" Type="http://schemas.openxmlformats.org/officeDocument/2006/relationships/slide" Target="slide11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33">
            <a:extLst>
              <a:ext uri="{FF2B5EF4-FFF2-40B4-BE49-F238E27FC236}">
                <a16:creationId xmlns:a16="http://schemas.microsoft.com/office/drawing/2014/main" id="{11860117-FDC7-4C47-A988-8CF444400E9C}"/>
              </a:ext>
            </a:extLst>
          </p:cNvPr>
          <p:cNvSpPr/>
          <p:nvPr/>
        </p:nvSpPr>
        <p:spPr>
          <a:xfrm>
            <a:off x="945930" y="2580612"/>
            <a:ext cx="7424796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GB" altLang="ko-KR" sz="44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Telecom Churned Customers Prediction using ML techniques</a:t>
            </a:r>
            <a:endParaRPr lang="en-US" altLang="ko-KR" sz="4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11" name="직사각형 133">
            <a:extLst>
              <a:ext uri="{FF2B5EF4-FFF2-40B4-BE49-F238E27FC236}">
                <a16:creationId xmlns:a16="http://schemas.microsoft.com/office/drawing/2014/main" id="{DEC156F4-6529-40AE-82D3-DB9B673A6CC0}"/>
              </a:ext>
            </a:extLst>
          </p:cNvPr>
          <p:cNvSpPr/>
          <p:nvPr/>
        </p:nvSpPr>
        <p:spPr>
          <a:xfrm>
            <a:off x="945929" y="4523324"/>
            <a:ext cx="1571183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100" dirty="0">
                <a:solidFill>
                  <a:srgbClr val="00B3E3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00B3E3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49DBF3-253E-4132-A6EA-F3E5B89280F3}"/>
              </a:ext>
            </a:extLst>
          </p:cNvPr>
          <p:cNvCxnSpPr>
            <a:cxnSpLocks/>
          </p:cNvCxnSpPr>
          <p:nvPr/>
        </p:nvCxnSpPr>
        <p:spPr>
          <a:xfrm flipH="1">
            <a:off x="645881" y="1871078"/>
            <a:ext cx="10510" cy="28777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33">
            <a:extLst>
              <a:ext uri="{FF2B5EF4-FFF2-40B4-BE49-F238E27FC236}">
                <a16:creationId xmlns:a16="http://schemas.microsoft.com/office/drawing/2014/main" id="{5BE4CBA7-B2DE-4D34-8EE6-EC228375E823}"/>
              </a:ext>
            </a:extLst>
          </p:cNvPr>
          <p:cNvSpPr/>
          <p:nvPr/>
        </p:nvSpPr>
        <p:spPr>
          <a:xfrm>
            <a:off x="945929" y="4085341"/>
            <a:ext cx="54797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Team name: </a:t>
            </a:r>
            <a:r>
              <a:rPr lang="en-US" altLang="ko-KR" sz="2000" b="1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AI-Teck, Group(3)</a:t>
            </a:r>
            <a:endParaRPr lang="en-US" altLang="ko-KR" sz="5400" b="1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8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2.4.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Data Preprocessing</a:t>
            </a:r>
          </a:p>
        </p:txBody>
      </p:sp>
      <p:grpSp>
        <p:nvGrpSpPr>
          <p:cNvPr id="18" name="그룹 16">
            <a:extLst>
              <a:ext uri="{FF2B5EF4-FFF2-40B4-BE49-F238E27FC236}">
                <a16:creationId xmlns:a16="http://schemas.microsoft.com/office/drawing/2014/main" id="{641926CA-BA82-416B-B991-D799699B0FB4}"/>
              </a:ext>
            </a:extLst>
          </p:cNvPr>
          <p:cNvGrpSpPr/>
          <p:nvPr/>
        </p:nvGrpSpPr>
        <p:grpSpPr>
          <a:xfrm>
            <a:off x="341014" y="1614793"/>
            <a:ext cx="152466" cy="215444"/>
            <a:chOff x="1027113" y="2045625"/>
            <a:chExt cx="152466" cy="215444"/>
          </a:xfrm>
        </p:grpSpPr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A313176C-A71D-45ED-A7D3-08FB0FC95CAF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8">
              <a:extLst>
                <a:ext uri="{FF2B5EF4-FFF2-40B4-BE49-F238E27FC236}">
                  <a16:creationId xmlns:a16="http://schemas.microsoft.com/office/drawing/2014/main" id="{F13E72E7-5C2A-411C-B604-9AA1C3B520DA}"/>
                </a:ext>
              </a:extLst>
            </p:cNvPr>
            <p:cNvSpPr/>
            <p:nvPr/>
          </p:nvSpPr>
          <p:spPr>
            <a:xfrm>
              <a:off x="1179514" y="2045625"/>
              <a:ext cx="6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F9A6B-259A-4693-AF98-67641A334AAF}"/>
              </a:ext>
            </a:extLst>
          </p:cNvPr>
          <p:cNvSpPr/>
          <p:nvPr/>
        </p:nvSpPr>
        <p:spPr>
          <a:xfrm>
            <a:off x="417247" y="1537849"/>
            <a:ext cx="222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D1D1D"/>
                </a:solidFill>
                <a:latin typeface="Cera Pro"/>
              </a:rPr>
              <a:t>Features Correlations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8C9F2-6D14-42FF-82FF-01EF3457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57" y="2503619"/>
            <a:ext cx="8046720" cy="349658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hlinkClick r:id="rId4" action="ppaction://hlinksldjump"/>
            <a:extLst>
              <a:ext uri="{FF2B5EF4-FFF2-40B4-BE49-F238E27FC236}">
                <a16:creationId xmlns:a16="http://schemas.microsoft.com/office/drawing/2014/main" id="{27F1B3DF-EE0F-4DC8-84B3-096D5FE9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757" y="5762126"/>
            <a:ext cx="320040" cy="320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45A25-2C1D-4E36-80B4-249A1A9727B9}"/>
              </a:ext>
            </a:extLst>
          </p:cNvPr>
          <p:cNvSpPr txBox="1"/>
          <p:nvPr/>
        </p:nvSpPr>
        <p:spPr>
          <a:xfrm>
            <a:off x="6383117" y="1953135"/>
            <a:ext cx="310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3737"/>
                </a:solidFill>
              </a:rPr>
              <a:t>High correlated features Handled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17F42-A9DB-4D9F-AB60-6E85654B741F}"/>
              </a:ext>
            </a:extLst>
          </p:cNvPr>
          <p:cNvSpPr/>
          <p:nvPr/>
        </p:nvSpPr>
        <p:spPr>
          <a:xfrm>
            <a:off x="4802820" y="1953135"/>
            <a:ext cx="1509204" cy="338554"/>
          </a:xfrm>
          <a:prstGeom prst="rect">
            <a:avLst/>
          </a:prstGeom>
          <a:solidFill>
            <a:srgbClr val="FDE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1.000000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5D94FE-F674-499A-A595-394F58887957}"/>
              </a:ext>
            </a:extLst>
          </p:cNvPr>
          <p:cNvGrpSpPr/>
          <p:nvPr/>
        </p:nvGrpSpPr>
        <p:grpSpPr>
          <a:xfrm>
            <a:off x="5830101" y="2225768"/>
            <a:ext cx="3459574" cy="2488275"/>
            <a:chOff x="5830101" y="2225768"/>
            <a:chExt cx="3459574" cy="248827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065C70-BC43-44CC-A8CD-E37DD6713FC6}"/>
                </a:ext>
              </a:extLst>
            </p:cNvPr>
            <p:cNvCxnSpPr/>
            <p:nvPr/>
          </p:nvCxnSpPr>
          <p:spPr>
            <a:xfrm>
              <a:off x="9046346" y="4714043"/>
              <a:ext cx="243329" cy="0"/>
            </a:xfrm>
            <a:prstGeom prst="line">
              <a:avLst/>
            </a:prstGeom>
            <a:ln w="19050">
              <a:solidFill>
                <a:srgbClr val="FF37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4AB891B-C493-445A-B804-2DBA4D80C746}"/>
                </a:ext>
              </a:extLst>
            </p:cNvPr>
            <p:cNvGrpSpPr/>
            <p:nvPr/>
          </p:nvGrpSpPr>
          <p:grpSpPr>
            <a:xfrm>
              <a:off x="5830101" y="2225768"/>
              <a:ext cx="3459574" cy="2488275"/>
              <a:chOff x="5830101" y="2225768"/>
              <a:chExt cx="3459574" cy="248827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CB39D36-0054-4423-B2DE-EBB5BDA49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0797" y="2405852"/>
                <a:ext cx="8878" cy="2308191"/>
              </a:xfrm>
              <a:prstGeom prst="line">
                <a:avLst/>
              </a:prstGeom>
              <a:ln w="19050">
                <a:solidFill>
                  <a:srgbClr val="FF37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DD8893-5E77-4495-97F0-0653AC777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0101" y="2406588"/>
                <a:ext cx="3450696" cy="15064"/>
              </a:xfrm>
              <a:prstGeom prst="line">
                <a:avLst/>
              </a:prstGeom>
              <a:ln w="19050">
                <a:solidFill>
                  <a:srgbClr val="FF37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E83E9231-BBDA-4823-B29A-173C83C0F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101" y="2225768"/>
                <a:ext cx="0" cy="188962"/>
              </a:xfrm>
              <a:prstGeom prst="straightConnector1">
                <a:avLst/>
              </a:prstGeom>
              <a:ln w="19050">
                <a:solidFill>
                  <a:srgbClr val="FF373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71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2.4.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Data Preprocessing</a:t>
            </a:r>
          </a:p>
        </p:txBody>
      </p:sp>
      <p:grpSp>
        <p:nvGrpSpPr>
          <p:cNvPr id="18" name="그룹 16">
            <a:extLst>
              <a:ext uri="{FF2B5EF4-FFF2-40B4-BE49-F238E27FC236}">
                <a16:creationId xmlns:a16="http://schemas.microsoft.com/office/drawing/2014/main" id="{641926CA-BA82-416B-B991-D799699B0FB4}"/>
              </a:ext>
            </a:extLst>
          </p:cNvPr>
          <p:cNvGrpSpPr/>
          <p:nvPr/>
        </p:nvGrpSpPr>
        <p:grpSpPr>
          <a:xfrm>
            <a:off x="341014" y="1614793"/>
            <a:ext cx="152466" cy="215444"/>
            <a:chOff x="1027113" y="2045625"/>
            <a:chExt cx="152466" cy="215444"/>
          </a:xfrm>
        </p:grpSpPr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A313176C-A71D-45ED-A7D3-08FB0FC95CAF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8">
              <a:extLst>
                <a:ext uri="{FF2B5EF4-FFF2-40B4-BE49-F238E27FC236}">
                  <a16:creationId xmlns:a16="http://schemas.microsoft.com/office/drawing/2014/main" id="{F13E72E7-5C2A-411C-B604-9AA1C3B520DA}"/>
                </a:ext>
              </a:extLst>
            </p:cNvPr>
            <p:cNvSpPr/>
            <p:nvPr/>
          </p:nvSpPr>
          <p:spPr>
            <a:xfrm>
              <a:off x="1179514" y="2045625"/>
              <a:ext cx="6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F9A6B-259A-4693-AF98-67641A334AAF}"/>
              </a:ext>
            </a:extLst>
          </p:cNvPr>
          <p:cNvSpPr/>
          <p:nvPr/>
        </p:nvSpPr>
        <p:spPr>
          <a:xfrm>
            <a:off x="417247" y="1537849"/>
            <a:ext cx="16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D1D1D"/>
                </a:solidFill>
                <a:latin typeface="Cera Pro"/>
              </a:rPr>
              <a:t> SMOT Adasyan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13FD-DCDC-4125-A44C-E10F1792F336}"/>
              </a:ext>
            </a:extLst>
          </p:cNvPr>
          <p:cNvSpPr txBox="1"/>
          <p:nvPr/>
        </p:nvSpPr>
        <p:spPr>
          <a:xfrm>
            <a:off x="6162676" y="2260223"/>
            <a:ext cx="1889845" cy="374571"/>
          </a:xfrm>
          <a:prstGeom prst="round2DiagRect">
            <a:avLst>
              <a:gd name="adj1" fmla="val 50000"/>
              <a:gd name="adj2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A5117-87E9-4F0F-A69E-DD45BAECB301}"/>
              </a:ext>
            </a:extLst>
          </p:cNvPr>
          <p:cNvSpPr txBox="1"/>
          <p:nvPr/>
        </p:nvSpPr>
        <p:spPr>
          <a:xfrm>
            <a:off x="2018283" y="2260223"/>
            <a:ext cx="1889845" cy="476071"/>
          </a:xfrm>
          <a:prstGeom prst="round2DiagRect">
            <a:avLst>
              <a:gd name="adj1" fmla="val 50000"/>
              <a:gd name="adj2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</a:t>
            </a:r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5DA06F40-8DDE-48B0-9905-9491A3BC21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757" y="5762126"/>
            <a:ext cx="320040" cy="320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D0DE9-DE96-4990-AC6D-3FF4DAC1B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025" y="2861538"/>
            <a:ext cx="3657600" cy="2547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0F419-ED1E-4452-AD75-073DDB624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421" y="2871469"/>
            <a:ext cx="365760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9802235-EC29-4595-8CDF-11B79327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0" y="2508523"/>
            <a:ext cx="7696200" cy="32861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3. ML Algorithms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3.1.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7070E-2676-4E80-86E0-6DEE0F5FCE6A}"/>
              </a:ext>
            </a:extLst>
          </p:cNvPr>
          <p:cNvSpPr txBox="1"/>
          <p:nvPr/>
        </p:nvSpPr>
        <p:spPr>
          <a:xfrm>
            <a:off x="1515753" y="3460758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72.2%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8088-254C-4668-8FE9-129C7EFC00E1}"/>
              </a:ext>
            </a:extLst>
          </p:cNvPr>
          <p:cNvSpPr txBox="1"/>
          <p:nvPr/>
        </p:nvSpPr>
        <p:spPr>
          <a:xfrm>
            <a:off x="3070780" y="3338787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74.4%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97239-EC47-4446-A136-A87A9C0D9565}"/>
              </a:ext>
            </a:extLst>
          </p:cNvPr>
          <p:cNvSpPr txBox="1"/>
          <p:nvPr/>
        </p:nvSpPr>
        <p:spPr>
          <a:xfrm>
            <a:off x="4412854" y="3084357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80.2%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6E809-E3BE-4970-996E-E619F1CD69DA}"/>
              </a:ext>
            </a:extLst>
          </p:cNvPr>
          <p:cNvSpPr txBox="1"/>
          <p:nvPr/>
        </p:nvSpPr>
        <p:spPr>
          <a:xfrm>
            <a:off x="5974744" y="2912376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85.6%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E9037C-719E-40D0-90FA-24C4E839B122}"/>
              </a:ext>
            </a:extLst>
          </p:cNvPr>
          <p:cNvSpPr txBox="1"/>
          <p:nvPr/>
        </p:nvSpPr>
        <p:spPr>
          <a:xfrm>
            <a:off x="7791236" y="2485411"/>
            <a:ext cx="118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195D2"/>
                </a:solidFill>
              </a:rPr>
              <a:t>88.9%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3E49D-6A7C-4AFD-A2E2-D891DB82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001" y="5151657"/>
            <a:ext cx="1238250" cy="514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4A708-45C5-4C76-A8FA-6AD2F249A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662" y="5160535"/>
            <a:ext cx="143827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ABCD7-00D8-4F25-923A-F0E877F9E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742" y="5151657"/>
            <a:ext cx="104775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7D103-0F44-4642-883F-DD3457822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266" y="5133901"/>
            <a:ext cx="666750" cy="314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286C75-2A07-4ABB-94CC-6001E7E74422}"/>
              </a:ext>
            </a:extLst>
          </p:cNvPr>
          <p:cNvSpPr/>
          <p:nvPr/>
        </p:nvSpPr>
        <p:spPr>
          <a:xfrm>
            <a:off x="4234648" y="5076828"/>
            <a:ext cx="1233889" cy="223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5789A-B660-48F8-828F-58459BF8D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5513" y="5187169"/>
            <a:ext cx="1047750" cy="4476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A47AC2-2D6D-4E33-B732-B99D0D919E6C}"/>
              </a:ext>
            </a:extLst>
          </p:cNvPr>
          <p:cNvSpPr/>
          <p:nvPr/>
        </p:nvSpPr>
        <p:spPr>
          <a:xfrm>
            <a:off x="7017735" y="5187169"/>
            <a:ext cx="1233889" cy="223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D92FC-AF69-4BDE-97F3-AA9B8BF09A65}"/>
              </a:ext>
            </a:extLst>
          </p:cNvPr>
          <p:cNvSpPr txBox="1"/>
          <p:nvPr/>
        </p:nvSpPr>
        <p:spPr>
          <a:xfrm>
            <a:off x="7591100" y="5081503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195D2"/>
                </a:solidFill>
              </a:rPr>
              <a:t>SVM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777C4-A547-4074-9E92-DBA6A4F2C315}"/>
              </a:ext>
            </a:extLst>
          </p:cNvPr>
          <p:cNvSpPr txBox="1"/>
          <p:nvPr/>
        </p:nvSpPr>
        <p:spPr>
          <a:xfrm rot="16200000">
            <a:off x="-239889" y="3127820"/>
            <a:ext cx="1610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(%)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5F0AA-4148-489B-AAE6-19092AE5A565}"/>
              </a:ext>
            </a:extLst>
          </p:cNvPr>
          <p:cNvSpPr txBox="1"/>
          <p:nvPr/>
        </p:nvSpPr>
        <p:spPr>
          <a:xfrm>
            <a:off x="7304129" y="5556077"/>
            <a:ext cx="97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9383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3. ML Algorithms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3.2.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Evaluation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GB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ML Methods and Algorithms</a:t>
            </a:r>
          </a:p>
        </p:txBody>
      </p:sp>
      <p:grpSp>
        <p:nvGrpSpPr>
          <p:cNvPr id="15" name="그룹 16">
            <a:extLst>
              <a:ext uri="{FF2B5EF4-FFF2-40B4-BE49-F238E27FC236}">
                <a16:creationId xmlns:a16="http://schemas.microsoft.com/office/drawing/2014/main" id="{48362BBD-9DF5-41BC-8B40-827A90DDCFC2}"/>
              </a:ext>
            </a:extLst>
          </p:cNvPr>
          <p:cNvGrpSpPr/>
          <p:nvPr/>
        </p:nvGrpSpPr>
        <p:grpSpPr>
          <a:xfrm>
            <a:off x="558799" y="2436105"/>
            <a:ext cx="3924423" cy="600923"/>
            <a:chOff x="1027113" y="2056995"/>
            <a:chExt cx="7867995" cy="233527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148FD66F-D266-457B-B43E-7AFA338A13D2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0E166034-46C2-46B6-B257-5CDE1C2D2BE4}"/>
                </a:ext>
              </a:extLst>
            </p:cNvPr>
            <p:cNvSpPr/>
            <p:nvPr/>
          </p:nvSpPr>
          <p:spPr>
            <a:xfrm>
              <a:off x="1429641" y="2099152"/>
              <a:ext cx="7465467" cy="191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defTabSz="825500">
                <a:defRPr sz="5500" b="1"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pPr>
              <a:r>
                <a:rPr lang="en-GB" sz="1600" dirty="0"/>
                <a:t>Evaluation the performance of the models: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B72BE7-1088-403A-8F80-9E73B75CFEC1}"/>
              </a:ext>
            </a:extLst>
          </p:cNvPr>
          <p:cNvSpPr txBox="1"/>
          <p:nvPr/>
        </p:nvSpPr>
        <p:spPr>
          <a:xfrm>
            <a:off x="918181" y="3121499"/>
            <a:ext cx="356504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AUC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F1-Score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A57A3-32E3-4423-BB65-4429EFE0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36" y="2119406"/>
            <a:ext cx="4220508" cy="40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4. Deployment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4.1.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Interactive Prediction</a:t>
            </a:r>
          </a:p>
        </p:txBody>
      </p:sp>
      <p:grpSp>
        <p:nvGrpSpPr>
          <p:cNvPr id="15" name="그룹 16">
            <a:extLst>
              <a:ext uri="{FF2B5EF4-FFF2-40B4-BE49-F238E27FC236}">
                <a16:creationId xmlns:a16="http://schemas.microsoft.com/office/drawing/2014/main" id="{48362BBD-9DF5-41BC-8B40-827A90DDCFC2}"/>
              </a:ext>
            </a:extLst>
          </p:cNvPr>
          <p:cNvGrpSpPr/>
          <p:nvPr/>
        </p:nvGrpSpPr>
        <p:grpSpPr>
          <a:xfrm>
            <a:off x="546895" y="2229235"/>
            <a:ext cx="3924423" cy="463185"/>
            <a:chOff x="1027113" y="2056995"/>
            <a:chExt cx="7867995" cy="180000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148FD66F-D266-457B-B43E-7AFA338A13D2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8">
              <a:hlinkClick r:id="rId3"/>
              <a:extLst>
                <a:ext uri="{FF2B5EF4-FFF2-40B4-BE49-F238E27FC236}">
                  <a16:creationId xmlns:a16="http://schemas.microsoft.com/office/drawing/2014/main" id="{0E166034-46C2-46B6-B257-5CDE1C2D2BE4}"/>
                </a:ext>
              </a:extLst>
            </p:cNvPr>
            <p:cNvSpPr/>
            <p:nvPr/>
          </p:nvSpPr>
          <p:spPr>
            <a:xfrm>
              <a:off x="1429641" y="2099152"/>
              <a:ext cx="7465467" cy="95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defTabSz="825500">
                <a:defRPr sz="5500" b="1"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pPr>
              <a:r>
                <a:rPr lang="en-GB" sz="1600" dirty="0"/>
                <a:t>Please Click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3807583" y="3440097"/>
            <a:ext cx="1716911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Demo</a:t>
            </a:r>
          </a:p>
        </p:txBody>
      </p:sp>
      <p:sp>
        <p:nvSpPr>
          <p:cNvPr id="9" name="직사각형 13">
            <a:hlinkClick r:id="rId4"/>
            <a:extLst>
              <a:ext uri="{FF2B5EF4-FFF2-40B4-BE49-F238E27FC236}">
                <a16:creationId xmlns:a16="http://schemas.microsoft.com/office/drawing/2014/main" id="{CDB916B4-0585-42A5-8781-C3740AD0DBA7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GB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Demo</a:t>
            </a: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DEB35A7D-DAB0-4AA5-898F-0C238575324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0F2F1"/>
              </a:clrFrom>
              <a:clrTo>
                <a:srgbClr val="E0F2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3804" y="2016162"/>
            <a:ext cx="7406640" cy="3970722"/>
          </a:xfrm>
          <a:prstGeom prst="rect">
            <a:avLst/>
          </a:prstGeom>
        </p:spPr>
      </p:pic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7C091F27-6002-42FB-B464-0FA2CF07DEB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35" y="236236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2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4. Deployment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4.1.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Interactive Prediction</a:t>
            </a:r>
          </a:p>
        </p:txBody>
      </p:sp>
      <p:grpSp>
        <p:nvGrpSpPr>
          <p:cNvPr id="15" name="그룹 16">
            <a:extLst>
              <a:ext uri="{FF2B5EF4-FFF2-40B4-BE49-F238E27FC236}">
                <a16:creationId xmlns:a16="http://schemas.microsoft.com/office/drawing/2014/main" id="{48362BBD-9DF5-41BC-8B40-827A90DDCFC2}"/>
              </a:ext>
            </a:extLst>
          </p:cNvPr>
          <p:cNvGrpSpPr/>
          <p:nvPr/>
        </p:nvGrpSpPr>
        <p:grpSpPr>
          <a:xfrm>
            <a:off x="546895" y="2229235"/>
            <a:ext cx="3924423" cy="463185"/>
            <a:chOff x="1027113" y="2056995"/>
            <a:chExt cx="7867995" cy="180000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148FD66F-D266-457B-B43E-7AFA338A13D2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8">
              <a:hlinkClick r:id="rId3"/>
              <a:extLst>
                <a:ext uri="{FF2B5EF4-FFF2-40B4-BE49-F238E27FC236}">
                  <a16:creationId xmlns:a16="http://schemas.microsoft.com/office/drawing/2014/main" id="{0E166034-46C2-46B6-B257-5CDE1C2D2BE4}"/>
                </a:ext>
              </a:extLst>
            </p:cNvPr>
            <p:cNvSpPr/>
            <p:nvPr/>
          </p:nvSpPr>
          <p:spPr>
            <a:xfrm>
              <a:off x="1429641" y="2099152"/>
              <a:ext cx="7465467" cy="95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defTabSz="825500">
                <a:defRPr sz="5500" b="1">
                  <a:solidFill>
                    <a:schemeClr val="accent1">
                      <a:hueOff val="114395"/>
                      <a:lumOff val="-24975"/>
                    </a:schemeClr>
                  </a:solidFill>
                </a:defRPr>
              </a:pPr>
              <a:r>
                <a:rPr lang="en-GB" sz="1600" dirty="0"/>
                <a:t>Please Click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3807583" y="3440097"/>
            <a:ext cx="1716911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Demo</a:t>
            </a:r>
          </a:p>
        </p:txBody>
      </p:sp>
      <p:sp>
        <p:nvSpPr>
          <p:cNvPr id="9" name="직사각형 13">
            <a:hlinkClick r:id="rId4"/>
            <a:extLst>
              <a:ext uri="{FF2B5EF4-FFF2-40B4-BE49-F238E27FC236}">
                <a16:creationId xmlns:a16="http://schemas.microsoft.com/office/drawing/2014/main" id="{CDB916B4-0585-42A5-8781-C3740AD0DBA7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GB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Demo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7C091F27-6002-42FB-B464-0FA2CF07DE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35" y="2362369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504FB9-ED98-4BCE-9781-A85A86267E3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0F2F1"/>
              </a:clrFrom>
              <a:clrTo>
                <a:srgbClr val="E0F2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5945" y="2135496"/>
            <a:ext cx="7498080" cy="37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9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1.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1.1.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Intro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3E587E-E307-4738-A6A8-91BD5DE50423}"/>
              </a:ext>
            </a:extLst>
          </p:cNvPr>
          <p:cNvGrpSpPr/>
          <p:nvPr/>
        </p:nvGrpSpPr>
        <p:grpSpPr>
          <a:xfrm>
            <a:off x="341014" y="1890002"/>
            <a:ext cx="152466" cy="215444"/>
            <a:chOff x="1027113" y="2045625"/>
            <a:chExt cx="152466" cy="2154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2EDB32-9457-4797-8871-C37471CCBA83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855D90-2D5E-48D6-B934-6B7086E3205B}"/>
                </a:ext>
              </a:extLst>
            </p:cNvPr>
            <p:cNvSpPr/>
            <p:nvPr/>
          </p:nvSpPr>
          <p:spPr>
            <a:xfrm>
              <a:off x="1179514" y="2045625"/>
              <a:ext cx="6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0" name="Text Box 21">
            <a:extLst>
              <a:ext uri="{FF2B5EF4-FFF2-40B4-BE49-F238E27FC236}">
                <a16:creationId xmlns:a16="http://schemas.microsoft.com/office/drawing/2014/main" id="{FA5ACFDF-2BAC-4041-B8E2-0811E4D99FA8}"/>
              </a:ext>
            </a:extLst>
          </p:cNvPr>
          <p:cNvSpPr txBox="1"/>
          <p:nvPr/>
        </p:nvSpPr>
        <p:spPr>
          <a:xfrm>
            <a:off x="740173" y="2328115"/>
            <a:ext cx="8673334" cy="219657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 defTabSz="914400" latinLnBrk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GB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Churn Customer </a:t>
            </a:r>
            <a:r>
              <a:rPr lang="en-US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means customer who leave or </a:t>
            </a:r>
            <a:r>
              <a:rPr lang="en-US" b="1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stop using the service </a:t>
            </a:r>
            <a:r>
              <a:rPr lang="en-US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or product of the company. </a:t>
            </a:r>
          </a:p>
          <a:p>
            <a:pPr marL="285750" lvl="0" indent="-285750" defTabSz="914400" latinLnBrk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US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It means </a:t>
            </a:r>
            <a:r>
              <a:rPr lang="en-US" b="1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no more revenue</a:t>
            </a:r>
            <a:r>
              <a:rPr lang="en-US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 from those customers.</a:t>
            </a:r>
          </a:p>
          <a:p>
            <a:pPr marL="285750" lvl="0" indent="-285750" defTabSz="914400" latinLnBrk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US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Do you imagine that churn customer could </a:t>
            </a:r>
            <a:r>
              <a:rPr lang="en-US" b="1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cost more than 25 times </a:t>
            </a:r>
            <a:r>
              <a:rPr lang="en-US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to gain new customers.</a:t>
            </a:r>
            <a:endParaRPr lang="ar-SA" kern="100" spc="-60" dirty="0">
              <a:solidFill>
                <a:srgbClr val="999999"/>
              </a:solidFill>
              <a:latin typeface="SamsungOne 400C"/>
              <a:ea typeface="KoPub돋움체 Bold"/>
              <a:cs typeface="Aharoni" panose="02010803020104030203" pitchFamily="2" charset="-79"/>
            </a:endParaRPr>
          </a:p>
          <a:p>
            <a:pPr lvl="0" defTabSz="914400" latinLnBrk="1">
              <a:lnSpc>
                <a:spcPct val="115000"/>
              </a:lnSpc>
              <a:defRPr/>
            </a:pPr>
            <a:endParaRPr lang="en-GB" kern="100" spc="-60" dirty="0">
              <a:solidFill>
                <a:srgbClr val="999999"/>
              </a:solidFill>
              <a:latin typeface="SamsungOne 400C"/>
              <a:ea typeface="KoPub돋움체 Bold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9C7C6-DADC-4F31-B1BF-F3374BA5FCBF}"/>
              </a:ext>
            </a:extLst>
          </p:cNvPr>
          <p:cNvSpPr/>
          <p:nvPr/>
        </p:nvSpPr>
        <p:spPr>
          <a:xfrm>
            <a:off x="417247" y="1813058"/>
            <a:ext cx="2617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D1D1D"/>
                </a:solidFill>
                <a:latin typeface="Cera Pro"/>
              </a:rPr>
              <a:t>What is Churn Customer?</a:t>
            </a:r>
            <a:endParaRPr lang="en-US" b="1" i="0" dirty="0">
              <a:solidFill>
                <a:srgbClr val="1D1D1D"/>
              </a:solidFill>
              <a:effectLst/>
              <a:latin typeface="Cera Pr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F71E8B-32E5-4A3C-8DAD-6D554277E9F9}"/>
              </a:ext>
            </a:extLst>
          </p:cNvPr>
          <p:cNvGrpSpPr/>
          <p:nvPr/>
        </p:nvGrpSpPr>
        <p:grpSpPr>
          <a:xfrm>
            <a:off x="4092787" y="3582042"/>
            <a:ext cx="5073008" cy="2502434"/>
            <a:chOff x="4596861" y="3491804"/>
            <a:chExt cx="5073008" cy="250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E133A1-84D0-4564-9B90-B26DC3C8F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6861" y="3603963"/>
              <a:ext cx="4023360" cy="23902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641724-840A-4522-A55E-AE1AC776196C}"/>
                </a:ext>
              </a:extLst>
            </p:cNvPr>
            <p:cNvSpPr/>
            <p:nvPr/>
          </p:nvSpPr>
          <p:spPr>
            <a:xfrm>
              <a:off x="8794215" y="3491804"/>
              <a:ext cx="875654" cy="4430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Churner Customer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03C972-705C-4904-A656-A2DC8BBCF01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96437" y="3603962"/>
              <a:ext cx="697778" cy="3308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7">
              <a:extLst>
                <a:ext uri="{FF2B5EF4-FFF2-40B4-BE49-F238E27FC236}">
                  <a16:creationId xmlns:a16="http://schemas.microsoft.com/office/drawing/2014/main" id="{B70BE552-2C3F-43AF-B64E-0F5759FD0A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76815" y="3934856"/>
              <a:ext cx="589633" cy="1257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68337A-9D24-449A-88CF-682FB8E24E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8805683" y="3847049"/>
              <a:ext cx="338551" cy="514169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0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1. 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1.2.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Intro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FA5ACFDF-2BAC-4041-B8E2-0811E4D99FA8}"/>
              </a:ext>
            </a:extLst>
          </p:cNvPr>
          <p:cNvSpPr txBox="1"/>
          <p:nvPr/>
        </p:nvSpPr>
        <p:spPr>
          <a:xfrm>
            <a:off x="711200" y="2382453"/>
            <a:ext cx="7884160" cy="137160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 algn="just" defTabSz="914400" latinLnBrk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GB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Develop a churn prediction model. </a:t>
            </a:r>
          </a:p>
          <a:p>
            <a:pPr marL="285750" lvl="0" indent="-285750" algn="just" defTabSz="914400" latinLnBrk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GB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Aharoni" panose="02010803020104030203" pitchFamily="2" charset="-79"/>
              </a:rPr>
              <a:t>So the companies </a:t>
            </a:r>
            <a:r>
              <a:rPr lang="en-US" kern="100" spc="-60" dirty="0">
                <a:solidFill>
                  <a:srgbClr val="999999"/>
                </a:solidFill>
                <a:latin typeface="SamsungOne 400C"/>
                <a:ea typeface="KoPub돋움체 Bold"/>
                <a:cs typeface="Times New Roman" panose="02020603050405020304" pitchFamily="18" charset="0"/>
              </a:rPr>
              <a:t>can develop proper strategy to re-engage them before they leave and cause losing customers and decrease the revenue.</a:t>
            </a:r>
            <a:endParaRPr lang="en-GB" kern="100" spc="-60" dirty="0">
              <a:solidFill>
                <a:srgbClr val="999999"/>
              </a:solidFill>
              <a:latin typeface="SamsungOne 400C"/>
              <a:ea typeface="KoPub돋움체 Bold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9C7C6-DADC-4F31-B1BF-F3374BA5FCBF}"/>
              </a:ext>
            </a:extLst>
          </p:cNvPr>
          <p:cNvSpPr/>
          <p:nvPr/>
        </p:nvSpPr>
        <p:spPr>
          <a:xfrm>
            <a:off x="417247" y="1813055"/>
            <a:ext cx="237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D1D1D"/>
                </a:solidFill>
                <a:latin typeface="Cera Pro"/>
              </a:rPr>
              <a:t>What is the objective?</a:t>
            </a:r>
            <a:endParaRPr lang="en-US" b="1" i="0" dirty="0">
              <a:solidFill>
                <a:srgbClr val="1D1D1D"/>
              </a:solidFill>
              <a:effectLst/>
              <a:latin typeface="Cera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E61B9C-A24F-4E29-906C-CF30DD71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648" y="3754053"/>
            <a:ext cx="4480560" cy="2030875"/>
          </a:xfrm>
          <a:prstGeom prst="rect">
            <a:avLst/>
          </a:prstGeom>
        </p:spPr>
      </p:pic>
      <p:grpSp>
        <p:nvGrpSpPr>
          <p:cNvPr id="6" name="그룹 16">
            <a:extLst>
              <a:ext uri="{FF2B5EF4-FFF2-40B4-BE49-F238E27FC236}">
                <a16:creationId xmlns:a16="http://schemas.microsoft.com/office/drawing/2014/main" id="{E4A84188-A372-454C-9431-58669AC54347}"/>
              </a:ext>
            </a:extLst>
          </p:cNvPr>
          <p:cNvGrpSpPr/>
          <p:nvPr/>
        </p:nvGrpSpPr>
        <p:grpSpPr>
          <a:xfrm>
            <a:off x="341014" y="1890002"/>
            <a:ext cx="152466" cy="215444"/>
            <a:chOff x="1027113" y="2045625"/>
            <a:chExt cx="152466" cy="215444"/>
          </a:xfrm>
        </p:grpSpPr>
        <p:sp>
          <p:nvSpPr>
            <p:cNvPr id="7" name="직사각형 17">
              <a:extLst>
                <a:ext uri="{FF2B5EF4-FFF2-40B4-BE49-F238E27FC236}">
                  <a16:creationId xmlns:a16="http://schemas.microsoft.com/office/drawing/2014/main" id="{4C089942-EE70-483B-9E2D-4B641C7BD185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18">
              <a:extLst>
                <a:ext uri="{FF2B5EF4-FFF2-40B4-BE49-F238E27FC236}">
                  <a16:creationId xmlns:a16="http://schemas.microsoft.com/office/drawing/2014/main" id="{DCDA6A3B-B1FF-45A9-90F9-49D05EBC2068}"/>
                </a:ext>
              </a:extLst>
            </p:cNvPr>
            <p:cNvSpPr/>
            <p:nvPr/>
          </p:nvSpPr>
          <p:spPr>
            <a:xfrm>
              <a:off x="1179514" y="2045625"/>
              <a:ext cx="6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3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2.1. </a:t>
            </a:r>
            <a:r>
              <a:rPr lang="en-US" altLang="ko-KR" sz="2000" dirty="0">
                <a:solidFill>
                  <a:schemeClr val="bg1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Abstract</a:t>
            </a:r>
            <a:endParaRPr lang="en-US" altLang="ko-KR" sz="2000" dirty="0">
              <a:solidFill>
                <a:schemeClr val="bg1"/>
              </a:solidFill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Data Description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3E587E-E307-4738-A6A8-91BD5DE50423}"/>
              </a:ext>
            </a:extLst>
          </p:cNvPr>
          <p:cNvGrpSpPr/>
          <p:nvPr/>
        </p:nvGrpSpPr>
        <p:grpSpPr>
          <a:xfrm>
            <a:off x="546894" y="2267760"/>
            <a:ext cx="7617867" cy="738665"/>
            <a:chOff x="1027113" y="2045625"/>
            <a:chExt cx="7617867" cy="28705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2EDB32-9457-4797-8871-C37471CCBA83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855D90-2D5E-48D6-B934-6B7086E3205B}"/>
                </a:ext>
              </a:extLst>
            </p:cNvPr>
            <p:cNvSpPr/>
            <p:nvPr/>
          </p:nvSpPr>
          <p:spPr>
            <a:xfrm>
              <a:off x="1179514" y="2045625"/>
              <a:ext cx="7465466" cy="287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The Telco customer churn data contains information about a Telcom company that provided home phone and Internet services customers in California in Q3. The data indicates whether the customer churned or not.</a:t>
              </a:r>
            </a:p>
          </p:txBody>
        </p:sp>
      </p:grpSp>
      <p:sp>
        <p:nvSpPr>
          <p:cNvPr id="20" name="Rectangle 12">
            <a:extLst>
              <a:ext uri="{FF2B5EF4-FFF2-40B4-BE49-F238E27FC236}">
                <a16:creationId xmlns:a16="http://schemas.microsoft.com/office/drawing/2014/main" id="{6AA00E7B-7D99-4D7B-AB03-BF6AC2482BB0}"/>
              </a:ext>
            </a:extLst>
          </p:cNvPr>
          <p:cNvSpPr/>
          <p:nvPr/>
        </p:nvSpPr>
        <p:spPr>
          <a:xfrm>
            <a:off x="855134" y="3630319"/>
            <a:ext cx="8632824" cy="39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7033 Rows, 33 columns </a:t>
            </a:r>
          </a:p>
        </p:txBody>
      </p:sp>
      <p:sp>
        <p:nvSpPr>
          <p:cNvPr id="9" name="직사각형 17">
            <a:extLst>
              <a:ext uri="{FF2B5EF4-FFF2-40B4-BE49-F238E27FC236}">
                <a16:creationId xmlns:a16="http://schemas.microsoft.com/office/drawing/2014/main" id="{2B1A608D-B79E-4473-8F24-DA7F5C27882D}"/>
              </a:ext>
            </a:extLst>
          </p:cNvPr>
          <p:cNvSpPr/>
          <p:nvPr/>
        </p:nvSpPr>
        <p:spPr>
          <a:xfrm>
            <a:off x="546894" y="3315548"/>
            <a:ext cx="45719" cy="198119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8">
            <a:extLst>
              <a:ext uri="{FF2B5EF4-FFF2-40B4-BE49-F238E27FC236}">
                <a16:creationId xmlns:a16="http://schemas.microsoft.com/office/drawing/2014/main" id="{78E84A36-C4C8-4B1B-85E5-C544D36DFA2C}"/>
              </a:ext>
            </a:extLst>
          </p:cNvPr>
          <p:cNvSpPr/>
          <p:nvPr/>
        </p:nvSpPr>
        <p:spPr>
          <a:xfrm>
            <a:off x="711201" y="3300919"/>
            <a:ext cx="746546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Data Shape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34985-05D9-4E7A-9D9D-BB95503E29AC}"/>
              </a:ext>
            </a:extLst>
          </p:cNvPr>
          <p:cNvSpPr/>
          <p:nvPr/>
        </p:nvSpPr>
        <p:spPr>
          <a:xfrm>
            <a:off x="711201" y="5155945"/>
            <a:ext cx="7465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ABC"/>
                </a:solidFill>
                <a:latin typeface="Inter"/>
                <a:hlinkClick r:id="rId3"/>
              </a:rPr>
              <a:t>https://community.ibm.com/accelerators/?context=analytics&amp;query=telco%20churn&amp;type=Data&amp;product=Cognos%20Analytics</a:t>
            </a:r>
            <a:endParaRPr lang="en-US" sz="1400" dirty="0"/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A21C5A41-8182-4A52-9F8E-DFCC51D52605}"/>
              </a:ext>
            </a:extLst>
          </p:cNvPr>
          <p:cNvSpPr/>
          <p:nvPr/>
        </p:nvSpPr>
        <p:spPr>
          <a:xfrm>
            <a:off x="576800" y="4813053"/>
            <a:ext cx="45719" cy="198119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8">
            <a:extLst>
              <a:ext uri="{FF2B5EF4-FFF2-40B4-BE49-F238E27FC236}">
                <a16:creationId xmlns:a16="http://schemas.microsoft.com/office/drawing/2014/main" id="{4F439E1B-34D7-4044-97E2-36265F6EF95B}"/>
              </a:ext>
            </a:extLst>
          </p:cNvPr>
          <p:cNvSpPr/>
          <p:nvPr/>
        </p:nvSpPr>
        <p:spPr>
          <a:xfrm>
            <a:off x="855134" y="4789001"/>
            <a:ext cx="746546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Data Source: IBM Community</a:t>
            </a:r>
          </a:p>
        </p:txBody>
      </p:sp>
    </p:spTree>
    <p:extLst>
      <p:ext uri="{BB962C8B-B14F-4D97-AF65-F5344CB8AC3E}">
        <p14:creationId xmlns:p14="http://schemas.microsoft.com/office/powerpoint/2010/main" val="14198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2.2.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Data Features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Data Features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3E587E-E307-4738-A6A8-91BD5DE50423}"/>
              </a:ext>
            </a:extLst>
          </p:cNvPr>
          <p:cNvGrpSpPr/>
          <p:nvPr/>
        </p:nvGrpSpPr>
        <p:grpSpPr>
          <a:xfrm>
            <a:off x="558800" y="2232686"/>
            <a:ext cx="1843120" cy="246221"/>
            <a:chOff x="1027113" y="2045625"/>
            <a:chExt cx="1843120" cy="2462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2EDB32-9457-4797-8871-C37471CCBA83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855D90-2D5E-48D6-B934-6B7086E3205B}"/>
                </a:ext>
              </a:extLst>
            </p:cNvPr>
            <p:cNvSpPr/>
            <p:nvPr/>
          </p:nvSpPr>
          <p:spPr>
            <a:xfrm>
              <a:off x="1179514" y="2045625"/>
              <a:ext cx="16907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Categorical Features</a:t>
              </a:r>
            </a:p>
          </p:txBody>
        </p:sp>
      </p:grpSp>
      <p:sp>
        <p:nvSpPr>
          <p:cNvPr id="20" name="Rectangle 12">
            <a:extLst>
              <a:ext uri="{FF2B5EF4-FFF2-40B4-BE49-F238E27FC236}">
                <a16:creationId xmlns:a16="http://schemas.microsoft.com/office/drawing/2014/main" id="{6AA00E7B-7D99-4D7B-AB03-BF6AC2482BB0}"/>
              </a:ext>
            </a:extLst>
          </p:cNvPr>
          <p:cNvSpPr/>
          <p:nvPr/>
        </p:nvSpPr>
        <p:spPr>
          <a:xfrm>
            <a:off x="795868" y="2491923"/>
            <a:ext cx="1142999" cy="34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72000" rIns="144000" bIns="7200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82563" indent="-182563">
              <a:spcAft>
                <a:spcPts val="800"/>
              </a:spcAft>
              <a:buClr>
                <a:srgbClr val="193EB0"/>
              </a:buClr>
              <a:buFont typeface="SamsungOne 400" panose="020B0503030303020204" pitchFamily="34" charset="0"/>
              <a:buChar char="‣"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True,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5E6D3-59F1-4424-9140-A5A91DCF1984}"/>
              </a:ext>
            </a:extLst>
          </p:cNvPr>
          <p:cNvSpPr txBox="1"/>
          <p:nvPr/>
        </p:nvSpPr>
        <p:spPr>
          <a:xfrm>
            <a:off x="1202267" y="2768599"/>
            <a:ext cx="1769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Location Features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Gender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Senior Citizen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Partner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Dependents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Phone Service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76C9E-4168-4E1C-8204-B9F3AB488CBE}"/>
              </a:ext>
            </a:extLst>
          </p:cNvPr>
          <p:cNvSpPr txBox="1"/>
          <p:nvPr/>
        </p:nvSpPr>
        <p:spPr>
          <a:xfrm>
            <a:off x="3674535" y="2768599"/>
            <a:ext cx="35544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Multiple Line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Internet Service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Online Security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Online Backup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Device Protection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Tech Support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Streaming TV</a:t>
            </a:r>
          </a:p>
        </p:txBody>
      </p:sp>
      <p:grpSp>
        <p:nvGrpSpPr>
          <p:cNvPr id="12" name="그룹 16">
            <a:extLst>
              <a:ext uri="{FF2B5EF4-FFF2-40B4-BE49-F238E27FC236}">
                <a16:creationId xmlns:a16="http://schemas.microsoft.com/office/drawing/2014/main" id="{CE64F55E-2CCC-4E71-9E91-6D79AF0E763A}"/>
              </a:ext>
            </a:extLst>
          </p:cNvPr>
          <p:cNvGrpSpPr/>
          <p:nvPr/>
        </p:nvGrpSpPr>
        <p:grpSpPr>
          <a:xfrm>
            <a:off x="559868" y="4462701"/>
            <a:ext cx="1675639" cy="246221"/>
            <a:chOff x="1027113" y="2028691"/>
            <a:chExt cx="1675639" cy="246221"/>
          </a:xfrm>
        </p:grpSpPr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87CA737F-4B90-4AC2-A67F-C4F227A456C2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8">
              <a:extLst>
                <a:ext uri="{FF2B5EF4-FFF2-40B4-BE49-F238E27FC236}">
                  <a16:creationId xmlns:a16="http://schemas.microsoft.com/office/drawing/2014/main" id="{628B79D3-3E1C-4063-B234-F246C136CC7B}"/>
                </a:ext>
              </a:extLst>
            </p:cNvPr>
            <p:cNvSpPr/>
            <p:nvPr/>
          </p:nvSpPr>
          <p:spPr>
            <a:xfrm>
              <a:off x="1179514" y="2028691"/>
              <a:ext cx="1523238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Numeric  Features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6AE502-B861-43E1-8577-092D10004500}"/>
              </a:ext>
            </a:extLst>
          </p:cNvPr>
          <p:cNvSpPr txBox="1"/>
          <p:nvPr/>
        </p:nvSpPr>
        <p:spPr>
          <a:xfrm>
            <a:off x="1202266" y="4708922"/>
            <a:ext cx="1769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Tenure Months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Monthly Charges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Total Charges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097C9-0414-4C70-B2B2-0FEEC90195FA}"/>
              </a:ext>
            </a:extLst>
          </p:cNvPr>
          <p:cNvSpPr txBox="1"/>
          <p:nvPr/>
        </p:nvSpPr>
        <p:spPr>
          <a:xfrm>
            <a:off x="6154476" y="2768599"/>
            <a:ext cx="35544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Streaming Movies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Contract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Paperless Billing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/>
              <a:t>Payment Method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193EB0"/>
                </a:solidFill>
              </a:rPr>
              <a:t>Churn Value</a:t>
            </a:r>
          </a:p>
        </p:txBody>
      </p:sp>
    </p:spTree>
    <p:extLst>
      <p:ext uri="{BB962C8B-B14F-4D97-AF65-F5344CB8AC3E}">
        <p14:creationId xmlns:p14="http://schemas.microsoft.com/office/powerpoint/2010/main" val="275676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EDA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546895" y="1523719"/>
            <a:ext cx="305928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1DCC1-D5A9-4798-A5E1-FFBCE4D2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70" y="2603975"/>
            <a:ext cx="3383280" cy="2758136"/>
          </a:xfrm>
          <a:prstGeom prst="rect">
            <a:avLst/>
          </a:prstGeom>
        </p:spPr>
      </p:pic>
      <p:sp>
        <p:nvSpPr>
          <p:cNvPr id="11" name="직사각형 17">
            <a:extLst>
              <a:ext uri="{FF2B5EF4-FFF2-40B4-BE49-F238E27FC236}">
                <a16:creationId xmlns:a16="http://schemas.microsoft.com/office/drawing/2014/main" id="{7E52F386-2D8B-4FFD-88B5-13C7836010BA}"/>
              </a:ext>
            </a:extLst>
          </p:cNvPr>
          <p:cNvSpPr/>
          <p:nvPr/>
        </p:nvSpPr>
        <p:spPr>
          <a:xfrm>
            <a:off x="324951" y="1612497"/>
            <a:ext cx="36000" cy="36576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DAE70-38CA-468A-B622-B1500DC90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393" y="2595096"/>
            <a:ext cx="3543420" cy="2838035"/>
          </a:xfrm>
          <a:prstGeom prst="rect">
            <a:avLst/>
          </a:prstGeom>
        </p:spPr>
      </p:pic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F19BEC6C-DB13-4FAD-9DBD-25539B07D0BC}"/>
              </a:ext>
            </a:extLst>
          </p:cNvPr>
          <p:cNvSpPr/>
          <p:nvPr/>
        </p:nvSpPr>
        <p:spPr>
          <a:xfrm>
            <a:off x="2290023" y="2428142"/>
            <a:ext cx="2072114" cy="4024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3F723-1310-41BD-908D-15601DCDB165}"/>
              </a:ext>
            </a:extLst>
          </p:cNvPr>
          <p:cNvSpPr txBox="1"/>
          <p:nvPr/>
        </p:nvSpPr>
        <p:spPr>
          <a:xfrm>
            <a:off x="2366234" y="2442315"/>
            <a:ext cx="188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Churn Value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F018FA6-85CF-4B7D-8C6E-65010B49DED0}"/>
              </a:ext>
            </a:extLst>
          </p:cNvPr>
          <p:cNvSpPr/>
          <p:nvPr/>
        </p:nvSpPr>
        <p:spPr>
          <a:xfrm>
            <a:off x="6289822" y="2428142"/>
            <a:ext cx="2072114" cy="4024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1AD7A-414E-4AF7-A83B-EDAB2B86DABC}"/>
              </a:ext>
            </a:extLst>
          </p:cNvPr>
          <p:cNvSpPr txBox="1"/>
          <p:nvPr/>
        </p:nvSpPr>
        <p:spPr>
          <a:xfrm>
            <a:off x="6366033" y="2442315"/>
            <a:ext cx="188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52272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2.3.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EDA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EDA</a:t>
            </a: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7E52F386-2D8B-4FFD-88B5-13C7836010BA}"/>
              </a:ext>
            </a:extLst>
          </p:cNvPr>
          <p:cNvSpPr/>
          <p:nvPr/>
        </p:nvSpPr>
        <p:spPr>
          <a:xfrm>
            <a:off x="324951" y="1612497"/>
            <a:ext cx="36000" cy="36576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7DDAA-683F-4433-A2C7-C703CC623E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0630" y="1769940"/>
            <a:ext cx="81153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8E7EC70B-499F-41E0-8A04-5148EA7386DA}"/>
              </a:ext>
            </a:extLst>
          </p:cNvPr>
          <p:cNvSpPr/>
          <p:nvPr/>
        </p:nvSpPr>
        <p:spPr>
          <a:xfrm>
            <a:off x="6576617" y="2698815"/>
            <a:ext cx="2072114" cy="40241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193EB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A5F12DC1-5318-4636-9A86-908CD043D463}"/>
              </a:ext>
            </a:extLst>
          </p:cNvPr>
          <p:cNvSpPr/>
          <p:nvPr/>
        </p:nvSpPr>
        <p:spPr>
          <a:xfrm>
            <a:off x="3854671" y="2698815"/>
            <a:ext cx="2072114" cy="40241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193EB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BC34F8B-1FE7-4C46-AD00-80E5133697FD}"/>
              </a:ext>
            </a:extLst>
          </p:cNvPr>
          <p:cNvSpPr/>
          <p:nvPr/>
        </p:nvSpPr>
        <p:spPr>
          <a:xfrm>
            <a:off x="1132725" y="2698815"/>
            <a:ext cx="2072114" cy="40241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193EB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2.4.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Data Preprocessing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3DD12-6D79-4D3A-8CDF-5B18B7D3BBF0}"/>
              </a:ext>
            </a:extLst>
          </p:cNvPr>
          <p:cNvSpPr/>
          <p:nvPr/>
        </p:nvSpPr>
        <p:spPr>
          <a:xfrm>
            <a:off x="546895" y="1523719"/>
            <a:ext cx="879713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Data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3BCA2-6932-4FCF-ABD1-D7B5C7C29504}"/>
              </a:ext>
            </a:extLst>
          </p:cNvPr>
          <p:cNvSpPr/>
          <p:nvPr/>
        </p:nvSpPr>
        <p:spPr>
          <a:xfrm>
            <a:off x="3679270" y="3249230"/>
            <a:ext cx="2459114" cy="168675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EC80-9483-4A09-BA67-0DE62E3D0C5E}"/>
              </a:ext>
            </a:extLst>
          </p:cNvPr>
          <p:cNvSpPr txBox="1"/>
          <p:nvPr/>
        </p:nvSpPr>
        <p:spPr>
          <a:xfrm>
            <a:off x="1208936" y="2712988"/>
            <a:ext cx="188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One-Hot Encoding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5B6219-827A-4281-B542-70C5069CA8E0}"/>
              </a:ext>
            </a:extLst>
          </p:cNvPr>
          <p:cNvSpPr txBox="1"/>
          <p:nvPr/>
        </p:nvSpPr>
        <p:spPr>
          <a:xfrm>
            <a:off x="3876878" y="2730743"/>
            <a:ext cx="207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Features Correlations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7B30B-1AF1-4CB6-A603-7918006AA2C7}"/>
              </a:ext>
            </a:extLst>
          </p:cNvPr>
          <p:cNvSpPr txBox="1"/>
          <p:nvPr/>
        </p:nvSpPr>
        <p:spPr>
          <a:xfrm>
            <a:off x="6704639" y="2730743"/>
            <a:ext cx="181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SMOT Adasyan</a:t>
            </a:r>
          </a:p>
        </p:txBody>
      </p:sp>
      <p:sp>
        <p:nvSpPr>
          <p:cNvPr id="23" name="직사각형 17">
            <a:extLst>
              <a:ext uri="{FF2B5EF4-FFF2-40B4-BE49-F238E27FC236}">
                <a16:creationId xmlns:a16="http://schemas.microsoft.com/office/drawing/2014/main" id="{701BD063-0E10-4EB3-B6F2-C689E9B39C65}"/>
              </a:ext>
            </a:extLst>
          </p:cNvPr>
          <p:cNvSpPr/>
          <p:nvPr/>
        </p:nvSpPr>
        <p:spPr>
          <a:xfrm>
            <a:off x="324951" y="1612497"/>
            <a:ext cx="36000" cy="36576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D8B31FE-EAFD-43F0-B504-0AF7CD13F4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81" y="4955481"/>
            <a:ext cx="365760" cy="365760"/>
          </a:xfrm>
          <a:prstGeom prst="rect">
            <a:avLst/>
          </a:prstGeom>
        </p:spPr>
      </p:pic>
      <p:pic>
        <p:nvPicPr>
          <p:cNvPr id="29" name="Picture 28">
            <a:hlinkClick r:id="rId4" action="ppaction://hlinksldjump"/>
            <a:extLst>
              <a:ext uri="{FF2B5EF4-FFF2-40B4-BE49-F238E27FC236}">
                <a16:creationId xmlns:a16="http://schemas.microsoft.com/office/drawing/2014/main" id="{231692C7-2252-49D6-8BFB-83902001E3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35" y="4937723"/>
            <a:ext cx="365760" cy="3657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27D1356F-278C-4B09-A700-AA389EC4E7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4555158"/>
                  </p:ext>
                </p:extLst>
              </p:nvPr>
            </p:nvGraphicFramePr>
            <p:xfrm>
              <a:off x="3679198" y="3249229"/>
              <a:ext cx="2459114" cy="1686757"/>
            </p:xfrm>
            <a:graphic>
              <a:graphicData uri="http://schemas.microsoft.com/office/powerpoint/2016/slidezoom">
                <pslz:sldZm>
                  <pslz:sldZmObj sldId="805" cId="2757109822">
                    <pslz:zmPr id="{A98B433C-CB32-4C66-9E22-C7AAAA68B76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59114" cy="1686757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Slide Zoom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7D1356F-278C-4B09-A700-AA389EC4E7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9198" y="3249229"/>
                <a:ext cx="2459114" cy="1686757"/>
              </a:xfrm>
              <a:prstGeom prst="rect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mc:Fallback>
      </mc:AlternateContent>
      <p:pic>
        <p:nvPicPr>
          <p:cNvPr id="28" name="Picture 27">
            <a:hlinkClick r:id="rId6" action="ppaction://hlinksldjump"/>
            <a:extLst>
              <a:ext uri="{FF2B5EF4-FFF2-40B4-BE49-F238E27FC236}">
                <a16:creationId xmlns:a16="http://schemas.microsoft.com/office/drawing/2014/main" id="{E2132EE5-8AF8-47A3-8E36-6E3676172A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26" y="4952239"/>
            <a:ext cx="365760" cy="3657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1760A03B-2B2F-4C9B-A326-3297F9F3BF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4105839"/>
                  </p:ext>
                </p:extLst>
              </p:nvPr>
            </p:nvGraphicFramePr>
            <p:xfrm>
              <a:off x="993107" y="3249229"/>
              <a:ext cx="2446794" cy="1695636"/>
            </p:xfrm>
            <a:graphic>
              <a:graphicData uri="http://schemas.microsoft.com/office/powerpoint/2016/slidezoom">
                <pslz:sldZm>
                  <pslz:sldZmObj sldId="806" cId="1789654885">
                    <pslz:zmPr id="{CDD90ABA-7867-43D7-A099-34905FD69E35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6794" cy="1695636"/>
                        </a:xfrm>
                        <a:prstGeom prst="rect">
                          <a:avLst/>
                        </a:prstGeom>
                        <a:solidFill>
                          <a:srgbClr val="0036E2"/>
                        </a:solidFill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Slide Zoom 3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760A03B-2B2F-4C9B-A326-3297F9F3BF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3107" y="3249229"/>
                <a:ext cx="2446794" cy="1695636"/>
              </a:xfrm>
              <a:prstGeom prst="rect">
                <a:avLst/>
              </a:prstGeom>
              <a:solidFill>
                <a:srgbClr val="0036E2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238A52EB-3123-4D69-BE81-6FA137932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271456"/>
                  </p:ext>
                </p:extLst>
              </p:nvPr>
            </p:nvGraphicFramePr>
            <p:xfrm>
              <a:off x="6462925" y="3249229"/>
              <a:ext cx="2445876" cy="1686757"/>
            </p:xfrm>
            <a:graphic>
              <a:graphicData uri="http://schemas.microsoft.com/office/powerpoint/2016/slidezoom">
                <pslz:sldZm>
                  <pslz:sldZmObj sldId="804" cId="224359860">
                    <pslz:zmPr id="{87E42DF7-45EF-46A1-8BB1-868EBBA494DA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5876" cy="1686757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38A52EB-3123-4D69-BE81-6FA137932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62925" y="3249229"/>
                <a:ext cx="2445876" cy="1686757"/>
              </a:xfrm>
              <a:prstGeom prst="rect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mc:Fallback>
      </mc:AlternateContent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A303A53-073B-4897-83C2-E62ECA03696D}"/>
              </a:ext>
            </a:extLst>
          </p:cNvPr>
          <p:cNvSpPr/>
          <p:nvPr/>
        </p:nvSpPr>
        <p:spPr>
          <a:xfrm>
            <a:off x="665174" y="2723656"/>
            <a:ext cx="355106" cy="35272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EE02DD2-C4FC-4456-A8B1-E393256308A3}"/>
              </a:ext>
            </a:extLst>
          </p:cNvPr>
          <p:cNvSpPr/>
          <p:nvPr/>
        </p:nvSpPr>
        <p:spPr>
          <a:xfrm>
            <a:off x="3392124" y="2725177"/>
            <a:ext cx="355106" cy="35272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E97704FF-5EE2-4164-A4CA-0951B96E2225}"/>
              </a:ext>
            </a:extLst>
          </p:cNvPr>
          <p:cNvSpPr/>
          <p:nvPr/>
        </p:nvSpPr>
        <p:spPr>
          <a:xfrm>
            <a:off x="6138312" y="2748499"/>
            <a:ext cx="355106" cy="35272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90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A5C9F0-ED70-4102-8100-2F196910E787}"/>
              </a:ext>
            </a:extLst>
          </p:cNvPr>
          <p:cNvSpPr/>
          <p:nvPr/>
        </p:nvSpPr>
        <p:spPr>
          <a:xfrm>
            <a:off x="558800" y="525055"/>
            <a:ext cx="5824317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UNIT 2. Data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2.4.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t>Data Preprocessing</a:t>
            </a:r>
          </a:p>
        </p:txBody>
      </p:sp>
      <p:grpSp>
        <p:nvGrpSpPr>
          <p:cNvPr id="18" name="그룹 16">
            <a:extLst>
              <a:ext uri="{FF2B5EF4-FFF2-40B4-BE49-F238E27FC236}">
                <a16:creationId xmlns:a16="http://schemas.microsoft.com/office/drawing/2014/main" id="{641926CA-BA82-416B-B991-D799699B0FB4}"/>
              </a:ext>
            </a:extLst>
          </p:cNvPr>
          <p:cNvGrpSpPr/>
          <p:nvPr/>
        </p:nvGrpSpPr>
        <p:grpSpPr>
          <a:xfrm>
            <a:off x="341014" y="1614793"/>
            <a:ext cx="152466" cy="215444"/>
            <a:chOff x="1027113" y="2045625"/>
            <a:chExt cx="152466" cy="215444"/>
          </a:xfrm>
        </p:grpSpPr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A313176C-A71D-45ED-A7D3-08FB0FC95CAF}"/>
                </a:ext>
              </a:extLst>
            </p:cNvPr>
            <p:cNvSpPr/>
            <p:nvPr/>
          </p:nvSpPr>
          <p:spPr>
            <a:xfrm>
              <a:off x="1027113" y="2056995"/>
              <a:ext cx="36000" cy="180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8">
              <a:extLst>
                <a:ext uri="{FF2B5EF4-FFF2-40B4-BE49-F238E27FC236}">
                  <a16:creationId xmlns:a16="http://schemas.microsoft.com/office/drawing/2014/main" id="{F13E72E7-5C2A-411C-B604-9AA1C3B520DA}"/>
                </a:ext>
              </a:extLst>
            </p:cNvPr>
            <p:cNvSpPr/>
            <p:nvPr/>
          </p:nvSpPr>
          <p:spPr>
            <a:xfrm>
              <a:off x="1179514" y="2045625"/>
              <a:ext cx="6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F9A6B-259A-4693-AF98-67641A334AAF}"/>
              </a:ext>
            </a:extLst>
          </p:cNvPr>
          <p:cNvSpPr/>
          <p:nvPr/>
        </p:nvSpPr>
        <p:spPr>
          <a:xfrm>
            <a:off x="417247" y="1537849"/>
            <a:ext cx="191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D1D1D"/>
                </a:solidFill>
                <a:latin typeface="Cera Pro"/>
              </a:rPr>
              <a:t>One-Hot Encoding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57F40-045E-4934-99FE-E93F23C4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2213124"/>
            <a:ext cx="8686800" cy="3425871"/>
          </a:xfrm>
          <a:prstGeom prst="rect">
            <a:avLst/>
          </a:prstGeom>
        </p:spPr>
      </p:pic>
      <p:pic>
        <p:nvPicPr>
          <p:cNvPr id="14" name="Picture 13">
            <a:hlinkClick r:id="rId4" action="ppaction://hlinksldjump"/>
            <a:extLst>
              <a:ext uri="{FF2B5EF4-FFF2-40B4-BE49-F238E27FC236}">
                <a16:creationId xmlns:a16="http://schemas.microsoft.com/office/drawing/2014/main" id="{6655CA0E-D82A-4E2E-847D-4CF549CCA55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757" y="5762126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54885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8298</TotalTime>
  <Words>843</Words>
  <Application>Microsoft Office PowerPoint</Application>
  <PresentationFormat>Custom</PresentationFormat>
  <Paragraphs>173</Paragraphs>
  <Slides>16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맑은 고딕</vt:lpstr>
      <vt:lpstr>Aharoni</vt:lpstr>
      <vt:lpstr>Arial</vt:lpstr>
      <vt:lpstr>Calibri</vt:lpstr>
      <vt:lpstr>Century Gothic</vt:lpstr>
      <vt:lpstr>Cera Pro</vt:lpstr>
      <vt:lpstr>Inter</vt:lpstr>
      <vt:lpstr>Samsung Sharp Sans</vt:lpstr>
      <vt:lpstr>Samsung Sharp Sans Bold</vt:lpstr>
      <vt:lpstr>SamsungOne 300</vt:lpstr>
      <vt:lpstr>SamsungOne 400</vt:lpstr>
      <vt:lpstr>SamsungOne 400C</vt:lpstr>
      <vt:lpstr>SamsungOne 700</vt:lpstr>
      <vt:lpstr>Wingdings</vt:lpstr>
      <vt:lpstr>SIC_Template_AI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Khalid M. Babtain</cp:lastModifiedBy>
  <cp:revision>2238</cp:revision>
  <dcterms:created xsi:type="dcterms:W3CDTF">2019-07-06T14:12:49Z</dcterms:created>
  <dcterms:modified xsi:type="dcterms:W3CDTF">2021-05-09T00:09:32Z</dcterms:modified>
</cp:coreProperties>
</file>