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8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ckwell Extra Bold" panose="02060603020205020403" pitchFamily="18" charset="77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1"/>
  </p:normalViewPr>
  <p:slideViewPr>
    <p:cSldViewPr snapToGrid="0" snapToObjects="1">
      <p:cViewPr varScale="1">
        <p:scale>
          <a:sx n="124" d="100"/>
          <a:sy n="124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900" dirty="0"/>
              <a:t>The</a:t>
            </a:r>
            <a:r>
              <a:rPr lang="en-GB" sz="900" baseline="0" dirty="0"/>
              <a:t> average of total revenue Accessories &amp; Luxury Goods VS. Broadcasting &amp; Cable TV  </a:t>
            </a:r>
            <a:endParaRPr lang="en-GB" sz="900" dirty="0"/>
          </a:p>
        </c:rich>
      </c:tx>
      <c:layout>
        <c:manualLayout>
          <c:xMode val="edge"/>
          <c:yMode val="edge"/>
          <c:x val="0.11684027748424651"/>
          <c:y val="3.58209292005445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Apparel, Accessories &amp; Luxury Goods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4849899000</c:v>
                </c:pt>
                <c:pt idx="1">
                  <c:v>7220948111</c:v>
                </c:pt>
                <c:pt idx="2">
                  <c:v>8135146571</c:v>
                </c:pt>
                <c:pt idx="3">
                  <c:v>8957459222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2-A34A-9628-86D6F1C2B4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Broadcasting &amp; Cable 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#,##0</c:formatCode>
                <c:ptCount val="4"/>
                <c:pt idx="0">
                  <c:v>2307182000</c:v>
                </c:pt>
                <c:pt idx="1">
                  <c:v>20455269667</c:v>
                </c:pt>
                <c:pt idx="2">
                  <c:v>21753818667</c:v>
                </c:pt>
                <c:pt idx="3">
                  <c:v>22917075667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72-A34A-9628-86D6F1C2B4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72-A34A-9628-86D6F1C2B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4973871"/>
        <c:axId val="1635675855"/>
      </c:barChart>
      <c:catAx>
        <c:axId val="1634973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dirty="0"/>
                  <a:t>Years</a:t>
                </a:r>
                <a:r>
                  <a:rPr lang="en-GB" sz="1000" baseline="0" dirty="0"/>
                  <a:t> </a:t>
                </a:r>
              </a:p>
            </c:rich>
          </c:tx>
          <c:layout>
            <c:manualLayout>
              <c:xMode val="edge"/>
              <c:yMode val="edge"/>
              <c:x val="0.50207296799018597"/>
              <c:y val="0.8590742593247238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635675855"/>
        <c:crosses val="autoZero"/>
        <c:auto val="1"/>
        <c:lblAlgn val="ctr"/>
        <c:lblOffset val="100"/>
        <c:noMultiLvlLbl val="0"/>
      </c:catAx>
      <c:valAx>
        <c:axId val="1635675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000" dirty="0"/>
                  <a:t>Total Revenue</a:t>
                </a:r>
              </a:p>
            </c:rich>
          </c:tx>
          <c:layout>
            <c:manualLayout>
              <c:xMode val="edge"/>
              <c:yMode val="edge"/>
              <c:x val="2.1472397824355786E-2"/>
              <c:y val="0.196448180936120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634973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900" dirty="0"/>
              <a:t>The median of </a:t>
            </a:r>
            <a:r>
              <a:rPr lang="en-GB" sz="900" b="0" i="0" u="none" strike="noStrike" baseline="0" dirty="0">
                <a:effectLst/>
              </a:rPr>
              <a:t>revenue Accessories &amp; Luxury Goods VS. </a:t>
            </a:r>
          </a:p>
          <a:p>
            <a:pPr>
              <a:defRPr sz="900"/>
            </a:pPr>
            <a:r>
              <a:rPr lang="en-GB" sz="900" b="0" i="0" u="none" strike="noStrike" baseline="0" dirty="0">
                <a:effectLst/>
              </a:rPr>
              <a:t>Broadcasting &amp; Cable TV </a:t>
            </a:r>
            <a:endParaRPr lang="en-US" sz="900" dirty="0"/>
          </a:p>
        </c:rich>
      </c:tx>
      <c:layout>
        <c:manualLayout>
          <c:xMode val="edge"/>
          <c:yMode val="edge"/>
          <c:x val="0.15258379256404556"/>
          <c:y val="1.35473471898840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plotArea>
      <c:layout>
        <c:manualLayout>
          <c:layoutTarget val="inner"/>
          <c:xMode val="edge"/>
          <c:yMode val="edge"/>
          <c:x val="0.27752944305515331"/>
          <c:y val="0.16955124190305534"/>
          <c:w val="0.66571605540999579"/>
          <c:h val="0.52176488447191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Broadcasting &amp; Cable TV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Apparel, Accessories &amp; Luxury Goods </c:v>
                </c:pt>
                <c:pt idx="1">
                  <c:v>Broadcasting &amp; Cable TV 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7966674000</c:v>
                </c:pt>
                <c:pt idx="1">
                  <c:v>7752728000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B-5444-92EB-7CF790AFE1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740175"/>
        <c:axId val="1580486991"/>
      </c:barChart>
      <c:catAx>
        <c:axId val="1635740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900" dirty="0"/>
                  <a:t>Sub industry</a:t>
                </a:r>
                <a:r>
                  <a:rPr lang="en-GB" sz="900" baseline="0" dirty="0"/>
                  <a:t> </a:t>
                </a:r>
                <a:endParaRPr lang="en-GB" sz="900" dirty="0"/>
              </a:p>
            </c:rich>
          </c:tx>
          <c:layout>
            <c:manualLayout>
              <c:xMode val="edge"/>
              <c:yMode val="edge"/>
              <c:x val="0.45490514861991904"/>
              <c:y val="0.88334729871832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580486991"/>
        <c:crosses val="autoZero"/>
        <c:auto val="1"/>
        <c:lblAlgn val="ctr"/>
        <c:lblOffset val="100"/>
        <c:noMultiLvlLbl val="0"/>
      </c:catAx>
      <c:valAx>
        <c:axId val="158048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900" dirty="0"/>
                  <a:t>Total</a:t>
                </a:r>
                <a:r>
                  <a:rPr lang="en-GB" sz="900" baseline="0" dirty="0"/>
                  <a:t> revenue</a:t>
                </a:r>
                <a:endParaRPr lang="en-GB" sz="900" dirty="0"/>
              </a:p>
            </c:rich>
          </c:tx>
          <c:layout>
            <c:manualLayout>
              <c:xMode val="edge"/>
              <c:yMode val="edge"/>
              <c:x val="2.4514824833614071E-2"/>
              <c:y val="0.22641306938335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SA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635740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77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12072"/>
            <a:ext cx="7667244" cy="60512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54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5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 b="1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45158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35802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47097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18306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54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 b="1">
                <a:solidFill>
                  <a:schemeClr val="accent2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03318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04092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0901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10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27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2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137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2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6/5/22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18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889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2"/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2"/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2"/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2"/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2"/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2"/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2"/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2"/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2"/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B114A-71F7-A04A-8822-2C99ACCEF5C0}"/>
              </a:ext>
            </a:extLst>
          </p:cNvPr>
          <p:cNvSpPr txBox="1"/>
          <p:nvPr/>
        </p:nvSpPr>
        <p:spPr>
          <a:xfrm>
            <a:off x="2196189" y="2340917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2400" b="1" dirty="0">
                <a:solidFill>
                  <a:schemeClr val="accent1">
                    <a:lumMod val="75000"/>
                  </a:schemeClr>
                </a:solidFill>
              </a:rPr>
              <a:t>Analyze NYSE Data – Project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C97DA-57BB-C549-8D03-1B25CE88F3BD}"/>
              </a:ext>
            </a:extLst>
          </p:cNvPr>
          <p:cNvSpPr txBox="1"/>
          <p:nvPr/>
        </p:nvSpPr>
        <p:spPr>
          <a:xfrm>
            <a:off x="2099207" y="1578056"/>
            <a:ext cx="494558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sz="4050" b="1" dirty="0">
                <a:solidFill>
                  <a:schemeClr val="accent1">
                    <a:lumMod val="75000"/>
                  </a:schemeClr>
                </a:solidFill>
              </a:rPr>
              <a:t>Business Analytics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24C9E-4A74-1B46-9EE7-D2F35C53C4D3}"/>
              </a:ext>
            </a:extLst>
          </p:cNvPr>
          <p:cNvSpPr txBox="1"/>
          <p:nvPr/>
        </p:nvSpPr>
        <p:spPr>
          <a:xfrm>
            <a:off x="2286742" y="2435477"/>
            <a:ext cx="45734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sz="1050" dirty="0"/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04753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Q\ What are the three sectors that have highest revenue </a:t>
            </a:r>
            <a:endParaRPr sz="2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414674" y="4061184"/>
            <a:ext cx="6314651" cy="76571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This chart represents the top three sectors that have the highest revenue which are Consumer discretionary , industrials and information technology sector.  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839BBE7-3B76-0143-AB16-0860B032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767" y="1035449"/>
            <a:ext cx="7036904" cy="28368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Q\ What are the three sectors that have highest revenue </a:t>
            </a:r>
            <a:endParaRPr sz="2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3E8758-CAC4-2F4C-8BCF-04AE31367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8184635"/>
              </p:ext>
            </p:extLst>
          </p:nvPr>
        </p:nvGraphicFramePr>
        <p:xfrm>
          <a:off x="431801" y="823225"/>
          <a:ext cx="4140199" cy="212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9F34A-D392-944F-8CD9-35F1FB8390F9}"/>
              </a:ext>
            </a:extLst>
          </p:cNvPr>
          <p:cNvSpPr txBox="1"/>
          <p:nvPr/>
        </p:nvSpPr>
        <p:spPr>
          <a:xfrm>
            <a:off x="4567768" y="923850"/>
            <a:ext cx="364913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A" sz="1050" dirty="0"/>
              <a:t>After </a:t>
            </a:r>
            <a:r>
              <a:rPr lang="en-GB" sz="1050" dirty="0"/>
              <a:t>I</a:t>
            </a:r>
            <a:r>
              <a:rPr lang="en-SA" sz="1050" dirty="0"/>
              <a:t> calculate the total revenue </a:t>
            </a:r>
            <a:r>
              <a:rPr lang="en-GB" sz="1050" dirty="0"/>
              <a:t>a</a:t>
            </a:r>
            <a:r>
              <a:rPr lang="en-SA" sz="1050" dirty="0"/>
              <a:t>verage for </a:t>
            </a:r>
            <a:r>
              <a:rPr lang="en-GB" sz="1050" dirty="0"/>
              <a:t>Apparel, Accessories &amp; Luxury Goods for and Broadcasting &amp; Cable TV which are companies categorized under Consumer Discretionary in 2012,2013,2014 and 2015. I found out that Broadcasting &amp; Cable TV has the heights mean with $22,917,075,667.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C897923-B2C7-6444-A9F8-1C2F2F7E1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054248"/>
              </p:ext>
            </p:extLst>
          </p:nvPr>
        </p:nvGraphicFramePr>
        <p:xfrm>
          <a:off x="4720167" y="2210985"/>
          <a:ext cx="4144431" cy="198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C74ECB-C97A-8245-AA77-736DFD5B9FC4}"/>
              </a:ext>
            </a:extLst>
          </p:cNvPr>
          <p:cNvSpPr txBox="1"/>
          <p:nvPr/>
        </p:nvSpPr>
        <p:spPr>
          <a:xfrm>
            <a:off x="283634" y="2948303"/>
            <a:ext cx="428413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O</a:t>
            </a:r>
            <a:r>
              <a:rPr lang="en-SA" sz="1050" dirty="0"/>
              <a:t>n the other hand,</a:t>
            </a:r>
            <a:r>
              <a:rPr lang="en-GB" sz="1050" dirty="0"/>
              <a:t> The Median total revenue for companies categorized under Consumer Discretionary which are Apparel, Accessories &amp; Luxury Goods $7,966,674,000 that has higher median total revenue compared to the median for Broadcasting &amp; Cable TV $7,752,728,000.</a:t>
            </a:r>
            <a:endParaRPr lang="en-SA" sz="105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4F5F4B1-A684-8347-980E-A4CA30FFB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255479"/>
              </p:ext>
            </p:extLst>
          </p:nvPr>
        </p:nvGraphicFramePr>
        <p:xfrm>
          <a:off x="626534" y="3905967"/>
          <a:ext cx="3750732" cy="108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244">
                  <a:extLst>
                    <a:ext uri="{9D8B030D-6E8A-4147-A177-3AD203B41FA5}">
                      <a16:colId xmlns:a16="http://schemas.microsoft.com/office/drawing/2014/main" val="3947053691"/>
                    </a:ext>
                  </a:extLst>
                </a:gridCol>
                <a:gridCol w="1250244">
                  <a:extLst>
                    <a:ext uri="{9D8B030D-6E8A-4147-A177-3AD203B41FA5}">
                      <a16:colId xmlns:a16="http://schemas.microsoft.com/office/drawing/2014/main" val="186923287"/>
                    </a:ext>
                  </a:extLst>
                </a:gridCol>
                <a:gridCol w="1250244">
                  <a:extLst>
                    <a:ext uri="{9D8B030D-6E8A-4147-A177-3AD203B41FA5}">
                      <a16:colId xmlns:a16="http://schemas.microsoft.com/office/drawing/2014/main" val="86121121"/>
                    </a:ext>
                  </a:extLst>
                </a:gridCol>
              </a:tblGrid>
              <a:tr h="439166">
                <a:tc>
                  <a:txBody>
                    <a:bodyPr/>
                    <a:lstStyle/>
                    <a:p>
                      <a:pPr algn="ctr"/>
                      <a:endParaRPr lang="en-S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0" dirty="0"/>
                        <a:t>Apparel, Accessories &amp; Luxury Goods</a:t>
                      </a:r>
                      <a:endParaRPr lang="en-SA" sz="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0" dirty="0"/>
                        <a:t>Broadcasting &amp; Cable TV </a:t>
                      </a:r>
                      <a:endParaRPr lang="en-SA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5609"/>
                  </a:ext>
                </a:extLst>
              </a:tr>
              <a:tr h="2438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A" sz="900" dirty="0"/>
                        <a:t>Standard deviation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A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900" dirty="0"/>
                        <a:t>89256.2266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900" dirty="0"/>
                        <a:t>88049.57694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369604"/>
                  </a:ext>
                </a:extLst>
              </a:tr>
              <a:tr h="278690">
                <a:tc>
                  <a:txBody>
                    <a:bodyPr/>
                    <a:lstStyle/>
                    <a:p>
                      <a:pPr algn="ctr"/>
                      <a:r>
                        <a:rPr lang="en-SA" sz="9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900" dirty="0"/>
                        <a:t>190,408,112,000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A" sz="900" dirty="0"/>
                        <a:t>190,474,604,000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91750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2F7CDC4-DECD-8441-BED0-6EB56584BE59}"/>
              </a:ext>
            </a:extLst>
          </p:cNvPr>
          <p:cNvSpPr txBox="1"/>
          <p:nvPr/>
        </p:nvSpPr>
        <p:spPr>
          <a:xfrm>
            <a:off x="4521201" y="4133680"/>
            <a:ext cx="4339165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A</a:t>
            </a:r>
            <a:r>
              <a:rPr lang="en-SA" sz="900" dirty="0"/>
              <a:t>s you see in the table that shows the standard deviation and the range for both categoriztions we can that the numbers are </a:t>
            </a:r>
            <a:r>
              <a:rPr lang="en-US" sz="900" dirty="0"/>
              <a:t>pretty similar for their range. For the standard deviation the </a:t>
            </a:r>
            <a:r>
              <a:rPr lang="en-GB" sz="900" dirty="0"/>
              <a:t>Apparel, Accessories &amp; Luxury Goods is higher compared to Broadcasting &amp; Cable TV </a:t>
            </a:r>
            <a:endParaRPr lang="en-SA" sz="900" dirty="0"/>
          </a:p>
          <a:p>
            <a:endParaRPr lang="en-SA" sz="1050" dirty="0"/>
          </a:p>
          <a:p>
            <a:endParaRPr lang="en-SA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83A8C-B8A2-8847-9545-039106673AC1}"/>
              </a:ext>
            </a:extLst>
          </p:cNvPr>
          <p:cNvSpPr txBox="1"/>
          <p:nvPr/>
        </p:nvSpPr>
        <p:spPr>
          <a:xfrm>
            <a:off x="4567768" y="795600"/>
            <a:ext cx="3793068" cy="1287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453823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{690E8B15-F1EF-F049-A91F-7AC3F3570E77}tf10001070_mac</Template>
  <TotalTime>760</TotalTime>
  <Words>249</Words>
  <Application>Microsoft Macintosh PowerPoint</Application>
  <PresentationFormat>On-screen Show (16:9)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Open Sans</vt:lpstr>
      <vt:lpstr>Calibri</vt:lpstr>
      <vt:lpstr>Rockwell Extra Bold</vt:lpstr>
      <vt:lpstr>Wingdings</vt:lpstr>
      <vt:lpstr>Arial</vt:lpstr>
      <vt:lpstr>Bookman Old Style</vt:lpstr>
      <vt:lpstr>Century Gothic</vt:lpstr>
      <vt:lpstr>Wood Type</vt:lpstr>
      <vt:lpstr>PowerPoint Presentation</vt:lpstr>
      <vt:lpstr>Q\ What are the three sectors that have highest revenue </vt:lpstr>
      <vt:lpstr>Q\ What are the three sectors that have highest revenue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ساره بنت علي بن عبدالله ال بوسبعه القحطاني</cp:lastModifiedBy>
  <cp:revision>4</cp:revision>
  <dcterms:modified xsi:type="dcterms:W3CDTF">2022-06-05T16:38:36Z</dcterms:modified>
</cp:coreProperties>
</file>