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76" r:id="rId4"/>
    <p:sldId id="278" r:id="rId5"/>
    <p:sldId id="277"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27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162" y="8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24EB8C-C21D-414F-A89C-1073EC422AF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F375591-BB30-432F-B04F-94BEA422AE98}">
      <dgm:prSet phldrT="[Text]"/>
      <dgm:spPr/>
      <dgm:t>
        <a:bodyPr/>
        <a:lstStyle/>
        <a:p>
          <a:r>
            <a:rPr lang="en-US" dirty="0"/>
            <a:t>1. High Dimensionality </a:t>
          </a:r>
        </a:p>
      </dgm:t>
    </dgm:pt>
    <dgm:pt modelId="{CE9E11A0-659F-4F66-84AF-69E4EDE29695}" type="parTrans" cxnId="{89DDBBE1-A67F-4F31-BF6A-D574A3CCF138}">
      <dgm:prSet/>
      <dgm:spPr/>
      <dgm:t>
        <a:bodyPr/>
        <a:lstStyle/>
        <a:p>
          <a:endParaRPr lang="en-US"/>
        </a:p>
      </dgm:t>
    </dgm:pt>
    <dgm:pt modelId="{92FE867C-FF57-421A-9D76-01A0B5CB895F}" type="sibTrans" cxnId="{89DDBBE1-A67F-4F31-BF6A-D574A3CCF138}">
      <dgm:prSet/>
      <dgm:spPr/>
      <dgm:t>
        <a:bodyPr/>
        <a:lstStyle/>
        <a:p>
          <a:endParaRPr lang="en-US"/>
        </a:p>
      </dgm:t>
    </dgm:pt>
    <dgm:pt modelId="{7CF8B213-3504-4D5F-A08E-08B4E9E95CA6}">
      <dgm:prSet phldrT="[Text]"/>
      <dgm:spPr>
        <a:solidFill>
          <a:schemeClr val="accent2">
            <a:lumMod val="60000"/>
            <a:lumOff val="40000"/>
          </a:schemeClr>
        </a:solidFill>
      </dgm:spPr>
      <dgm:t>
        <a:bodyPr/>
        <a:lstStyle/>
        <a:p>
          <a:r>
            <a:rPr lang="en-US" dirty="0"/>
            <a:t>2. Unstructured Text </a:t>
          </a:r>
        </a:p>
      </dgm:t>
    </dgm:pt>
    <dgm:pt modelId="{E4EE2451-1663-453B-B537-8F98CAFBE426}" type="parTrans" cxnId="{8A957E82-8934-47E1-8E67-E261ABC140BA}">
      <dgm:prSet/>
      <dgm:spPr/>
      <dgm:t>
        <a:bodyPr/>
        <a:lstStyle/>
        <a:p>
          <a:endParaRPr lang="en-US"/>
        </a:p>
      </dgm:t>
    </dgm:pt>
    <dgm:pt modelId="{3595874B-AE38-4308-89CF-05FAFD3D9DFF}" type="sibTrans" cxnId="{8A957E82-8934-47E1-8E67-E261ABC140BA}">
      <dgm:prSet/>
      <dgm:spPr/>
      <dgm:t>
        <a:bodyPr/>
        <a:lstStyle/>
        <a:p>
          <a:endParaRPr lang="en-US"/>
        </a:p>
      </dgm:t>
    </dgm:pt>
    <dgm:pt modelId="{9DE2E307-1F61-4C2B-82B6-478E26C73B15}" type="pres">
      <dgm:prSet presAssocID="{5324EB8C-C21D-414F-A89C-1073EC422AF7}" presName="diagram" presStyleCnt="0">
        <dgm:presLayoutVars>
          <dgm:dir/>
          <dgm:resizeHandles val="exact"/>
        </dgm:presLayoutVars>
      </dgm:prSet>
      <dgm:spPr/>
    </dgm:pt>
    <dgm:pt modelId="{376AE9EC-3FAF-4D03-B66B-0C61512A7D60}" type="pres">
      <dgm:prSet presAssocID="{7F375591-BB30-432F-B04F-94BEA422AE98}" presName="node" presStyleLbl="node1" presStyleIdx="0" presStyleCnt="2">
        <dgm:presLayoutVars>
          <dgm:bulletEnabled val="1"/>
        </dgm:presLayoutVars>
      </dgm:prSet>
      <dgm:spPr/>
    </dgm:pt>
    <dgm:pt modelId="{607874D9-A1F2-4197-8904-5422A2730EE0}" type="pres">
      <dgm:prSet presAssocID="{92FE867C-FF57-421A-9D76-01A0B5CB895F}" presName="sibTrans" presStyleCnt="0"/>
      <dgm:spPr/>
    </dgm:pt>
    <dgm:pt modelId="{5560537A-8523-4968-BD48-1FDAD4197CE5}" type="pres">
      <dgm:prSet presAssocID="{7CF8B213-3504-4D5F-A08E-08B4E9E95CA6}" presName="node" presStyleLbl="node1" presStyleIdx="1" presStyleCnt="2">
        <dgm:presLayoutVars>
          <dgm:bulletEnabled val="1"/>
        </dgm:presLayoutVars>
      </dgm:prSet>
      <dgm:spPr/>
    </dgm:pt>
  </dgm:ptLst>
  <dgm:cxnLst>
    <dgm:cxn modelId="{6BAF4320-D395-4F10-85CA-6C42D6CF1519}" type="presOf" srcId="{7CF8B213-3504-4D5F-A08E-08B4E9E95CA6}" destId="{5560537A-8523-4968-BD48-1FDAD4197CE5}" srcOrd="0" destOrd="0" presId="urn:microsoft.com/office/officeart/2005/8/layout/default"/>
    <dgm:cxn modelId="{8A957E82-8934-47E1-8E67-E261ABC140BA}" srcId="{5324EB8C-C21D-414F-A89C-1073EC422AF7}" destId="{7CF8B213-3504-4D5F-A08E-08B4E9E95CA6}" srcOrd="1" destOrd="0" parTransId="{E4EE2451-1663-453B-B537-8F98CAFBE426}" sibTransId="{3595874B-AE38-4308-89CF-05FAFD3D9DFF}"/>
    <dgm:cxn modelId="{B24718DF-1737-48BB-9459-4E7CACD5B1DB}" type="presOf" srcId="{7F375591-BB30-432F-B04F-94BEA422AE98}" destId="{376AE9EC-3FAF-4D03-B66B-0C61512A7D60}" srcOrd="0" destOrd="0" presId="urn:microsoft.com/office/officeart/2005/8/layout/default"/>
    <dgm:cxn modelId="{89DDBBE1-A67F-4F31-BF6A-D574A3CCF138}" srcId="{5324EB8C-C21D-414F-A89C-1073EC422AF7}" destId="{7F375591-BB30-432F-B04F-94BEA422AE98}" srcOrd="0" destOrd="0" parTransId="{CE9E11A0-659F-4F66-84AF-69E4EDE29695}" sibTransId="{92FE867C-FF57-421A-9D76-01A0B5CB895F}"/>
    <dgm:cxn modelId="{B3FAE4F8-8ACB-4687-A1BD-69A579F3826E}" type="presOf" srcId="{5324EB8C-C21D-414F-A89C-1073EC422AF7}" destId="{9DE2E307-1F61-4C2B-82B6-478E26C73B15}" srcOrd="0" destOrd="0" presId="urn:microsoft.com/office/officeart/2005/8/layout/default"/>
    <dgm:cxn modelId="{541A8B86-5A70-40F8-94BF-7B94DAEC0BBD}" type="presParOf" srcId="{9DE2E307-1F61-4C2B-82B6-478E26C73B15}" destId="{376AE9EC-3FAF-4D03-B66B-0C61512A7D60}" srcOrd="0" destOrd="0" presId="urn:microsoft.com/office/officeart/2005/8/layout/default"/>
    <dgm:cxn modelId="{8EF7DA96-5667-4083-85B3-EE60B48956D5}" type="presParOf" srcId="{9DE2E307-1F61-4C2B-82B6-478E26C73B15}" destId="{607874D9-A1F2-4197-8904-5422A2730EE0}" srcOrd="1" destOrd="0" presId="urn:microsoft.com/office/officeart/2005/8/layout/default"/>
    <dgm:cxn modelId="{3A2AD8D7-6FA2-4390-A835-4BB53EBB7BD8}" type="presParOf" srcId="{9DE2E307-1F61-4C2B-82B6-478E26C73B15}" destId="{5560537A-8523-4968-BD48-1FDAD4197CE5}"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F80512-DBDC-4C04-ACFD-BB1A49F02AC5}" type="doc">
      <dgm:prSet loTypeId="urn:microsoft.com/office/officeart/2005/8/layout/hProcess9" loCatId="process" qsTypeId="urn:microsoft.com/office/officeart/2005/8/quickstyle/simple1" qsCatId="simple" csTypeId="urn:microsoft.com/office/officeart/2005/8/colors/accent1_2" csCatId="accent1" phldr="1"/>
      <dgm:spPr/>
    </dgm:pt>
    <dgm:pt modelId="{2E3C9C18-FEF1-4100-9D01-D425AF7FDF39}">
      <dgm:prSet phldrT="[Text]"/>
      <dgm:spPr/>
      <dgm:t>
        <a:bodyPr/>
        <a:lstStyle/>
        <a:p>
          <a:r>
            <a:rPr lang="en-US" dirty="0"/>
            <a:t>Parsing</a:t>
          </a:r>
        </a:p>
      </dgm:t>
    </dgm:pt>
    <dgm:pt modelId="{3D244BBC-A31E-4368-BEAD-5D947DDFC44F}" type="parTrans" cxnId="{85A28612-0D63-4D68-9E79-CEFDDA7DC87C}">
      <dgm:prSet/>
      <dgm:spPr/>
      <dgm:t>
        <a:bodyPr/>
        <a:lstStyle/>
        <a:p>
          <a:endParaRPr lang="en-US"/>
        </a:p>
      </dgm:t>
    </dgm:pt>
    <dgm:pt modelId="{2F489CA0-DD6A-429C-8678-076044E8920F}" type="sibTrans" cxnId="{85A28612-0D63-4D68-9E79-CEFDDA7DC87C}">
      <dgm:prSet/>
      <dgm:spPr/>
      <dgm:t>
        <a:bodyPr/>
        <a:lstStyle/>
        <a:p>
          <a:endParaRPr lang="en-US"/>
        </a:p>
      </dgm:t>
    </dgm:pt>
    <dgm:pt modelId="{3D89DB0D-ECBE-4CD2-9E8E-1806CAA747A9}">
      <dgm:prSet phldrT="[Text]"/>
      <dgm:spPr/>
      <dgm:t>
        <a:bodyPr/>
        <a:lstStyle/>
        <a:p>
          <a:r>
            <a:rPr lang="en-US" dirty="0"/>
            <a:t>Search &amp; Retrieval</a:t>
          </a:r>
        </a:p>
      </dgm:t>
    </dgm:pt>
    <dgm:pt modelId="{F2D36A15-FA78-4B0C-9D61-CA5A04DAD8DA}" type="parTrans" cxnId="{CEE0DCD8-FC5D-4995-A695-05A001EB920C}">
      <dgm:prSet/>
      <dgm:spPr/>
      <dgm:t>
        <a:bodyPr/>
        <a:lstStyle/>
        <a:p>
          <a:endParaRPr lang="en-US"/>
        </a:p>
      </dgm:t>
    </dgm:pt>
    <dgm:pt modelId="{7E49E34A-EC4E-434A-BCF2-02910F51ECB2}" type="sibTrans" cxnId="{CEE0DCD8-FC5D-4995-A695-05A001EB920C}">
      <dgm:prSet/>
      <dgm:spPr/>
      <dgm:t>
        <a:bodyPr/>
        <a:lstStyle/>
        <a:p>
          <a:endParaRPr lang="en-US"/>
        </a:p>
      </dgm:t>
    </dgm:pt>
    <dgm:pt modelId="{F3ADB308-FC4F-4F50-99BD-40309CC33C06}">
      <dgm:prSet phldrT="[Text]"/>
      <dgm:spPr/>
      <dgm:t>
        <a:bodyPr/>
        <a:lstStyle/>
        <a:p>
          <a:r>
            <a:rPr lang="en-US" dirty="0"/>
            <a:t>Text Mining</a:t>
          </a:r>
        </a:p>
      </dgm:t>
    </dgm:pt>
    <dgm:pt modelId="{A45CCC3F-7244-4A02-ABF1-B62E92637B31}" type="parTrans" cxnId="{BE49344C-2D6D-4CDF-82B8-38E0F11F75AE}">
      <dgm:prSet/>
      <dgm:spPr/>
      <dgm:t>
        <a:bodyPr/>
        <a:lstStyle/>
        <a:p>
          <a:endParaRPr lang="en-US"/>
        </a:p>
      </dgm:t>
    </dgm:pt>
    <dgm:pt modelId="{23138F9A-4509-498F-91E4-E7EA66878E9C}" type="sibTrans" cxnId="{BE49344C-2D6D-4CDF-82B8-38E0F11F75AE}">
      <dgm:prSet/>
      <dgm:spPr/>
      <dgm:t>
        <a:bodyPr/>
        <a:lstStyle/>
        <a:p>
          <a:endParaRPr lang="en-US"/>
        </a:p>
      </dgm:t>
    </dgm:pt>
    <dgm:pt modelId="{C23E3D55-9A7C-4B1C-B524-D1051BD741C4}" type="pres">
      <dgm:prSet presAssocID="{3DF80512-DBDC-4C04-ACFD-BB1A49F02AC5}" presName="CompostProcess" presStyleCnt="0">
        <dgm:presLayoutVars>
          <dgm:dir/>
          <dgm:resizeHandles val="exact"/>
        </dgm:presLayoutVars>
      </dgm:prSet>
      <dgm:spPr/>
    </dgm:pt>
    <dgm:pt modelId="{F3663A16-E13E-4DF4-BCF1-1D88E90153EB}" type="pres">
      <dgm:prSet presAssocID="{3DF80512-DBDC-4C04-ACFD-BB1A49F02AC5}" presName="arrow" presStyleLbl="bgShp" presStyleIdx="0" presStyleCnt="1"/>
      <dgm:spPr/>
    </dgm:pt>
    <dgm:pt modelId="{1B2CA278-4F86-4F7E-9DA0-0F292EF87623}" type="pres">
      <dgm:prSet presAssocID="{3DF80512-DBDC-4C04-ACFD-BB1A49F02AC5}" presName="linearProcess" presStyleCnt="0"/>
      <dgm:spPr/>
    </dgm:pt>
    <dgm:pt modelId="{56D56872-C727-49F7-A1EE-6DF965FE25BD}" type="pres">
      <dgm:prSet presAssocID="{2E3C9C18-FEF1-4100-9D01-D425AF7FDF39}" presName="textNode" presStyleLbl="node1" presStyleIdx="0" presStyleCnt="3">
        <dgm:presLayoutVars>
          <dgm:bulletEnabled val="1"/>
        </dgm:presLayoutVars>
      </dgm:prSet>
      <dgm:spPr/>
    </dgm:pt>
    <dgm:pt modelId="{9BCC44B5-C309-4E62-B368-CFF297BA32B5}" type="pres">
      <dgm:prSet presAssocID="{2F489CA0-DD6A-429C-8678-076044E8920F}" presName="sibTrans" presStyleCnt="0"/>
      <dgm:spPr/>
    </dgm:pt>
    <dgm:pt modelId="{9BB91C01-0AF4-4517-88CB-819BAC71F229}" type="pres">
      <dgm:prSet presAssocID="{3D89DB0D-ECBE-4CD2-9E8E-1806CAA747A9}" presName="textNode" presStyleLbl="node1" presStyleIdx="1" presStyleCnt="3">
        <dgm:presLayoutVars>
          <dgm:bulletEnabled val="1"/>
        </dgm:presLayoutVars>
      </dgm:prSet>
      <dgm:spPr/>
    </dgm:pt>
    <dgm:pt modelId="{F53E3C3A-4FDD-43D6-B1EB-91CB4ECC8797}" type="pres">
      <dgm:prSet presAssocID="{7E49E34A-EC4E-434A-BCF2-02910F51ECB2}" presName="sibTrans" presStyleCnt="0"/>
      <dgm:spPr/>
    </dgm:pt>
    <dgm:pt modelId="{BC421E04-17C9-4F9B-A59F-8FA77959E71A}" type="pres">
      <dgm:prSet presAssocID="{F3ADB308-FC4F-4F50-99BD-40309CC33C06}" presName="textNode" presStyleLbl="node1" presStyleIdx="2" presStyleCnt="3">
        <dgm:presLayoutVars>
          <dgm:bulletEnabled val="1"/>
        </dgm:presLayoutVars>
      </dgm:prSet>
      <dgm:spPr/>
    </dgm:pt>
  </dgm:ptLst>
  <dgm:cxnLst>
    <dgm:cxn modelId="{346D6705-2AEA-41B1-9314-8ED0586DD026}" type="presOf" srcId="{F3ADB308-FC4F-4F50-99BD-40309CC33C06}" destId="{BC421E04-17C9-4F9B-A59F-8FA77959E71A}" srcOrd="0" destOrd="0" presId="urn:microsoft.com/office/officeart/2005/8/layout/hProcess9"/>
    <dgm:cxn modelId="{85A28612-0D63-4D68-9E79-CEFDDA7DC87C}" srcId="{3DF80512-DBDC-4C04-ACFD-BB1A49F02AC5}" destId="{2E3C9C18-FEF1-4100-9D01-D425AF7FDF39}" srcOrd="0" destOrd="0" parTransId="{3D244BBC-A31E-4368-BEAD-5D947DDFC44F}" sibTransId="{2F489CA0-DD6A-429C-8678-076044E8920F}"/>
    <dgm:cxn modelId="{B1B33017-E940-4794-BCE4-6CB5C74D128C}" type="presOf" srcId="{3D89DB0D-ECBE-4CD2-9E8E-1806CAA747A9}" destId="{9BB91C01-0AF4-4517-88CB-819BAC71F229}" srcOrd="0" destOrd="0" presId="urn:microsoft.com/office/officeart/2005/8/layout/hProcess9"/>
    <dgm:cxn modelId="{CA9A3441-F78D-44E5-B5AC-DBD147C9718F}" type="presOf" srcId="{3DF80512-DBDC-4C04-ACFD-BB1A49F02AC5}" destId="{C23E3D55-9A7C-4B1C-B524-D1051BD741C4}" srcOrd="0" destOrd="0" presId="urn:microsoft.com/office/officeart/2005/8/layout/hProcess9"/>
    <dgm:cxn modelId="{BE49344C-2D6D-4CDF-82B8-38E0F11F75AE}" srcId="{3DF80512-DBDC-4C04-ACFD-BB1A49F02AC5}" destId="{F3ADB308-FC4F-4F50-99BD-40309CC33C06}" srcOrd="2" destOrd="0" parTransId="{A45CCC3F-7244-4A02-ABF1-B62E92637B31}" sibTransId="{23138F9A-4509-498F-91E4-E7EA66878E9C}"/>
    <dgm:cxn modelId="{C83E007A-30AB-4699-8B62-EE2BD7462BC0}" type="presOf" srcId="{2E3C9C18-FEF1-4100-9D01-D425AF7FDF39}" destId="{56D56872-C727-49F7-A1EE-6DF965FE25BD}" srcOrd="0" destOrd="0" presId="urn:microsoft.com/office/officeart/2005/8/layout/hProcess9"/>
    <dgm:cxn modelId="{CEE0DCD8-FC5D-4995-A695-05A001EB920C}" srcId="{3DF80512-DBDC-4C04-ACFD-BB1A49F02AC5}" destId="{3D89DB0D-ECBE-4CD2-9E8E-1806CAA747A9}" srcOrd="1" destOrd="0" parTransId="{F2D36A15-FA78-4B0C-9D61-CA5A04DAD8DA}" sibTransId="{7E49E34A-EC4E-434A-BCF2-02910F51ECB2}"/>
    <dgm:cxn modelId="{6FFE9065-184B-49D8-8579-99CF76B19869}" type="presParOf" srcId="{C23E3D55-9A7C-4B1C-B524-D1051BD741C4}" destId="{F3663A16-E13E-4DF4-BCF1-1D88E90153EB}" srcOrd="0" destOrd="0" presId="urn:microsoft.com/office/officeart/2005/8/layout/hProcess9"/>
    <dgm:cxn modelId="{EBB0BFFD-4B25-4A9B-98DD-10260296100C}" type="presParOf" srcId="{C23E3D55-9A7C-4B1C-B524-D1051BD741C4}" destId="{1B2CA278-4F86-4F7E-9DA0-0F292EF87623}" srcOrd="1" destOrd="0" presId="urn:microsoft.com/office/officeart/2005/8/layout/hProcess9"/>
    <dgm:cxn modelId="{9E176053-D3DD-467A-AE4D-585FE45C1804}" type="presParOf" srcId="{1B2CA278-4F86-4F7E-9DA0-0F292EF87623}" destId="{56D56872-C727-49F7-A1EE-6DF965FE25BD}" srcOrd="0" destOrd="0" presId="urn:microsoft.com/office/officeart/2005/8/layout/hProcess9"/>
    <dgm:cxn modelId="{608933FE-3836-4570-B417-88C5BA324289}" type="presParOf" srcId="{1B2CA278-4F86-4F7E-9DA0-0F292EF87623}" destId="{9BCC44B5-C309-4E62-B368-CFF297BA32B5}" srcOrd="1" destOrd="0" presId="urn:microsoft.com/office/officeart/2005/8/layout/hProcess9"/>
    <dgm:cxn modelId="{536BA8A8-7A08-4950-A32C-D976951C0751}" type="presParOf" srcId="{1B2CA278-4F86-4F7E-9DA0-0F292EF87623}" destId="{9BB91C01-0AF4-4517-88CB-819BAC71F229}" srcOrd="2" destOrd="0" presId="urn:microsoft.com/office/officeart/2005/8/layout/hProcess9"/>
    <dgm:cxn modelId="{CE33B51D-68E6-4353-8AB2-B35D04DE07EC}" type="presParOf" srcId="{1B2CA278-4F86-4F7E-9DA0-0F292EF87623}" destId="{F53E3C3A-4FDD-43D6-B1EB-91CB4ECC8797}" srcOrd="3" destOrd="0" presId="urn:microsoft.com/office/officeart/2005/8/layout/hProcess9"/>
    <dgm:cxn modelId="{D93EA2B3-635C-4107-A19B-840C93A52615}" type="presParOf" srcId="{1B2CA278-4F86-4F7E-9DA0-0F292EF87623}" destId="{BC421E04-17C9-4F9B-A59F-8FA77959E71A}"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AE9EC-3FAF-4D03-B66B-0C61512A7D60}">
      <dsp:nvSpPr>
        <dsp:cNvPr id="0" name=""/>
        <dsp:cNvSpPr/>
      </dsp:nvSpPr>
      <dsp:spPr>
        <a:xfrm>
          <a:off x="1041" y="813097"/>
          <a:ext cx="4063007" cy="243780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1. High Dimensionality </a:t>
          </a:r>
        </a:p>
      </dsp:txBody>
      <dsp:txXfrm>
        <a:off x="1041" y="813097"/>
        <a:ext cx="4063007" cy="2437804"/>
      </dsp:txXfrm>
    </dsp:sp>
    <dsp:sp modelId="{5560537A-8523-4968-BD48-1FDAD4197CE5}">
      <dsp:nvSpPr>
        <dsp:cNvPr id="0" name=""/>
        <dsp:cNvSpPr/>
      </dsp:nvSpPr>
      <dsp:spPr>
        <a:xfrm>
          <a:off x="4470350" y="813097"/>
          <a:ext cx="4063007" cy="2437804"/>
        </a:xfrm>
        <a:prstGeom prst="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2. Unstructured Text </a:t>
          </a:r>
        </a:p>
      </dsp:txBody>
      <dsp:txXfrm>
        <a:off x="4470350" y="813097"/>
        <a:ext cx="4063007" cy="2437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63A16-E13E-4DF4-BCF1-1D88E90153EB}">
      <dsp:nvSpPr>
        <dsp:cNvPr id="0" name=""/>
        <dsp:cNvSpPr/>
      </dsp:nvSpPr>
      <dsp:spPr>
        <a:xfrm>
          <a:off x="617219" y="0"/>
          <a:ext cx="6995160" cy="45259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D56872-C727-49F7-A1EE-6DF965FE25BD}">
      <dsp:nvSpPr>
        <dsp:cNvPr id="0" name=""/>
        <dsp:cNvSpPr/>
      </dsp:nvSpPr>
      <dsp:spPr>
        <a:xfrm>
          <a:off x="4225" y="1357788"/>
          <a:ext cx="2634298"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dirty="0"/>
            <a:t>Parsing</a:t>
          </a:r>
        </a:p>
      </dsp:txBody>
      <dsp:txXfrm>
        <a:off x="92601" y="1446164"/>
        <a:ext cx="2457546" cy="1633633"/>
      </dsp:txXfrm>
    </dsp:sp>
    <dsp:sp modelId="{9BB91C01-0AF4-4517-88CB-819BAC71F229}">
      <dsp:nvSpPr>
        <dsp:cNvPr id="0" name=""/>
        <dsp:cNvSpPr/>
      </dsp:nvSpPr>
      <dsp:spPr>
        <a:xfrm>
          <a:off x="2797650" y="1357788"/>
          <a:ext cx="2634298"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dirty="0"/>
            <a:t>Search &amp; Retrieval</a:t>
          </a:r>
        </a:p>
      </dsp:txBody>
      <dsp:txXfrm>
        <a:off x="2886026" y="1446164"/>
        <a:ext cx="2457546" cy="1633633"/>
      </dsp:txXfrm>
    </dsp:sp>
    <dsp:sp modelId="{BC421E04-17C9-4F9B-A59F-8FA77959E71A}">
      <dsp:nvSpPr>
        <dsp:cNvPr id="0" name=""/>
        <dsp:cNvSpPr/>
      </dsp:nvSpPr>
      <dsp:spPr>
        <a:xfrm>
          <a:off x="5591076" y="1357788"/>
          <a:ext cx="2634298"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dirty="0"/>
            <a:t>Text Mining</a:t>
          </a:r>
        </a:p>
      </dsp:txBody>
      <dsp:txXfrm>
        <a:off x="5679452" y="1446164"/>
        <a:ext cx="2457546" cy="16336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CA47B0-953C-4DD2-BB06-476096EB1E31}" type="datetimeFigureOut">
              <a:rPr lang="en-US" smtClean="0"/>
              <a:t>5/12/2024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E6888-22FE-4AA9-8E6F-04CB6F3D873B}" type="slidenum">
              <a:rPr lang="en-US" smtClean="0"/>
              <a:t>‹#›</a:t>
            </a:fld>
            <a:endParaRPr lang="en-US"/>
          </a:p>
        </p:txBody>
      </p:sp>
    </p:spTree>
    <p:extLst>
      <p:ext uri="{BB962C8B-B14F-4D97-AF65-F5344CB8AC3E}">
        <p14:creationId xmlns:p14="http://schemas.microsoft.com/office/powerpoint/2010/main" val="2147078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algn="l" rtl="0" eaLnBrk="0" fontAlgn="base" hangingPunct="0">
              <a:spcBef>
                <a:spcPct val="0"/>
              </a:spcBef>
              <a:spcAft>
                <a:spcPct val="0"/>
              </a:spcAft>
              <a:defRPr>
                <a:solidFill>
                  <a:schemeClr val="tx1"/>
                </a:solidFill>
                <a:latin typeface="Tahoma" pitchFamily="34" charset="0"/>
              </a:defRPr>
            </a:lvl6pPr>
            <a:lvl7pPr marL="2971800" indent="-228600" algn="l" rtl="0" eaLnBrk="0" fontAlgn="base" hangingPunct="0">
              <a:spcBef>
                <a:spcPct val="0"/>
              </a:spcBef>
              <a:spcAft>
                <a:spcPct val="0"/>
              </a:spcAft>
              <a:defRPr>
                <a:solidFill>
                  <a:schemeClr val="tx1"/>
                </a:solidFill>
                <a:latin typeface="Tahoma" pitchFamily="34" charset="0"/>
              </a:defRPr>
            </a:lvl7pPr>
            <a:lvl8pPr marL="3429000" indent="-228600" algn="l" rtl="0" eaLnBrk="0" fontAlgn="base" hangingPunct="0">
              <a:spcBef>
                <a:spcPct val="0"/>
              </a:spcBef>
              <a:spcAft>
                <a:spcPct val="0"/>
              </a:spcAft>
              <a:defRPr>
                <a:solidFill>
                  <a:schemeClr val="tx1"/>
                </a:solidFill>
                <a:latin typeface="Tahoma" pitchFamily="34" charset="0"/>
              </a:defRPr>
            </a:lvl8pPr>
            <a:lvl9pPr marL="3886200" indent="-228600" algn="l" rtl="0" eaLnBrk="0" fontAlgn="base" hangingPunct="0">
              <a:spcBef>
                <a:spcPct val="0"/>
              </a:spcBef>
              <a:spcAft>
                <a:spcPct val="0"/>
              </a:spcAft>
              <a:defRPr>
                <a:solidFill>
                  <a:schemeClr val="tx1"/>
                </a:solidFill>
                <a:latin typeface="Tahoma" pitchFamily="34" charset="0"/>
              </a:defRPr>
            </a:lvl9pPr>
          </a:lstStyle>
          <a:p>
            <a:pPr>
              <a:defRPr/>
            </a:pPr>
            <a:fld id="{B1C1010F-93F0-4A1B-BB2E-ECCD9585AB33}" type="slidenum">
              <a:rPr lang="en-US" altLang="ar-EG">
                <a:latin typeface="Arial" pitchFamily="34" charset="0"/>
              </a:rPr>
              <a:pPr>
                <a:defRPr/>
              </a:pPr>
              <a:t>1</a:t>
            </a:fld>
            <a:endParaRPr lang="en-US" altLang="ar-EG">
              <a:latin typeface="Arial" pitchFamily="34" charset="0"/>
            </a:endParaRPr>
          </a:p>
        </p:txBody>
      </p:sp>
      <p:sp>
        <p:nvSpPr>
          <p:cNvPr id="174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ar-EG" altLang="ar-E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E6888-22FE-4AA9-8E6F-04CB6F3D873B}" type="slidenum">
              <a:rPr lang="en-US" smtClean="0"/>
              <a:t>13</a:t>
            </a:fld>
            <a:endParaRPr lang="en-US"/>
          </a:p>
        </p:txBody>
      </p:sp>
    </p:spTree>
    <p:extLst>
      <p:ext uri="{BB962C8B-B14F-4D97-AF65-F5344CB8AC3E}">
        <p14:creationId xmlns:p14="http://schemas.microsoft.com/office/powerpoint/2010/main" val="3305051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0513" y="1981200"/>
            <a:ext cx="8472487" cy="1462088"/>
          </a:xfrm>
        </p:spPr>
        <p:txBody>
          <a:bodyPr>
            <a:normAutofit fontScale="90000"/>
          </a:bodyPr>
          <a:lstStyle/>
          <a:p>
            <a:pPr eaLnBrk="1" hangingPunct="1"/>
            <a:r>
              <a:rPr lang="en-US" altLang="ar-EG" sz="5400" dirty="0"/>
              <a:t>Lecture 9: Data Science and Big Data Analytics</a:t>
            </a:r>
          </a:p>
        </p:txBody>
      </p:sp>
      <p:pic>
        <p:nvPicPr>
          <p:cNvPr id="2051" name="Picture 1"/>
          <p:cNvPicPr>
            <a:picLocks noChangeAspect="1" noChangeArrowheads="1"/>
          </p:cNvPicPr>
          <p:nvPr/>
        </p:nvPicPr>
        <p:blipFill>
          <a:blip r:embed="rId3">
            <a:extLst>
              <a:ext uri="{28A0092B-C50C-407E-A947-70E740481C1C}">
                <a14:useLocalDpi xmlns:a14="http://schemas.microsoft.com/office/drawing/2010/main" val="0"/>
              </a:ext>
            </a:extLst>
          </a:blip>
          <a:srcRect l="17393" t="28094" r="77046" b="61667"/>
          <a:stretch>
            <a:fillRect/>
          </a:stretch>
        </p:blipFill>
        <p:spPr bwMode="auto">
          <a:xfrm>
            <a:off x="533400" y="774700"/>
            <a:ext cx="9144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1"/>
          <p:cNvPicPr>
            <a:picLocks noChangeAspect="1" noChangeArrowheads="1"/>
          </p:cNvPicPr>
          <p:nvPr/>
        </p:nvPicPr>
        <p:blipFill>
          <a:blip r:embed="rId3">
            <a:extLst>
              <a:ext uri="{28A0092B-C50C-407E-A947-70E740481C1C}">
                <a14:useLocalDpi xmlns:a14="http://schemas.microsoft.com/office/drawing/2010/main" val="0"/>
              </a:ext>
            </a:extLst>
          </a:blip>
          <a:srcRect l="16254" t="17381" r="77046" b="71906"/>
          <a:stretch>
            <a:fillRect/>
          </a:stretch>
        </p:blipFill>
        <p:spPr bwMode="auto">
          <a:xfrm>
            <a:off x="8001000" y="774700"/>
            <a:ext cx="762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dirty="0"/>
              <a:t>Big Data- Prof. Dr. </a:t>
            </a:r>
            <a:r>
              <a:rPr lang="en-US" dirty="0" err="1"/>
              <a:t>Taysir</a:t>
            </a:r>
            <a:r>
              <a:rPr lang="en-US" dirty="0"/>
              <a:t> Hassan A. Soliman</a:t>
            </a:r>
          </a:p>
        </p:txBody>
      </p:sp>
      <p:sp>
        <p:nvSpPr>
          <p:cNvPr id="2054" name="Rectangle 4"/>
          <p:cNvSpPr>
            <a:spLocks noChangeArrowheads="1"/>
          </p:cNvSpPr>
          <p:nvPr/>
        </p:nvSpPr>
        <p:spPr bwMode="auto">
          <a:xfrm>
            <a:off x="1447800" y="4246563"/>
            <a:ext cx="612298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b="1" dirty="0"/>
              <a:t>Prof. Dr. </a:t>
            </a:r>
            <a:r>
              <a:rPr lang="en-US" b="1" dirty="0" err="1"/>
              <a:t>Taysir</a:t>
            </a:r>
            <a:r>
              <a:rPr lang="en-US" b="1" dirty="0"/>
              <a:t> Hassan Abdel Hamid</a:t>
            </a:r>
            <a:endParaRPr lang="en-US" altLang="en-US" b="1" dirty="0"/>
          </a:p>
          <a:p>
            <a:pPr algn="ctr"/>
            <a:r>
              <a:rPr lang="en-US" altLang="en-US" b="1" dirty="0"/>
              <a:t>Professor, </a:t>
            </a:r>
          </a:p>
          <a:p>
            <a:pPr algn="ctr"/>
            <a:r>
              <a:rPr lang="en-US" altLang="en-US" b="1" dirty="0"/>
              <a:t>Information Systems Department,</a:t>
            </a:r>
          </a:p>
          <a:p>
            <a:pPr algn="ctr"/>
            <a:r>
              <a:rPr lang="en-US" altLang="en-US" b="1" dirty="0"/>
              <a:t>Faculty of Computers and Information</a:t>
            </a:r>
          </a:p>
          <a:p>
            <a:pPr algn="ctr"/>
            <a:r>
              <a:rPr lang="en-US" altLang="en-US" b="1" dirty="0"/>
              <a:t>Assiut University </a:t>
            </a:r>
          </a:p>
          <a:p>
            <a:pPr algn="ctr"/>
            <a:r>
              <a:rPr lang="en-US" altLang="en-US" b="1" dirty="0"/>
              <a:t> May 12, 2024</a:t>
            </a:r>
          </a:p>
        </p:txBody>
      </p:sp>
      <p:sp>
        <p:nvSpPr>
          <p:cNvPr id="3" name="TextBox 2"/>
          <p:cNvSpPr txBox="1"/>
          <p:nvPr/>
        </p:nvSpPr>
        <p:spPr>
          <a:xfrm>
            <a:off x="2590800" y="3505200"/>
            <a:ext cx="3733800" cy="369332"/>
          </a:xfrm>
          <a:prstGeom prst="rect">
            <a:avLst/>
          </a:prstGeom>
          <a:noFill/>
        </p:spPr>
        <p:txBody>
          <a:bodyPr wrap="square" rtlCol="0">
            <a:spAutoFit/>
          </a:bodyPr>
          <a:lstStyle/>
          <a:p>
            <a:r>
              <a:rPr lang="en-US" dirty="0"/>
              <a:t>Text Analysis : Theory and Modeling</a:t>
            </a:r>
          </a:p>
        </p:txBody>
      </p:sp>
    </p:spTree>
    <p:extLst>
      <p:ext uri="{BB962C8B-B14F-4D97-AF65-F5344CB8AC3E}">
        <p14:creationId xmlns:p14="http://schemas.microsoft.com/office/powerpoint/2010/main" val="1574020578"/>
      </p:ext>
    </p:extLst>
  </p:cSld>
  <p:clrMapOvr>
    <a:masterClrMapping/>
  </p:clrMapOvr>
  <mc:AlternateContent xmlns:mc="http://schemas.openxmlformats.org/markup-compatibility/2006" xmlns:p14="http://schemas.microsoft.com/office/powerpoint/2010/main">
    <mc:Choice Requires="p14">
      <p:transition spd="slow" p14:dur="2000" advTm="12778"/>
    </mc:Choice>
    <mc:Fallback xmlns="">
      <p:transition spd="slow" advTm="1277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With the use of a given dictionary, </a:t>
            </a:r>
            <a:r>
              <a:rPr lang="en-US" b="1" i="1" dirty="0"/>
              <a:t>lemmatization </a:t>
            </a:r>
            <a:r>
              <a:rPr lang="en-US" dirty="0"/>
              <a:t>finds the correct dictionary base form of a word.</a:t>
            </a:r>
          </a:p>
          <a:p>
            <a:r>
              <a:rPr lang="en-US" dirty="0"/>
              <a:t>For example, given the sentence:</a:t>
            </a:r>
          </a:p>
          <a:p>
            <a:pPr marL="0" indent="0">
              <a:buNone/>
            </a:pPr>
            <a:r>
              <a:rPr lang="en-US" dirty="0"/>
              <a:t>            obesity causes many problems</a:t>
            </a:r>
          </a:p>
          <a:p>
            <a:r>
              <a:rPr lang="en-US" dirty="0"/>
              <a:t>the output of lemmatization would be:</a:t>
            </a:r>
          </a:p>
          <a:p>
            <a:pPr marL="0" indent="0">
              <a:buNone/>
            </a:pPr>
            <a:r>
              <a:rPr lang="en-US" dirty="0"/>
              <a:t>            obesity cause many problem</a:t>
            </a:r>
          </a:p>
        </p:txBody>
      </p:sp>
    </p:spTree>
    <p:extLst>
      <p:ext uri="{BB962C8B-B14F-4D97-AF65-F5344CB8AC3E}">
        <p14:creationId xmlns:p14="http://schemas.microsoft.com/office/powerpoint/2010/main" val="4193701997"/>
      </p:ext>
    </p:extLst>
  </p:cSld>
  <p:clrMapOvr>
    <a:masterClrMapping/>
  </p:clrMapOvr>
  <mc:AlternateContent xmlns:mc="http://schemas.openxmlformats.org/markup-compatibility/2006" xmlns:p14="http://schemas.microsoft.com/office/powerpoint/2010/main">
    <mc:Choice Requires="p14">
      <p:transition spd="slow" p14:dur="2000" advTm="32514"/>
    </mc:Choice>
    <mc:Fallback xmlns="">
      <p:transition spd="slow" advTm="3251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Analysis Example </a:t>
            </a:r>
          </a:p>
        </p:txBody>
      </p:sp>
      <p:sp>
        <p:nvSpPr>
          <p:cNvPr id="3" name="Content Placeholder 2"/>
          <p:cNvSpPr>
            <a:spLocks noGrp="1"/>
          </p:cNvSpPr>
          <p:nvPr>
            <p:ph idx="1"/>
          </p:nvPr>
        </p:nvSpPr>
        <p:spPr>
          <a:xfrm>
            <a:off x="457200" y="1600200"/>
            <a:ext cx="8229600" cy="5105400"/>
          </a:xfrm>
        </p:spPr>
        <p:txBody>
          <a:bodyPr>
            <a:normAutofit fontScale="85000" lnSpcReduction="10000"/>
          </a:bodyPr>
          <a:lstStyle/>
          <a:p>
            <a:r>
              <a:rPr lang="en-US" dirty="0"/>
              <a:t>consider the fictitious company ACME, maker of two products: </a:t>
            </a:r>
            <a:r>
              <a:rPr lang="en-US" i="1" dirty="0" err="1"/>
              <a:t>bPhone</a:t>
            </a:r>
            <a:r>
              <a:rPr lang="en-US" i="1" dirty="0"/>
              <a:t> </a:t>
            </a:r>
            <a:r>
              <a:rPr lang="en-US" dirty="0"/>
              <a:t>and </a:t>
            </a:r>
            <a:r>
              <a:rPr lang="en-US" i="1" dirty="0" err="1"/>
              <a:t>bEbook</a:t>
            </a:r>
            <a:r>
              <a:rPr lang="en-US" dirty="0"/>
              <a:t>. </a:t>
            </a:r>
          </a:p>
          <a:p>
            <a:r>
              <a:rPr lang="en-US" dirty="0"/>
              <a:t>ACME is in strong competition with other companies that manufacture and sell similar products. To succeed, ACME needs to produce excellent phones and eBook readers and increase sales.</a:t>
            </a:r>
          </a:p>
          <a:p>
            <a:r>
              <a:rPr lang="en-US" dirty="0"/>
              <a:t>One of the ways the company does this is to monitor what is being said about ACME products in social media. In other words, what is the buzz on its products? ACME wants to search all that is said about ACME products in social media sites, such as Twitter and Facebook, and popular review sites, such as Amazon and Consumer Reports. </a:t>
            </a:r>
          </a:p>
        </p:txBody>
      </p:sp>
    </p:spTree>
    <p:extLst>
      <p:ext uri="{BB962C8B-B14F-4D97-AF65-F5344CB8AC3E}">
        <p14:creationId xmlns:p14="http://schemas.microsoft.com/office/powerpoint/2010/main" val="1485579036"/>
      </p:ext>
    </p:extLst>
  </p:cSld>
  <p:clrMapOvr>
    <a:masterClrMapping/>
  </p:clrMapOvr>
  <mc:AlternateContent xmlns:mc="http://schemas.openxmlformats.org/markup-compatibility/2006" xmlns:p14="http://schemas.microsoft.com/office/powerpoint/2010/main">
    <mc:Choice Requires="p14">
      <p:transition spd="slow" p14:dur="2000" advTm="65383"/>
    </mc:Choice>
    <mc:Fallback xmlns="">
      <p:transition spd="slow" advTm="6538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Analysis Example (</a:t>
            </a:r>
            <a:r>
              <a:rPr lang="en-US" dirty="0" err="1"/>
              <a:t>Cont</a:t>
            </a:r>
            <a:r>
              <a:rPr lang="en-US" dirty="0"/>
              <a:t>…)</a:t>
            </a:r>
          </a:p>
        </p:txBody>
      </p:sp>
      <p:sp>
        <p:nvSpPr>
          <p:cNvPr id="3" name="Content Placeholder 2"/>
          <p:cNvSpPr>
            <a:spLocks noGrp="1"/>
          </p:cNvSpPr>
          <p:nvPr>
            <p:ph idx="1"/>
          </p:nvPr>
        </p:nvSpPr>
        <p:spPr/>
        <p:txBody>
          <a:bodyPr>
            <a:normAutofit/>
          </a:bodyPr>
          <a:lstStyle/>
          <a:p>
            <a:r>
              <a:rPr lang="en-US" dirty="0"/>
              <a:t>It wants to answer questions such as these: </a:t>
            </a:r>
          </a:p>
          <a:p>
            <a:r>
              <a:rPr lang="en-US" dirty="0"/>
              <a:t>Are people mentioning its products?</a:t>
            </a:r>
          </a:p>
          <a:p>
            <a:r>
              <a:rPr lang="en-US" dirty="0"/>
              <a:t>What is being said? Are the products seen as good or bad? If people think an ACME product is bad,</a:t>
            </a:r>
          </a:p>
          <a:p>
            <a:r>
              <a:rPr lang="en-US" dirty="0"/>
              <a:t>why? For example, are they complaining about the battery life of the </a:t>
            </a:r>
            <a:r>
              <a:rPr lang="en-US" i="1" dirty="0" err="1"/>
              <a:t>bPhone</a:t>
            </a:r>
            <a:r>
              <a:rPr lang="en-US" dirty="0"/>
              <a:t>, or the response time in their </a:t>
            </a:r>
            <a:r>
              <a:rPr lang="en-US" i="1" dirty="0" err="1"/>
              <a:t>bEbook</a:t>
            </a:r>
            <a:r>
              <a:rPr lang="en-US" dirty="0"/>
              <a:t>?</a:t>
            </a:r>
          </a:p>
          <a:p>
            <a:endParaRPr lang="en-US" dirty="0"/>
          </a:p>
        </p:txBody>
      </p:sp>
    </p:spTree>
    <p:extLst>
      <p:ext uri="{BB962C8B-B14F-4D97-AF65-F5344CB8AC3E}">
        <p14:creationId xmlns:p14="http://schemas.microsoft.com/office/powerpoint/2010/main" val="1140484260"/>
      </p:ext>
    </p:extLst>
  </p:cSld>
  <p:clrMapOvr>
    <a:masterClrMapping/>
  </p:clrMapOvr>
  <mc:AlternateContent xmlns:mc="http://schemas.openxmlformats.org/markup-compatibility/2006" xmlns:p14="http://schemas.microsoft.com/office/powerpoint/2010/main">
    <mc:Choice Requires="p14">
      <p:transition spd="slow" p14:dur="2000" advTm="38493"/>
    </mc:Choice>
    <mc:Fallback xmlns="">
      <p:transition spd="slow" advTm="3849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Analysis Example (</a:t>
            </a:r>
            <a:r>
              <a:rPr lang="en-US" dirty="0" err="1"/>
              <a:t>Cont</a:t>
            </a:r>
            <a:r>
              <a:rPr lang="en-US" dirty="0"/>
              <a:t>…)</a:t>
            </a:r>
          </a:p>
        </p:txBody>
      </p:sp>
      <p:pic>
        <p:nvPicPr>
          <p:cNvPr id="1126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051" t="38492" r="27491" b="24207"/>
          <a:stretch/>
        </p:blipFill>
        <p:spPr bwMode="auto">
          <a:xfrm>
            <a:off x="838200" y="1676400"/>
            <a:ext cx="7736116"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815568"/>
      </p:ext>
    </p:extLst>
  </p:cSld>
  <p:clrMapOvr>
    <a:masterClrMapping/>
  </p:clrMapOvr>
  <mc:AlternateContent xmlns:mc="http://schemas.openxmlformats.org/markup-compatibility/2006" xmlns:p14="http://schemas.microsoft.com/office/powerpoint/2010/main">
    <mc:Choice Requires="p14">
      <p:transition spd="slow" p14:dur="2000" advTm="31428"/>
    </mc:Choice>
    <mc:Fallback xmlns="">
      <p:transition spd="slow" advTm="3142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Collecting Raw Data </a:t>
            </a:r>
          </a:p>
        </p:txBody>
      </p:sp>
      <p:sp>
        <p:nvSpPr>
          <p:cNvPr id="3" name="Content Placeholder 2"/>
          <p:cNvSpPr>
            <a:spLocks noGrp="1"/>
          </p:cNvSpPr>
          <p:nvPr>
            <p:ph idx="1"/>
          </p:nvPr>
        </p:nvSpPr>
        <p:spPr/>
        <p:txBody>
          <a:bodyPr>
            <a:normAutofit/>
          </a:bodyPr>
          <a:lstStyle/>
          <a:p>
            <a:r>
              <a:rPr lang="en-US" dirty="0"/>
              <a:t>Recall that in the Data Analytic Lifecycle seen in, “Data Analytics Lifecycle,” discovery is the first phase. </a:t>
            </a:r>
          </a:p>
          <a:p>
            <a:r>
              <a:rPr lang="en-US" dirty="0"/>
              <a:t>In it, the Data Science team investigates the problem, understands the necessary data sources, and formulates initial hypotheses.</a:t>
            </a:r>
          </a:p>
          <a:p>
            <a:r>
              <a:rPr lang="en-US" dirty="0"/>
              <a:t>Correspondingly, for text analysis, data must be collected before anything can happen.</a:t>
            </a:r>
          </a:p>
        </p:txBody>
      </p:sp>
    </p:spTree>
    <p:extLst>
      <p:ext uri="{BB962C8B-B14F-4D97-AF65-F5344CB8AC3E}">
        <p14:creationId xmlns:p14="http://schemas.microsoft.com/office/powerpoint/2010/main" val="3192804242"/>
      </p:ext>
    </p:extLst>
  </p:cSld>
  <p:clrMapOvr>
    <a:masterClrMapping/>
  </p:clrMapOvr>
  <mc:AlternateContent xmlns:mc="http://schemas.openxmlformats.org/markup-compatibility/2006" xmlns:p14="http://schemas.microsoft.com/office/powerpoint/2010/main">
    <mc:Choice Requires="p14">
      <p:transition spd="slow" p14:dur="2000" advTm="36765"/>
    </mc:Choice>
    <mc:Fallback xmlns="">
      <p:transition spd="slow" advTm="3676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Regular expressions can find words and strings that match particular patterns in the text effectively and efficiently.</a:t>
            </a:r>
          </a:p>
          <a:p>
            <a:endParaRPr lang="en-US" dirty="0"/>
          </a:p>
        </p:txBody>
      </p:sp>
    </p:spTree>
    <p:extLst>
      <p:ext uri="{BB962C8B-B14F-4D97-AF65-F5344CB8AC3E}">
        <p14:creationId xmlns:p14="http://schemas.microsoft.com/office/powerpoint/2010/main" val="2265988636"/>
      </p:ext>
    </p:extLst>
  </p:cSld>
  <p:clrMapOvr>
    <a:masterClrMapping/>
  </p:clrMapOvr>
  <mc:AlternateContent xmlns:mc="http://schemas.openxmlformats.org/markup-compatibility/2006" xmlns:p14="http://schemas.microsoft.com/office/powerpoint/2010/main">
    <mc:Choice Requires="p14">
      <p:transition spd="slow" p14:dur="2000" advTm="12748"/>
    </mc:Choice>
    <mc:Fallback xmlns="">
      <p:transition spd="slow" advTm="1274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402" t="30754" r="28383" b="15873"/>
          <a:stretch/>
        </p:blipFill>
        <p:spPr bwMode="auto">
          <a:xfrm>
            <a:off x="609600" y="609600"/>
            <a:ext cx="82296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6110419"/>
      </p:ext>
    </p:extLst>
  </p:cSld>
  <p:clrMapOvr>
    <a:masterClrMapping/>
  </p:clrMapOvr>
  <mc:AlternateContent xmlns:mc="http://schemas.openxmlformats.org/markup-compatibility/2006" xmlns:p14="http://schemas.microsoft.com/office/powerpoint/2010/main">
    <mc:Choice Requires="p14">
      <p:transition spd="slow" p14:dur="2000" advTm="81521"/>
    </mc:Choice>
    <mc:Fallback xmlns="">
      <p:transition spd="slow" advTm="8152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Representing Text </a:t>
            </a:r>
          </a:p>
        </p:txBody>
      </p:sp>
      <p:sp>
        <p:nvSpPr>
          <p:cNvPr id="3" name="Content Placeholder 2"/>
          <p:cNvSpPr>
            <a:spLocks noGrp="1"/>
          </p:cNvSpPr>
          <p:nvPr>
            <p:ph idx="1"/>
          </p:nvPr>
        </p:nvSpPr>
        <p:spPr/>
        <p:txBody>
          <a:bodyPr>
            <a:normAutofit fontScale="85000" lnSpcReduction="10000"/>
          </a:bodyPr>
          <a:lstStyle/>
          <a:p>
            <a:r>
              <a:rPr lang="en-US" dirty="0"/>
              <a:t>After the previous step, the team now has some raw text to start with. </a:t>
            </a:r>
          </a:p>
          <a:p>
            <a:r>
              <a:rPr lang="en-US" dirty="0"/>
              <a:t>In this data representation step, raw text is first transformed with text normalization techniques such as tokenization and case folding. </a:t>
            </a:r>
          </a:p>
          <a:p>
            <a:r>
              <a:rPr lang="en-US" dirty="0"/>
              <a:t>Then it is represented in a more structured way for analysis.</a:t>
            </a:r>
          </a:p>
          <a:p>
            <a:r>
              <a:rPr lang="en-US" b="1" i="1" dirty="0">
                <a:solidFill>
                  <a:schemeClr val="tx2">
                    <a:lumMod val="60000"/>
                    <a:lumOff val="40000"/>
                  </a:schemeClr>
                </a:solidFill>
              </a:rPr>
              <a:t>Tokenization </a:t>
            </a:r>
            <a:r>
              <a:rPr lang="en-US" dirty="0"/>
              <a:t>is the task of separating (also called tokenizing) words from the body of text. </a:t>
            </a:r>
          </a:p>
          <a:p>
            <a:r>
              <a:rPr lang="en-US" dirty="0"/>
              <a:t>Raw text is converted into collections of tokens after the tokenization, where each token is generally a word.</a:t>
            </a:r>
          </a:p>
        </p:txBody>
      </p:sp>
    </p:spTree>
    <p:extLst>
      <p:ext uri="{BB962C8B-B14F-4D97-AF65-F5344CB8AC3E}">
        <p14:creationId xmlns:p14="http://schemas.microsoft.com/office/powerpoint/2010/main" val="2081946627"/>
      </p:ext>
    </p:extLst>
  </p:cSld>
  <p:clrMapOvr>
    <a:masterClrMapping/>
  </p:clrMapOvr>
  <mc:AlternateContent xmlns:mc="http://schemas.openxmlformats.org/markup-compatibility/2006" xmlns:p14="http://schemas.microsoft.com/office/powerpoint/2010/main">
    <mc:Choice Requires="p14">
      <p:transition spd="slow" p14:dur="2000" advTm="5106"/>
    </mc:Choice>
    <mc:Fallback xmlns="">
      <p:transition spd="slow" advTm="510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A common approach is tokenizing on spaces. For example, with the tweet shown previously:</a:t>
            </a:r>
          </a:p>
          <a:p>
            <a:pPr marL="0" indent="0">
              <a:buNone/>
            </a:pPr>
            <a:r>
              <a:rPr lang="en-US" dirty="0"/>
              <a:t>             I once had a </a:t>
            </a:r>
            <a:r>
              <a:rPr lang="en-US" dirty="0" err="1"/>
              <a:t>gf</a:t>
            </a:r>
            <a:r>
              <a:rPr lang="en-US" dirty="0"/>
              <a:t> back in the day. Then the </a:t>
            </a:r>
            <a:r>
              <a:rPr lang="en-US" dirty="0" err="1"/>
              <a:t>bPhone</a:t>
            </a:r>
            <a:r>
              <a:rPr lang="en-US" dirty="0"/>
              <a:t> came out </a:t>
            </a:r>
            <a:r>
              <a:rPr lang="en-US" dirty="0" err="1"/>
              <a:t>lol</a:t>
            </a:r>
            <a:endParaRPr lang="en-US" dirty="0"/>
          </a:p>
          <a:p>
            <a:r>
              <a:rPr lang="en-US" dirty="0"/>
              <a:t>Tokenization based on spaces would output a list of tokens.</a:t>
            </a:r>
          </a:p>
          <a:p>
            <a:pPr marL="0" indent="0">
              <a:buNone/>
            </a:pPr>
            <a:r>
              <a:rPr lang="en-US" dirty="0"/>
              <a:t>{I, once, had, a, </a:t>
            </a:r>
            <a:r>
              <a:rPr lang="en-US" dirty="0" err="1"/>
              <a:t>gf</a:t>
            </a:r>
            <a:r>
              <a:rPr lang="en-US" dirty="0"/>
              <a:t>, back, in, the, day.,</a:t>
            </a:r>
          </a:p>
          <a:p>
            <a:pPr marL="0" indent="0">
              <a:buNone/>
            </a:pPr>
            <a:r>
              <a:rPr lang="en-US" dirty="0"/>
              <a:t>            Then, the, </a:t>
            </a:r>
            <a:r>
              <a:rPr lang="en-US" dirty="0" err="1"/>
              <a:t>bPhone</a:t>
            </a:r>
            <a:r>
              <a:rPr lang="en-US" dirty="0"/>
              <a:t>, came, out, </a:t>
            </a:r>
            <a:r>
              <a:rPr lang="en-US" dirty="0" err="1"/>
              <a:t>lol</a:t>
            </a:r>
            <a:r>
              <a:rPr lang="en-US" dirty="0"/>
              <a:t>}</a:t>
            </a:r>
          </a:p>
          <a:p>
            <a:endParaRPr lang="en-US" dirty="0"/>
          </a:p>
        </p:txBody>
      </p:sp>
    </p:spTree>
    <p:extLst>
      <p:ext uri="{BB962C8B-B14F-4D97-AF65-F5344CB8AC3E}">
        <p14:creationId xmlns:p14="http://schemas.microsoft.com/office/powerpoint/2010/main" val="121161714"/>
      </p:ext>
    </p:extLst>
  </p:cSld>
  <p:clrMapOvr>
    <a:masterClrMapping/>
  </p:clrMapOvr>
  <mc:AlternateContent xmlns:mc="http://schemas.openxmlformats.org/markup-compatibility/2006" xmlns:p14="http://schemas.microsoft.com/office/powerpoint/2010/main">
    <mc:Choice Requires="p14">
      <p:transition spd="slow" p14:dur="2000" advTm="1074"/>
    </mc:Choice>
    <mc:Fallback xmlns="">
      <p:transition spd="slow" advTm="107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fontScale="90000"/>
          </a:bodyPr>
          <a:lstStyle/>
          <a:p>
            <a:r>
              <a:rPr lang="en-US" dirty="0"/>
              <a:t>3. </a:t>
            </a:r>
            <a:r>
              <a:rPr lang="en-US" b="1" dirty="0"/>
              <a:t>Term Frequency—Inverse Document</a:t>
            </a:r>
            <a:br>
              <a:rPr lang="en-US" b="1" dirty="0"/>
            </a:br>
            <a:r>
              <a:rPr lang="en-US" b="1" dirty="0"/>
              <a:t>Frequency (</a:t>
            </a:r>
            <a:r>
              <a:rPr lang="en-US" dirty="0"/>
              <a:t>TFIDF)</a:t>
            </a:r>
          </a:p>
        </p:txBody>
      </p:sp>
      <p:sp>
        <p:nvSpPr>
          <p:cNvPr id="3" name="Content Placeholder 2"/>
          <p:cNvSpPr>
            <a:spLocks noGrp="1"/>
          </p:cNvSpPr>
          <p:nvPr>
            <p:ph idx="1"/>
          </p:nvPr>
        </p:nvSpPr>
        <p:spPr/>
        <p:txBody>
          <a:bodyPr>
            <a:normAutofit fontScale="77500" lnSpcReduction="20000"/>
          </a:bodyPr>
          <a:lstStyle/>
          <a:p>
            <a:r>
              <a:rPr lang="en-US" dirty="0"/>
              <a:t>TFIDF is a measure widely used in information retrieval and text analysis. </a:t>
            </a:r>
          </a:p>
          <a:p>
            <a:r>
              <a:rPr lang="en-US" dirty="0"/>
              <a:t>Instead of using a traditional corpus as a knowledge base, TFIDF directly works on top of the fetched documents and</a:t>
            </a:r>
          </a:p>
          <a:p>
            <a:pPr marL="0" indent="0">
              <a:buNone/>
            </a:pPr>
            <a:r>
              <a:rPr lang="en-US" dirty="0"/>
              <a:t>      treats these documents as the “corpus.” </a:t>
            </a:r>
          </a:p>
          <a:p>
            <a:r>
              <a:rPr lang="en-US" dirty="0"/>
              <a:t>TFIDF is robust and efficient on dynamic content, because document changes require only the update of frequency counts.</a:t>
            </a:r>
          </a:p>
          <a:p>
            <a:r>
              <a:rPr lang="fr-FR" dirty="0" err="1"/>
              <a:t>Given</a:t>
            </a:r>
            <a:r>
              <a:rPr lang="fr-FR" dirty="0"/>
              <a:t> a </a:t>
            </a:r>
            <a:r>
              <a:rPr lang="fr-FR" dirty="0" err="1"/>
              <a:t>term</a:t>
            </a:r>
            <a:r>
              <a:rPr lang="fr-FR" dirty="0"/>
              <a:t> </a:t>
            </a:r>
            <a:r>
              <a:rPr lang="fr-FR" i="1" dirty="0"/>
              <a:t>t </a:t>
            </a:r>
            <a:r>
              <a:rPr lang="fr-FR" dirty="0"/>
              <a:t>and a document </a:t>
            </a:r>
            <a:r>
              <a:rPr lang="fr-FR" i="1" dirty="0"/>
              <a:t>d= { t</a:t>
            </a:r>
            <a:r>
              <a:rPr lang="fr-FR" sz="3100" i="1" baseline="-25000" dirty="0"/>
              <a:t>1</a:t>
            </a:r>
            <a:r>
              <a:rPr lang="fr-FR" sz="3100" i="1" dirty="0"/>
              <a:t>,</a:t>
            </a:r>
            <a:r>
              <a:rPr lang="fr-FR" i="1" dirty="0"/>
              <a:t> t</a:t>
            </a:r>
            <a:r>
              <a:rPr lang="fr-FR" i="1" baseline="-25000" dirty="0"/>
              <a:t>2</a:t>
            </a:r>
            <a:r>
              <a:rPr lang="fr-FR" i="1" dirty="0"/>
              <a:t>, t</a:t>
            </a:r>
            <a:r>
              <a:rPr lang="fr-FR" i="1" baseline="-25000" dirty="0"/>
              <a:t>3</a:t>
            </a:r>
            <a:r>
              <a:rPr lang="fr-FR" i="1" dirty="0"/>
              <a:t>,…, </a:t>
            </a:r>
            <a:r>
              <a:rPr lang="fr-FR" i="1" dirty="0" err="1"/>
              <a:t>t</a:t>
            </a:r>
            <a:r>
              <a:rPr lang="fr-FR" i="1" baseline="-25000" dirty="0" err="1"/>
              <a:t>n</a:t>
            </a:r>
            <a:r>
              <a:rPr lang="fr-FR" i="1" dirty="0"/>
              <a:t>}</a:t>
            </a:r>
          </a:p>
          <a:p>
            <a:pPr marL="0" indent="0">
              <a:buNone/>
            </a:pPr>
            <a:r>
              <a:rPr lang="en-US" dirty="0"/>
              <a:t>      containing </a:t>
            </a:r>
            <a:r>
              <a:rPr lang="en-US" i="1" dirty="0"/>
              <a:t>n </a:t>
            </a:r>
            <a:r>
              <a:rPr lang="en-US" dirty="0"/>
              <a:t>terms, the simplest form of term</a:t>
            </a:r>
          </a:p>
          <a:p>
            <a:pPr marL="0" indent="0">
              <a:buNone/>
            </a:pPr>
            <a:r>
              <a:rPr lang="en-US" dirty="0"/>
              <a:t>      frequency of </a:t>
            </a:r>
            <a:r>
              <a:rPr lang="en-US" i="1" dirty="0"/>
              <a:t>t </a:t>
            </a:r>
            <a:r>
              <a:rPr lang="en-US" dirty="0"/>
              <a:t>in </a:t>
            </a:r>
            <a:r>
              <a:rPr lang="en-US" i="1" dirty="0"/>
              <a:t>d </a:t>
            </a:r>
            <a:r>
              <a:rPr lang="en-US" dirty="0"/>
              <a:t>can be defined as the number of times </a:t>
            </a:r>
            <a:r>
              <a:rPr lang="en-US" i="1" dirty="0"/>
              <a:t>t</a:t>
            </a:r>
          </a:p>
          <a:p>
            <a:pPr marL="0" indent="0">
              <a:buNone/>
            </a:pPr>
            <a:r>
              <a:rPr lang="en-US" i="1" dirty="0"/>
              <a:t>      </a:t>
            </a:r>
            <a:r>
              <a:rPr lang="en-US" dirty="0"/>
              <a:t>appears in </a:t>
            </a:r>
            <a:r>
              <a:rPr lang="en-US" i="1" dirty="0"/>
              <a:t>d</a:t>
            </a:r>
            <a:r>
              <a:rPr lang="en-US" dirty="0"/>
              <a:t>, as shown:</a:t>
            </a:r>
          </a:p>
        </p:txBody>
      </p:sp>
    </p:spTree>
    <p:extLst>
      <p:ext uri="{BB962C8B-B14F-4D97-AF65-F5344CB8AC3E}">
        <p14:creationId xmlns:p14="http://schemas.microsoft.com/office/powerpoint/2010/main" val="2294842609"/>
      </p:ext>
    </p:extLst>
  </p:cSld>
  <p:clrMapOvr>
    <a:masterClrMapping/>
  </p:clrMapOvr>
  <mc:AlternateContent xmlns:mc="http://schemas.openxmlformats.org/markup-compatibility/2006" xmlns:p14="http://schemas.microsoft.com/office/powerpoint/2010/main">
    <mc:Choice Requires="p14">
      <p:transition spd="slow" p14:dur="2000" advTm="82104"/>
    </mc:Choice>
    <mc:Fallback xmlns="">
      <p:transition spd="slow" advTm="8210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p>
        </p:txBody>
      </p:sp>
      <p:sp>
        <p:nvSpPr>
          <p:cNvPr id="3" name="Content Placeholder 2"/>
          <p:cNvSpPr>
            <a:spLocks noGrp="1"/>
          </p:cNvSpPr>
          <p:nvPr>
            <p:ph idx="1"/>
          </p:nvPr>
        </p:nvSpPr>
        <p:spPr/>
        <p:txBody>
          <a:bodyPr/>
          <a:lstStyle/>
          <a:p>
            <a:r>
              <a:rPr lang="en-US" dirty="0"/>
              <a:t>Chapter 9: Text analysis</a:t>
            </a:r>
          </a:p>
          <a:p>
            <a:pPr marL="0" indent="0">
              <a:buNone/>
            </a:pPr>
            <a:endParaRPr lang="en-US" dirty="0"/>
          </a:p>
        </p:txBody>
      </p:sp>
    </p:spTree>
    <p:extLst>
      <p:ext uri="{BB962C8B-B14F-4D97-AF65-F5344CB8AC3E}">
        <p14:creationId xmlns:p14="http://schemas.microsoft.com/office/powerpoint/2010/main" val="2183412758"/>
      </p:ext>
    </p:extLst>
  </p:cSld>
  <p:clrMapOvr>
    <a:masterClrMapping/>
  </p:clrMapOvr>
  <mc:AlternateContent xmlns:mc="http://schemas.openxmlformats.org/markup-compatibility/2006" xmlns:p14="http://schemas.microsoft.com/office/powerpoint/2010/main">
    <mc:Choice Requires="p14">
      <p:transition spd="slow" p14:dur="2000" advTm="815"/>
    </mc:Choice>
    <mc:Fallback xmlns="">
      <p:transition spd="slow" advTm="81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TFIDF (</a:t>
            </a:r>
            <a:r>
              <a:rPr lang="en-US" dirty="0" err="1"/>
              <a:t>Cont</a:t>
            </a:r>
            <a:r>
              <a:rPr lang="en-US" dirty="0"/>
              <a:t>…)</a:t>
            </a:r>
          </a:p>
        </p:txBody>
      </p:sp>
      <p:pic>
        <p:nvPicPr>
          <p:cNvPr id="1331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9365" t="40254" r="36060" b="37093"/>
          <a:stretch/>
        </p:blipFill>
        <p:spPr bwMode="auto">
          <a:xfrm>
            <a:off x="990601" y="1524001"/>
            <a:ext cx="6477000" cy="236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5925476"/>
      </p:ext>
    </p:extLst>
  </p:cSld>
  <p:clrMapOvr>
    <a:masterClrMapping/>
  </p:clrMapOvr>
  <mc:AlternateContent xmlns:mc="http://schemas.openxmlformats.org/markup-compatibility/2006" xmlns:p14="http://schemas.microsoft.com/office/powerpoint/2010/main">
    <mc:Choice Requires="p14">
      <p:transition spd="slow" p14:dur="2000" advTm="54876"/>
    </mc:Choice>
    <mc:Fallback xmlns="">
      <p:transition spd="slow" advTm="5487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 Categorizing Documents by Topic</a:t>
            </a:r>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dirty="0"/>
              <a:t>The topics of a document are not as straightforward as they might initially appear. Consider these two reviews:</a:t>
            </a:r>
          </a:p>
          <a:p>
            <a:pPr marL="0" indent="0">
              <a:buNone/>
            </a:pPr>
            <a:r>
              <a:rPr lang="en-US" b="1" dirty="0"/>
              <a:t>1. </a:t>
            </a:r>
            <a:r>
              <a:rPr lang="en-US" dirty="0"/>
              <a:t>The bPhone5x has coverage everywhere. It’s much less flaky than my old bPhone4G.</a:t>
            </a:r>
          </a:p>
          <a:p>
            <a:pPr marL="0" indent="0">
              <a:buNone/>
            </a:pPr>
            <a:r>
              <a:rPr lang="en-US" b="1" dirty="0"/>
              <a:t>2. </a:t>
            </a:r>
            <a:r>
              <a:rPr lang="en-US" dirty="0"/>
              <a:t>While I love ACME’s </a:t>
            </a:r>
            <a:r>
              <a:rPr lang="en-US" dirty="0" err="1"/>
              <a:t>bPhone</a:t>
            </a:r>
            <a:r>
              <a:rPr lang="en-US" dirty="0"/>
              <a:t> series, I’ve been quite disappointed by the </a:t>
            </a:r>
            <a:r>
              <a:rPr lang="en-US" dirty="0" err="1"/>
              <a:t>bEbook</a:t>
            </a:r>
            <a:r>
              <a:rPr lang="en-US" dirty="0"/>
              <a:t>. The text is illegible, and it makes even my old </a:t>
            </a:r>
            <a:r>
              <a:rPr lang="en-US" dirty="0" err="1"/>
              <a:t>NBook</a:t>
            </a:r>
            <a:r>
              <a:rPr lang="en-US" dirty="0"/>
              <a:t> look blazingly fast.</a:t>
            </a:r>
          </a:p>
          <a:p>
            <a:pPr marL="0" indent="0">
              <a:buNone/>
            </a:pPr>
            <a:r>
              <a:rPr lang="en-US" dirty="0"/>
              <a:t>Is the first review about bPhone5x or bPhone4G? Is the second review about </a:t>
            </a:r>
            <a:r>
              <a:rPr lang="en-US" dirty="0" err="1"/>
              <a:t>bPhone</a:t>
            </a:r>
            <a:r>
              <a:rPr lang="en-US" dirty="0"/>
              <a:t>, </a:t>
            </a:r>
            <a:r>
              <a:rPr lang="en-US" dirty="0" err="1"/>
              <a:t>bEbook</a:t>
            </a:r>
            <a:r>
              <a:rPr lang="en-US" dirty="0"/>
              <a:t>, or </a:t>
            </a:r>
            <a:r>
              <a:rPr lang="en-US" dirty="0" err="1"/>
              <a:t>NBook</a:t>
            </a:r>
            <a:r>
              <a:rPr lang="en-US" dirty="0"/>
              <a:t>?</a:t>
            </a:r>
          </a:p>
        </p:txBody>
      </p:sp>
    </p:spTree>
    <p:extLst>
      <p:ext uri="{BB962C8B-B14F-4D97-AF65-F5344CB8AC3E}">
        <p14:creationId xmlns:p14="http://schemas.microsoft.com/office/powerpoint/2010/main" val="3501500565"/>
      </p:ext>
    </p:extLst>
  </p:cSld>
  <p:clrMapOvr>
    <a:masterClrMapping/>
  </p:clrMapOvr>
  <mc:AlternateContent xmlns:mc="http://schemas.openxmlformats.org/markup-compatibility/2006" xmlns:p14="http://schemas.microsoft.com/office/powerpoint/2010/main">
    <mc:Choice Requires="p14">
      <p:transition spd="slow" p14:dur="2000" advTm="93806"/>
    </mc:Choice>
    <mc:Fallback xmlns="">
      <p:transition spd="slow" advTm="9380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process of topic modeling can be simplified to the following.</a:t>
            </a:r>
          </a:p>
          <a:p>
            <a:r>
              <a:rPr lang="en-US" b="1" dirty="0"/>
              <a:t>1. </a:t>
            </a:r>
            <a:r>
              <a:rPr lang="en-US" dirty="0"/>
              <a:t>Uncover the hidden topical patterns within a corpus.</a:t>
            </a:r>
          </a:p>
          <a:p>
            <a:r>
              <a:rPr lang="en-US" b="1" dirty="0"/>
              <a:t>2. </a:t>
            </a:r>
            <a:r>
              <a:rPr lang="en-US" dirty="0"/>
              <a:t>Annotate documents according to these topics.</a:t>
            </a:r>
          </a:p>
          <a:p>
            <a:r>
              <a:rPr lang="en-US" b="1" dirty="0"/>
              <a:t>3. </a:t>
            </a:r>
            <a:r>
              <a:rPr lang="en-US" dirty="0"/>
              <a:t>Use annotations to organize, search, and summarize texts.</a:t>
            </a:r>
          </a:p>
        </p:txBody>
      </p:sp>
    </p:spTree>
    <p:extLst>
      <p:ext uri="{BB962C8B-B14F-4D97-AF65-F5344CB8AC3E}">
        <p14:creationId xmlns:p14="http://schemas.microsoft.com/office/powerpoint/2010/main" val="2900325745"/>
      </p:ext>
    </p:extLst>
  </p:cSld>
  <p:clrMapOvr>
    <a:masterClrMapping/>
  </p:clrMapOvr>
  <mc:AlternateContent xmlns:mc="http://schemas.openxmlformats.org/markup-compatibility/2006" xmlns:p14="http://schemas.microsoft.com/office/powerpoint/2010/main">
    <mc:Choice Requires="p14">
      <p:transition spd="slow" p14:dur="2000" advTm="32590"/>
    </mc:Choice>
    <mc:Fallback xmlns="">
      <p:transition spd="slow" advTm="3259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Determining Sentiments </a:t>
            </a:r>
          </a:p>
        </p:txBody>
      </p:sp>
      <p:sp>
        <p:nvSpPr>
          <p:cNvPr id="3" name="Content Placeholder 2"/>
          <p:cNvSpPr>
            <a:spLocks noGrp="1"/>
          </p:cNvSpPr>
          <p:nvPr>
            <p:ph idx="1"/>
          </p:nvPr>
        </p:nvSpPr>
        <p:spPr/>
        <p:txBody>
          <a:bodyPr>
            <a:normAutofit/>
          </a:bodyPr>
          <a:lstStyle/>
          <a:p>
            <a:r>
              <a:rPr lang="en-US" dirty="0"/>
              <a:t>In addition to the TFIDF and topic models, the Data Science team may want to identify the sentiments in user comments and reviews of the ACME products.</a:t>
            </a:r>
          </a:p>
          <a:p>
            <a:r>
              <a:rPr lang="en-US" b="1" i="1" dirty="0"/>
              <a:t>Sentiment analysis </a:t>
            </a:r>
            <a:r>
              <a:rPr lang="en-US" dirty="0"/>
              <a:t>refers to a group of tasks that use statistics and natural language processing to mine opinions to identify and extract subjective information from texts.</a:t>
            </a:r>
          </a:p>
        </p:txBody>
      </p:sp>
    </p:spTree>
    <p:extLst>
      <p:ext uri="{BB962C8B-B14F-4D97-AF65-F5344CB8AC3E}">
        <p14:creationId xmlns:p14="http://schemas.microsoft.com/office/powerpoint/2010/main" val="1167514495"/>
      </p:ext>
    </p:extLst>
  </p:cSld>
  <p:clrMapOvr>
    <a:masterClrMapping/>
  </p:clrMapOvr>
  <mc:AlternateContent xmlns:mc="http://schemas.openxmlformats.org/markup-compatibility/2006" xmlns:p14="http://schemas.microsoft.com/office/powerpoint/2010/main">
    <mc:Choice Requires="p14">
      <p:transition spd="slow" p14:dur="2000" advTm="55071"/>
    </mc:Choice>
    <mc:Fallback xmlns="">
      <p:transition spd="slow" advTm="5507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Depending on the classifier, the data may need to be split into training and testing sets.</a:t>
            </a:r>
          </a:p>
          <a:p>
            <a:r>
              <a:rPr lang="en-US" dirty="0"/>
              <a:t>Precision and recall are two measures commonly used to evaluate tasks related to text analysis.</a:t>
            </a:r>
          </a:p>
          <a:p>
            <a:endParaRPr lang="en-US" dirty="0"/>
          </a:p>
        </p:txBody>
      </p:sp>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139" t="48016" r="48686" b="35714"/>
          <a:stretch/>
        </p:blipFill>
        <p:spPr bwMode="auto">
          <a:xfrm>
            <a:off x="2819400" y="4419600"/>
            <a:ext cx="3657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3529185"/>
      </p:ext>
    </p:extLst>
  </p:cSld>
  <p:clrMapOvr>
    <a:masterClrMapping/>
  </p:clrMapOvr>
  <mc:AlternateContent xmlns:mc="http://schemas.openxmlformats.org/markup-compatibility/2006" xmlns:p14="http://schemas.microsoft.com/office/powerpoint/2010/main">
    <mc:Choice Requires="p14">
      <p:transition spd="slow" p14:dur="2000" advTm="30157"/>
    </mc:Choice>
    <mc:Fallback xmlns="">
      <p:transition spd="slow" advTm="30157"/>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i="1" dirty="0">
                <a:solidFill>
                  <a:schemeClr val="tx2">
                    <a:lumMod val="60000"/>
                    <a:lumOff val="40000"/>
                  </a:schemeClr>
                </a:solidFill>
              </a:rPr>
              <a:t>Precision </a:t>
            </a:r>
            <a:r>
              <a:rPr lang="en-US" dirty="0">
                <a:solidFill>
                  <a:schemeClr val="tx2">
                    <a:lumMod val="60000"/>
                    <a:lumOff val="40000"/>
                  </a:schemeClr>
                </a:solidFill>
              </a:rPr>
              <a:t>is defined as the percentage of documents in the results that are relevant. </a:t>
            </a:r>
          </a:p>
          <a:p>
            <a:r>
              <a:rPr lang="en-US" dirty="0"/>
              <a:t>If by entering keyword </a:t>
            </a:r>
            <a:r>
              <a:rPr lang="en-US" i="1" dirty="0" err="1"/>
              <a:t>bPhone</a:t>
            </a:r>
            <a:r>
              <a:rPr lang="en-US" dirty="0"/>
              <a:t>, the search engine returns 100 documents, and 70 of them are relevant, the precision of the search engine result is 0.7%.</a:t>
            </a:r>
          </a:p>
          <a:p>
            <a:r>
              <a:rPr lang="en-US" i="1" dirty="0">
                <a:solidFill>
                  <a:schemeClr val="tx2">
                    <a:lumMod val="60000"/>
                    <a:lumOff val="40000"/>
                  </a:schemeClr>
                </a:solidFill>
              </a:rPr>
              <a:t>Recall is the percentage of returned documents among all relevant documents in the corpus. </a:t>
            </a:r>
          </a:p>
          <a:p>
            <a:r>
              <a:rPr lang="en-US" dirty="0"/>
              <a:t>If by entering keyword </a:t>
            </a:r>
            <a:r>
              <a:rPr lang="en-US" i="1" dirty="0" err="1"/>
              <a:t>bPhone</a:t>
            </a:r>
            <a:r>
              <a:rPr lang="en-US" dirty="0"/>
              <a:t>, the search engine returns 100 documents, only 70 of which are relevant while failing to return 10 additional, relevant documents, the recall is 70 / (70+10)=0.875.</a:t>
            </a:r>
          </a:p>
        </p:txBody>
      </p:sp>
    </p:spTree>
    <p:extLst>
      <p:ext uri="{BB962C8B-B14F-4D97-AF65-F5344CB8AC3E}">
        <p14:creationId xmlns:p14="http://schemas.microsoft.com/office/powerpoint/2010/main" val="3923862260"/>
      </p:ext>
    </p:extLst>
  </p:cSld>
  <p:clrMapOvr>
    <a:masterClrMapping/>
  </p:clrMapOvr>
  <mc:AlternateContent xmlns:mc="http://schemas.openxmlformats.org/markup-compatibility/2006" xmlns:p14="http://schemas.microsoft.com/office/powerpoint/2010/main">
    <mc:Choice Requires="p14">
      <p:transition spd="slow" p14:dur="2000" advTm="65586"/>
    </mc:Choice>
    <mc:Fallback xmlns="">
      <p:transition spd="slow" advTm="6558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Gaining Insights </a:t>
            </a:r>
          </a:p>
        </p:txBody>
      </p:sp>
      <p:sp>
        <p:nvSpPr>
          <p:cNvPr id="3" name="Content Placeholder 2"/>
          <p:cNvSpPr>
            <a:spLocks noGrp="1"/>
          </p:cNvSpPr>
          <p:nvPr>
            <p:ph idx="1"/>
          </p:nvPr>
        </p:nvSpPr>
        <p:spPr/>
        <p:txBody>
          <a:bodyPr>
            <a:normAutofit fontScale="92500" lnSpcReduction="20000"/>
          </a:bodyPr>
          <a:lstStyle/>
          <a:p>
            <a:r>
              <a:rPr lang="en-US" dirty="0"/>
              <a:t>Corresponding to the data collection phase, the Data Science team has used </a:t>
            </a:r>
            <a:r>
              <a:rPr lang="en-US" i="1" dirty="0" err="1"/>
              <a:t>bPhone</a:t>
            </a:r>
            <a:r>
              <a:rPr lang="en-US" i="1" dirty="0"/>
              <a:t> </a:t>
            </a:r>
            <a:r>
              <a:rPr lang="en-US" dirty="0"/>
              <a:t>as the keyword to collect more than 300 reviews from a popular technical review website.</a:t>
            </a:r>
          </a:p>
          <a:p>
            <a:r>
              <a:rPr lang="en-US" dirty="0"/>
              <a:t>The 300 reviews are visualized as a word cloud after removing stop words. </a:t>
            </a:r>
          </a:p>
          <a:p>
            <a:r>
              <a:rPr lang="en-US" dirty="0"/>
              <a:t>A </a:t>
            </a:r>
            <a:r>
              <a:rPr lang="en-US" b="1" i="1" dirty="0"/>
              <a:t>word cloud </a:t>
            </a:r>
            <a:r>
              <a:rPr lang="en-US" dirty="0"/>
              <a:t>(or </a:t>
            </a:r>
            <a:r>
              <a:rPr lang="en-US" b="1" i="1" dirty="0"/>
              <a:t>tag cloud</a:t>
            </a:r>
            <a:r>
              <a:rPr lang="en-US" dirty="0"/>
              <a:t>) is a visual representation of textual data. </a:t>
            </a:r>
          </a:p>
          <a:p>
            <a:r>
              <a:rPr lang="en-US" dirty="0"/>
              <a:t>Tags are generally single words, and the importance of each word is shown with font size or color.</a:t>
            </a:r>
          </a:p>
        </p:txBody>
      </p:sp>
    </p:spTree>
    <p:extLst>
      <p:ext uri="{BB962C8B-B14F-4D97-AF65-F5344CB8AC3E}">
        <p14:creationId xmlns:p14="http://schemas.microsoft.com/office/powerpoint/2010/main" val="4249687651"/>
      </p:ext>
    </p:extLst>
  </p:cSld>
  <p:clrMapOvr>
    <a:masterClrMapping/>
  </p:clrMapOvr>
  <mc:AlternateContent xmlns:mc="http://schemas.openxmlformats.org/markup-compatibility/2006" xmlns:p14="http://schemas.microsoft.com/office/powerpoint/2010/main">
    <mc:Choice Requires="p14">
      <p:transition spd="slow" p14:dur="2000" advTm="39197"/>
    </mc:Choice>
    <mc:Fallback xmlns="">
      <p:transition spd="slow" advTm="39197"/>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932" t="33135" r="28160" b="15476"/>
          <a:stretch/>
        </p:blipFill>
        <p:spPr bwMode="auto">
          <a:xfrm>
            <a:off x="457200" y="152400"/>
            <a:ext cx="85344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875857"/>
      </p:ext>
    </p:extLst>
  </p:cSld>
  <p:clrMapOvr>
    <a:masterClrMapping/>
  </p:clrMapOvr>
  <mc:AlternateContent xmlns:mc="http://schemas.openxmlformats.org/markup-compatibility/2006" xmlns:p14="http://schemas.microsoft.com/office/powerpoint/2010/main">
    <mc:Choice Requires="p14">
      <p:transition spd="slow" p14:dur="2000" advTm="41610"/>
    </mc:Choice>
    <mc:Fallback xmlns="">
      <p:transition spd="slow" advTm="4161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2756632" y="2967335"/>
            <a:ext cx="3630738"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205423482"/>
      </p:ext>
    </p:extLst>
  </p:cSld>
  <p:clrMapOvr>
    <a:masterClrMapping/>
  </p:clrMapOvr>
  <mc:AlternateContent xmlns:mc="http://schemas.openxmlformats.org/markup-compatibility/2006" xmlns:p14="http://schemas.microsoft.com/office/powerpoint/2010/main">
    <mc:Choice Requires="p14">
      <p:transition spd="slow" p14:dur="2000" advTm="1515"/>
    </mc:Choice>
    <mc:Fallback xmlns="">
      <p:transition spd="slow" advTm="151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Text Analysis?</a:t>
            </a:r>
          </a:p>
        </p:txBody>
      </p:sp>
      <p:sp>
        <p:nvSpPr>
          <p:cNvPr id="3" name="Content Placeholder 2"/>
          <p:cNvSpPr>
            <a:spLocks noGrp="1"/>
          </p:cNvSpPr>
          <p:nvPr>
            <p:ph idx="1"/>
          </p:nvPr>
        </p:nvSpPr>
        <p:spPr/>
        <p:txBody>
          <a:bodyPr/>
          <a:lstStyle/>
          <a:p>
            <a:r>
              <a:rPr lang="en-US" b="1" dirty="0">
                <a:solidFill>
                  <a:schemeClr val="tx2">
                    <a:lumMod val="60000"/>
                    <a:lumOff val="40000"/>
                  </a:schemeClr>
                </a:solidFill>
              </a:rPr>
              <a:t>Text analysis, sometimes called text analytics</a:t>
            </a:r>
            <a:r>
              <a:rPr lang="en-US" dirty="0"/>
              <a:t>, refers to the representation, processing, and modeling of textual data to derive useful insights.</a:t>
            </a:r>
          </a:p>
          <a:p>
            <a:r>
              <a:rPr lang="en-US" dirty="0"/>
              <a:t> An important component of text analysis is text mining, the process of discovering relationships and interesting patterns in large text collections.</a:t>
            </a:r>
          </a:p>
        </p:txBody>
      </p:sp>
    </p:spTree>
    <p:extLst>
      <p:ext uri="{BB962C8B-B14F-4D97-AF65-F5344CB8AC3E}">
        <p14:creationId xmlns:p14="http://schemas.microsoft.com/office/powerpoint/2010/main" val="660408319"/>
      </p:ext>
    </p:extLst>
  </p:cSld>
  <p:clrMapOvr>
    <a:masterClrMapping/>
  </p:clrMapOvr>
  <mc:AlternateContent xmlns:mc="http://schemas.openxmlformats.org/markup-compatibility/2006" xmlns:p14="http://schemas.microsoft.com/office/powerpoint/2010/main">
    <mc:Choice Requires="p14">
      <p:transition spd="slow" p14:dur="2000" advTm="52663"/>
    </mc:Choice>
    <mc:Fallback xmlns="">
      <p:transition spd="slow" advTm="5266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Challenges of Text Analysis</a:t>
            </a:r>
          </a:p>
        </p:txBody>
      </p:sp>
      <p:graphicFrame>
        <p:nvGraphicFramePr>
          <p:cNvPr id="4" name="Diagram 3"/>
          <p:cNvGraphicFramePr/>
          <p:nvPr>
            <p:extLst>
              <p:ext uri="{D42A27DB-BD31-4B8C-83A1-F6EECF244321}">
                <p14:modId xmlns:p14="http://schemas.microsoft.com/office/powerpoint/2010/main" val="1727429083"/>
              </p:ext>
            </p:extLst>
          </p:nvPr>
        </p:nvGraphicFramePr>
        <p:xfrm>
          <a:off x="152400" y="1397000"/>
          <a:ext cx="8534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3048982"/>
      </p:ext>
    </p:extLst>
  </p:cSld>
  <p:clrMapOvr>
    <a:masterClrMapping/>
  </p:clrMapOvr>
  <mc:AlternateContent xmlns:mc="http://schemas.openxmlformats.org/markup-compatibility/2006" xmlns:p14="http://schemas.microsoft.com/office/powerpoint/2010/main">
    <mc:Choice Requires="p14">
      <p:transition spd="slow" p14:dur="2000" advTm="32025"/>
    </mc:Choice>
    <mc:Fallback xmlns="">
      <p:transition spd="slow" advTm="3202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 High Dimensionality</a:t>
            </a:r>
          </a:p>
        </p:txBody>
      </p:sp>
      <p:sp>
        <p:nvSpPr>
          <p:cNvPr id="3" name="Content Placeholder 2"/>
          <p:cNvSpPr>
            <a:spLocks noGrp="1"/>
          </p:cNvSpPr>
          <p:nvPr>
            <p:ph idx="1"/>
          </p:nvPr>
        </p:nvSpPr>
        <p:spPr/>
        <p:txBody>
          <a:bodyPr>
            <a:normAutofit fontScale="92500" lnSpcReduction="20000"/>
          </a:bodyPr>
          <a:lstStyle/>
          <a:p>
            <a:r>
              <a:rPr lang="en-US" dirty="0"/>
              <a:t>Text analysis suffers </a:t>
            </a:r>
            <a:r>
              <a:rPr lang="en-US" b="1" dirty="0">
                <a:solidFill>
                  <a:schemeClr val="tx2">
                    <a:lumMod val="60000"/>
                    <a:lumOff val="40000"/>
                  </a:schemeClr>
                </a:solidFill>
              </a:rPr>
              <a:t>from the curse of high dimensionality.</a:t>
            </a:r>
          </a:p>
          <a:p>
            <a:r>
              <a:rPr lang="en-US" dirty="0"/>
              <a:t>A </a:t>
            </a:r>
            <a:r>
              <a:rPr lang="en-US" b="1" i="1" dirty="0"/>
              <a:t>corpus </a:t>
            </a:r>
            <a:r>
              <a:rPr lang="en-US" dirty="0"/>
              <a:t>(plural: corpora) is a large collection of texts used for various purposes in Natural Language Processing (NLP).</a:t>
            </a:r>
          </a:p>
          <a:p>
            <a:r>
              <a:rPr lang="en-US" dirty="0"/>
              <a:t>The </a:t>
            </a:r>
            <a:r>
              <a:rPr lang="en-US" b="1" dirty="0">
                <a:solidFill>
                  <a:schemeClr val="tx2">
                    <a:lumMod val="60000"/>
                    <a:lumOff val="40000"/>
                  </a:schemeClr>
                </a:solidFill>
              </a:rPr>
              <a:t>Google </a:t>
            </a:r>
            <a:r>
              <a:rPr lang="en-US" b="1" i="1" dirty="0">
                <a:solidFill>
                  <a:schemeClr val="tx2">
                    <a:lumMod val="60000"/>
                    <a:lumOff val="40000"/>
                  </a:schemeClr>
                </a:solidFill>
              </a:rPr>
              <a:t>n</a:t>
            </a:r>
            <a:r>
              <a:rPr lang="en-US" b="1" dirty="0">
                <a:solidFill>
                  <a:schemeClr val="tx2">
                    <a:lumMod val="60000"/>
                    <a:lumOff val="40000"/>
                  </a:schemeClr>
                </a:solidFill>
              </a:rPr>
              <a:t>-gram </a:t>
            </a:r>
            <a:r>
              <a:rPr lang="en-US" dirty="0"/>
              <a:t>corpus contains one trillion words from publicly accessible web pages. </a:t>
            </a:r>
          </a:p>
          <a:p>
            <a:pPr algn="just"/>
            <a:r>
              <a:rPr lang="en-US" dirty="0"/>
              <a:t>Out of the one trillion words in the Google </a:t>
            </a:r>
            <a:r>
              <a:rPr lang="en-US" i="1" dirty="0"/>
              <a:t>n</a:t>
            </a:r>
            <a:r>
              <a:rPr lang="en-US" dirty="0"/>
              <a:t>-gram corpus, there might be one million distinct words, which would correspond to one million dimensions.</a:t>
            </a:r>
            <a:endParaRPr lang="en-US" b="1" dirty="0">
              <a:solidFill>
                <a:schemeClr val="tx2">
                  <a:lumMod val="60000"/>
                  <a:lumOff val="40000"/>
                </a:schemeClr>
              </a:solidFill>
            </a:endParaRPr>
          </a:p>
          <a:p>
            <a:endParaRPr lang="en-US" dirty="0"/>
          </a:p>
        </p:txBody>
      </p:sp>
    </p:spTree>
    <p:extLst>
      <p:ext uri="{BB962C8B-B14F-4D97-AF65-F5344CB8AC3E}">
        <p14:creationId xmlns:p14="http://schemas.microsoft.com/office/powerpoint/2010/main" val="1186354394"/>
      </p:ext>
    </p:extLst>
  </p:cSld>
  <p:clrMapOvr>
    <a:masterClrMapping/>
  </p:clrMapOvr>
  <mc:AlternateContent xmlns:mc="http://schemas.openxmlformats.org/markup-compatibility/2006" xmlns:p14="http://schemas.microsoft.com/office/powerpoint/2010/main">
    <mc:Choice Requires="p14">
      <p:transition spd="slow" p14:dur="2000" advTm="73948"/>
    </mc:Choice>
    <mc:Fallback xmlns="">
      <p:transition spd="slow" advTm="7394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Unstructured Text </a:t>
            </a:r>
          </a:p>
        </p:txBody>
      </p:sp>
      <p:sp>
        <p:nvSpPr>
          <p:cNvPr id="3" name="Content Placeholder 2"/>
          <p:cNvSpPr>
            <a:spLocks noGrp="1"/>
          </p:cNvSpPr>
          <p:nvPr>
            <p:ph idx="1"/>
          </p:nvPr>
        </p:nvSpPr>
        <p:spPr/>
        <p:txBody>
          <a:bodyPr/>
          <a:lstStyle/>
          <a:p>
            <a:r>
              <a:rPr lang="en-US" dirty="0"/>
              <a:t>As mentioned, Big Data can include unstructured, quasi-structured, semi-structured data. </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848" t="33333" r="29722" b="22619"/>
          <a:stretch/>
        </p:blipFill>
        <p:spPr bwMode="auto">
          <a:xfrm>
            <a:off x="914400" y="3505200"/>
            <a:ext cx="6821714" cy="3222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66800" y="3200400"/>
            <a:ext cx="6477000" cy="369332"/>
          </a:xfrm>
          <a:prstGeom prst="rect">
            <a:avLst/>
          </a:prstGeom>
          <a:noFill/>
        </p:spPr>
        <p:txBody>
          <a:bodyPr wrap="square" rtlCol="0">
            <a:spAutoFit/>
          </a:bodyPr>
          <a:lstStyle/>
          <a:p>
            <a:r>
              <a:rPr lang="en-US" dirty="0"/>
              <a:t>Examples of Data Sources and Formats for Text Analysis </a:t>
            </a:r>
          </a:p>
        </p:txBody>
      </p:sp>
    </p:spTree>
    <p:extLst>
      <p:ext uri="{BB962C8B-B14F-4D97-AF65-F5344CB8AC3E}">
        <p14:creationId xmlns:p14="http://schemas.microsoft.com/office/powerpoint/2010/main" val="1492061000"/>
      </p:ext>
    </p:extLst>
  </p:cSld>
  <p:clrMapOvr>
    <a:masterClrMapping/>
  </p:clrMapOvr>
  <mc:AlternateContent xmlns:mc="http://schemas.openxmlformats.org/markup-compatibility/2006" xmlns:p14="http://schemas.microsoft.com/office/powerpoint/2010/main">
    <mc:Choice Requires="p14">
      <p:transition spd="slow" p14:dur="2000" advTm="72734"/>
    </mc:Choice>
    <mc:Fallback xmlns="">
      <p:transition spd="slow" advTm="7273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Analysis Steps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481762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7729135"/>
      </p:ext>
    </p:extLst>
  </p:cSld>
  <p:clrMapOvr>
    <a:masterClrMapping/>
  </p:clrMapOvr>
  <mc:AlternateContent xmlns:mc="http://schemas.openxmlformats.org/markup-compatibility/2006" xmlns:p14="http://schemas.microsoft.com/office/powerpoint/2010/main">
    <mc:Choice Requires="p14">
      <p:transition spd="slow" p14:dur="2000" advTm="14400"/>
    </mc:Choice>
    <mc:Fallback xmlns="">
      <p:transition spd="slow" advTm="144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Analysis Steps (</a:t>
            </a:r>
            <a:r>
              <a:rPr lang="en-US" dirty="0" err="1"/>
              <a:t>Cont</a:t>
            </a:r>
            <a:r>
              <a:rPr lang="en-US" dirty="0"/>
              <a:t> …)</a:t>
            </a:r>
          </a:p>
        </p:txBody>
      </p:sp>
      <p:sp>
        <p:nvSpPr>
          <p:cNvPr id="3" name="Content Placeholder 2"/>
          <p:cNvSpPr>
            <a:spLocks noGrp="1"/>
          </p:cNvSpPr>
          <p:nvPr>
            <p:ph idx="1"/>
          </p:nvPr>
        </p:nvSpPr>
        <p:spPr/>
        <p:txBody>
          <a:bodyPr>
            <a:normAutofit fontScale="92500" lnSpcReduction="10000"/>
          </a:bodyPr>
          <a:lstStyle/>
          <a:p>
            <a:r>
              <a:rPr lang="en-US" b="1" i="1" dirty="0"/>
              <a:t>Parsing </a:t>
            </a:r>
            <a:r>
              <a:rPr lang="en-US" dirty="0"/>
              <a:t>is the process that takes unstructured text and imposes a structure for further analysis.</a:t>
            </a:r>
          </a:p>
          <a:p>
            <a:r>
              <a:rPr lang="en-US" b="1" i="1" dirty="0"/>
              <a:t>Search and retrieval </a:t>
            </a:r>
            <a:r>
              <a:rPr lang="en-US" dirty="0"/>
              <a:t>is the identification of the documents in a corpus that contain search items such as specific words, phrases, topics, or entities like people or organizations.</a:t>
            </a:r>
          </a:p>
          <a:p>
            <a:r>
              <a:rPr lang="en-US" b="1" i="1" dirty="0"/>
              <a:t>Text mining </a:t>
            </a:r>
            <a:r>
              <a:rPr lang="en-US" dirty="0"/>
              <a:t>uses the terms and indexes produced by the prior two steps to discover meaningful insights pertaining to domains or problems of interest.</a:t>
            </a:r>
          </a:p>
        </p:txBody>
      </p:sp>
    </p:spTree>
    <p:extLst>
      <p:ext uri="{BB962C8B-B14F-4D97-AF65-F5344CB8AC3E}">
        <p14:creationId xmlns:p14="http://schemas.microsoft.com/office/powerpoint/2010/main" val="2110000406"/>
      </p:ext>
    </p:extLst>
  </p:cSld>
  <p:clrMapOvr>
    <a:masterClrMapping/>
  </p:clrMapOvr>
  <mc:AlternateContent xmlns:mc="http://schemas.openxmlformats.org/markup-compatibility/2006" xmlns:p14="http://schemas.microsoft.com/office/powerpoint/2010/main">
    <mc:Choice Requires="p14">
      <p:transition spd="slow" p14:dur="2000" advTm="69159"/>
    </mc:Choice>
    <mc:Fallback xmlns="">
      <p:transition spd="slow" advTm="6915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the goal is to construct a CORPUS</a:t>
            </a:r>
          </a:p>
        </p:txBody>
      </p:sp>
      <p:sp>
        <p:nvSpPr>
          <p:cNvPr id="3" name="Content Placeholder 2"/>
          <p:cNvSpPr>
            <a:spLocks noGrp="1"/>
          </p:cNvSpPr>
          <p:nvPr>
            <p:ph idx="1"/>
          </p:nvPr>
        </p:nvSpPr>
        <p:spPr/>
        <p:txBody>
          <a:bodyPr/>
          <a:lstStyle/>
          <a:p>
            <a:r>
              <a:rPr lang="en-US" dirty="0"/>
              <a:t>If the goal is to construct a corpus or provide a catalog service, for example, the focus would be the parsing task using one or more text preprocessing techniques, such as part-of-speech (POS) tagging, named entity recognition, lemmatization, or stemming.</a:t>
            </a:r>
          </a:p>
        </p:txBody>
      </p:sp>
    </p:spTree>
    <p:extLst>
      <p:ext uri="{BB962C8B-B14F-4D97-AF65-F5344CB8AC3E}">
        <p14:creationId xmlns:p14="http://schemas.microsoft.com/office/powerpoint/2010/main" val="1208076503"/>
      </p:ext>
    </p:extLst>
  </p:cSld>
  <p:clrMapOvr>
    <a:masterClrMapping/>
  </p:clrMapOvr>
  <mc:AlternateContent xmlns:mc="http://schemas.openxmlformats.org/markup-compatibility/2006" xmlns:p14="http://schemas.microsoft.com/office/powerpoint/2010/main">
    <mc:Choice Requires="p14">
      <p:transition spd="slow" p14:dur="2000" advTm="32892"/>
    </mc:Choice>
    <mc:Fallback xmlns="">
      <p:transition spd="slow" advTm="32892"/>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1937</TotalTime>
  <Words>1414</Words>
  <Application>Microsoft Office PowerPoint</Application>
  <PresentationFormat>On-screen Show (4:3)</PresentationFormat>
  <Paragraphs>102</Paragraphs>
  <Slides>28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Lecture 9: Data Science and Big Data Analytics</vt:lpstr>
      <vt:lpstr>Objectives </vt:lpstr>
      <vt:lpstr>What is Text Analysis?</vt:lpstr>
      <vt:lpstr>Major Challenges of Text Analysis</vt:lpstr>
      <vt:lpstr>1. High Dimensionality</vt:lpstr>
      <vt:lpstr>2. Unstructured Text </vt:lpstr>
      <vt:lpstr>Text Analysis Steps </vt:lpstr>
      <vt:lpstr>Text Analysis Steps (Cont …)</vt:lpstr>
      <vt:lpstr>If the goal is to construct a CORPUS</vt:lpstr>
      <vt:lpstr>PowerPoint Presentation</vt:lpstr>
      <vt:lpstr>Text Analysis Example </vt:lpstr>
      <vt:lpstr>Text Analysis Example (Cont…)</vt:lpstr>
      <vt:lpstr>Text Analysis Example (Cont…)</vt:lpstr>
      <vt:lpstr>1. Collecting Raw Data </vt:lpstr>
      <vt:lpstr>PowerPoint Presentation</vt:lpstr>
      <vt:lpstr>PowerPoint Presentation</vt:lpstr>
      <vt:lpstr>2. Representing Text </vt:lpstr>
      <vt:lpstr>PowerPoint Presentation</vt:lpstr>
      <vt:lpstr>3. Term Frequency—Inverse Document Frequency (TFIDF)</vt:lpstr>
      <vt:lpstr>TFIDF (Cont…)</vt:lpstr>
      <vt:lpstr>4. Categorizing Documents by Topic</vt:lpstr>
      <vt:lpstr>PowerPoint Presentation</vt:lpstr>
      <vt:lpstr>5. Determining Sentiments </vt:lpstr>
      <vt:lpstr>PowerPoint Presentation</vt:lpstr>
      <vt:lpstr>PowerPoint Presentation</vt:lpstr>
      <vt:lpstr>6. Gaining Insights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 Data Science and Big Data Analytics</dc:title>
  <dc:creator>H P</dc:creator>
  <cp:lastModifiedBy>Dr. Tayser Hassan Abd elHammed</cp:lastModifiedBy>
  <cp:revision>38</cp:revision>
  <dcterms:created xsi:type="dcterms:W3CDTF">2006-08-16T00:00:00Z</dcterms:created>
  <dcterms:modified xsi:type="dcterms:W3CDTF">2024-05-12T04:59:18Z</dcterms:modified>
</cp:coreProperties>
</file>